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13"/>
  </p:notesMasterIdLst>
  <p:sldIdLst>
    <p:sldId id="256" r:id="rId2"/>
    <p:sldId id="387" r:id="rId3"/>
    <p:sldId id="259" r:id="rId4"/>
    <p:sldId id="400" r:id="rId5"/>
    <p:sldId id="381" r:id="rId6"/>
    <p:sldId id="389" r:id="rId7"/>
    <p:sldId id="399" r:id="rId8"/>
    <p:sldId id="401" r:id="rId9"/>
    <p:sldId id="402" r:id="rId10"/>
    <p:sldId id="403" r:id="rId11"/>
    <p:sldId id="333" r:id="rId12"/>
  </p:sldIdLst>
  <p:sldSz cx="9144000" cy="6858000" type="screen4x3"/>
  <p:notesSz cx="6797675" cy="9874250"/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00FF00"/>
    <a:srgbClr val="BC8F00"/>
    <a:srgbClr val="000000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Stil teme 1 - Isticanj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Stil teme 1 - Isticanj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3" autoAdjust="0"/>
    <p:restoredTop sz="94699" autoAdjust="0"/>
  </p:normalViewPr>
  <p:slideViewPr>
    <p:cSldViewPr>
      <p:cViewPr varScale="1">
        <p:scale>
          <a:sx n="110" d="100"/>
          <a:sy n="110" d="100"/>
        </p:scale>
        <p:origin x="167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Radni_list_programa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ESKTOP\&#268;ISTO&#262;A\prosje&#269;ni%20sastav%20komunalnog%20otpada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Radni_list_programa_Microsoft_Excel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hr-HR"/>
              <a:t>KB 20 03 01 Miješani komunalni otpad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'20 03 01'!$B$2</c:f>
              <c:strCache>
                <c:ptCount val="1"/>
                <c:pt idx="0">
                  <c:v>Čistoća</c:v>
                </c:pt>
              </c:strCache>
            </c:strRef>
          </c:tx>
          <c:spPr>
            <a:solidFill>
              <a:srgbClr val="9BBB59">
                <a:lumMod val="75000"/>
              </a:srgbClr>
            </a:solidFill>
          </c:spPr>
          <c:invertIfNegative val="0"/>
          <c:dLbls>
            <c:dLbl>
              <c:idx val="0"/>
              <c:layout>
                <c:manualLayout>
                  <c:x val="1.460615545122588E-2"/>
                  <c:y val="1.662510390689942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9.975062344139723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1.330008312551954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0865936358893402E-3"/>
                  <c:y val="9.975062344139756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'20 03 01'!$A$3:$A$12</c:f>
              <c:strCache>
                <c:ptCount val="10"/>
                <c:pt idx="0">
                  <c:v>2007.</c:v>
                </c:pt>
                <c:pt idx="1">
                  <c:v>2008.</c:v>
                </c:pt>
                <c:pt idx="2">
                  <c:v>2009.</c:v>
                </c:pt>
                <c:pt idx="3">
                  <c:v>2010.</c:v>
                </c:pt>
                <c:pt idx="4">
                  <c:v>2011.</c:v>
                </c:pt>
                <c:pt idx="5">
                  <c:v>2012.</c:v>
                </c:pt>
                <c:pt idx="6">
                  <c:v>2013.</c:v>
                </c:pt>
                <c:pt idx="7">
                  <c:v>2014.</c:v>
                </c:pt>
                <c:pt idx="8">
                  <c:v>2015.</c:v>
                </c:pt>
                <c:pt idx="9">
                  <c:v>2016.</c:v>
                </c:pt>
              </c:strCache>
            </c:strRef>
          </c:cat>
          <c:val>
            <c:numRef>
              <c:f>'20 03 01'!$B$3:$B$12</c:f>
              <c:numCache>
                <c:formatCode>#,##0</c:formatCode>
                <c:ptCount val="10"/>
                <c:pt idx="0">
                  <c:v>237124</c:v>
                </c:pt>
                <c:pt idx="1">
                  <c:v>248243.4</c:v>
                </c:pt>
                <c:pt idx="2">
                  <c:v>239672</c:v>
                </c:pt>
                <c:pt idx="3">
                  <c:v>233407.2</c:v>
                </c:pt>
                <c:pt idx="4">
                  <c:v>225021.22</c:v>
                </c:pt>
                <c:pt idx="5">
                  <c:v>220706</c:v>
                </c:pt>
                <c:pt idx="6">
                  <c:v>218927</c:v>
                </c:pt>
                <c:pt idx="7">
                  <c:v>224991</c:v>
                </c:pt>
                <c:pt idx="8">
                  <c:v>222300</c:v>
                </c:pt>
                <c:pt idx="9">
                  <c:v>229700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1643752"/>
        <c:axId val="201644144"/>
      </c:barChart>
      <c:catAx>
        <c:axId val="2016437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hr-HR"/>
                  <a:t>Godina</a:t>
                </a:r>
                <a:endParaRPr lang="en-US"/>
              </a:p>
            </c:rich>
          </c:tx>
          <c:overlay val="0"/>
        </c:title>
        <c:numFmt formatCode="General" sourceLinked="0"/>
        <c:majorTickMark val="none"/>
        <c:minorTickMark val="none"/>
        <c:tickLblPos val="nextTo"/>
        <c:crossAx val="201644144"/>
        <c:crosses val="autoZero"/>
        <c:auto val="1"/>
        <c:lblAlgn val="ctr"/>
        <c:lblOffset val="100"/>
        <c:noMultiLvlLbl val="0"/>
      </c:catAx>
      <c:valAx>
        <c:axId val="20164414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hr-HR"/>
                  <a:t>Masa</a:t>
                </a:r>
                <a:r>
                  <a:rPr lang="hr-HR" baseline="0"/>
                  <a:t> </a:t>
                </a:r>
                <a:r>
                  <a:rPr lang="en-US"/>
                  <a:t> (t)</a:t>
                </a:r>
              </a:p>
            </c:rich>
          </c:tx>
          <c:overlay val="0"/>
        </c:title>
        <c:numFmt formatCode="#,##0" sourceLinked="1"/>
        <c:majorTickMark val="out"/>
        <c:minorTickMark val="none"/>
        <c:tickLblPos val="nextTo"/>
        <c:crossAx val="20164375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0136929230085654E-2"/>
          <c:y val="9.2830625528264765E-2"/>
          <c:w val="0.88301678601367561"/>
          <c:h val="0.85569889638968455"/>
        </c:manualLayout>
      </c:layout>
      <c:pie3DChart>
        <c:varyColors val="1"/>
        <c:ser>
          <c:idx val="0"/>
          <c:order val="0"/>
          <c:explosion val="24"/>
          <c:dLbls>
            <c:dLbl>
              <c:idx val="0"/>
              <c:layout>
                <c:manualLayout>
                  <c:x val="-1.414186302532042E-2"/>
                  <c:y val="-2.2389409370581058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 smtClean="0"/>
                      <a:t>Papir</a:t>
                    </a:r>
                    <a:r>
                      <a:rPr lang="en-US" baseline="0" dirty="0" smtClean="0"/>
                      <a:t> </a:t>
                    </a:r>
                    <a:r>
                      <a:rPr lang="en-US" baseline="0" dirty="0" err="1" smtClean="0"/>
                      <a:t>i</a:t>
                    </a:r>
                    <a:r>
                      <a:rPr lang="en-US" baseline="0" dirty="0" smtClean="0"/>
                      <a:t> </a:t>
                    </a:r>
                    <a:r>
                      <a:rPr lang="en-US" baseline="0" dirty="0" err="1" smtClean="0"/>
                      <a:t>karton</a:t>
                    </a:r>
                    <a:r>
                      <a:rPr lang="en-US" dirty="0" smtClean="0"/>
                      <a:t>; </a:t>
                    </a:r>
                    <a:r>
                      <a:rPr lang="en-US" dirty="0"/>
                      <a:t>27,2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8073193887547813E-2"/>
                  <c:y val="-0.13812183244776299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 smtClean="0"/>
                      <a:t>Staklo</a:t>
                    </a:r>
                    <a:r>
                      <a:rPr lang="en-US" dirty="0" smtClean="0"/>
                      <a:t>; </a:t>
                    </a:r>
                    <a:r>
                      <a:rPr lang="en-US" dirty="0"/>
                      <a:t>3,6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err="1" smtClean="0"/>
                      <a:t>Plastika</a:t>
                    </a:r>
                    <a:r>
                      <a:rPr lang="en-US" dirty="0" smtClean="0"/>
                      <a:t>; </a:t>
                    </a:r>
                    <a:r>
                      <a:rPr lang="en-US" dirty="0"/>
                      <a:t>26,4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 err="1" smtClean="0"/>
                      <a:t>Metali</a:t>
                    </a:r>
                    <a:r>
                      <a:rPr lang="en-US" dirty="0" smtClean="0"/>
                      <a:t>; </a:t>
                    </a:r>
                    <a:r>
                      <a:rPr lang="en-US" dirty="0"/>
                      <a:t>1,1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 err="1" smtClean="0"/>
                      <a:t>Drvo</a:t>
                    </a:r>
                    <a:r>
                      <a:rPr lang="en-US" dirty="0" smtClean="0"/>
                      <a:t>; </a:t>
                    </a:r>
                    <a:r>
                      <a:rPr lang="en-US" dirty="0"/>
                      <a:t>1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 err="1" smtClean="0"/>
                      <a:t>Kuhinjski</a:t>
                    </a:r>
                    <a:r>
                      <a:rPr lang="en-US" baseline="0" dirty="0" smtClean="0"/>
                      <a:t> </a:t>
                    </a:r>
                    <a:r>
                      <a:rPr lang="en-US" baseline="0" dirty="0" err="1" smtClean="0"/>
                      <a:t>otpad</a:t>
                    </a:r>
                    <a:r>
                      <a:rPr lang="en-US" dirty="0" smtClean="0"/>
                      <a:t>; </a:t>
                    </a:r>
                    <a:r>
                      <a:rPr lang="en-US" dirty="0"/>
                      <a:t>26,5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 err="1" smtClean="0"/>
                      <a:t>Vrtni</a:t>
                    </a:r>
                    <a:r>
                      <a:rPr lang="en-US" dirty="0" smtClean="0"/>
                      <a:t> </a:t>
                    </a:r>
                    <a:r>
                      <a:rPr lang="en-US" dirty="0" err="1" smtClean="0"/>
                      <a:t>otpad</a:t>
                    </a:r>
                    <a:r>
                      <a:rPr lang="en-US" dirty="0" smtClean="0"/>
                      <a:t>; </a:t>
                    </a:r>
                    <a:r>
                      <a:rPr lang="en-US" dirty="0"/>
                      <a:t>4,1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 err="1" smtClean="0"/>
                      <a:t>Tekstil</a:t>
                    </a:r>
                    <a:r>
                      <a:rPr lang="en-US" dirty="0" smtClean="0"/>
                      <a:t>; </a:t>
                    </a:r>
                    <a:r>
                      <a:rPr lang="en-US" dirty="0"/>
                      <a:t>3,4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dirty="0" err="1" smtClean="0"/>
                      <a:t>Pelene</a:t>
                    </a:r>
                    <a:r>
                      <a:rPr lang="en-US" dirty="0" smtClean="0"/>
                      <a:t>; </a:t>
                    </a:r>
                    <a:r>
                      <a:rPr lang="en-US" dirty="0"/>
                      <a:t>5,5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3.6686769651856861E-2"/>
                  <c:y val="-5.5242827488236237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 smtClean="0"/>
                      <a:t>Inertni</a:t>
                    </a:r>
                    <a:r>
                      <a:rPr lang="en-US" baseline="0" dirty="0" smtClean="0"/>
                      <a:t> </a:t>
                    </a:r>
                    <a:r>
                      <a:rPr lang="en-US" baseline="0" dirty="0" err="1" smtClean="0"/>
                      <a:t>otpad</a:t>
                    </a:r>
                    <a:r>
                      <a:rPr lang="en-US" dirty="0" smtClean="0"/>
                      <a:t>; </a:t>
                    </a:r>
                    <a:r>
                      <a:rPr lang="en-US" dirty="0"/>
                      <a:t>0,7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0.12913527284847137"/>
                  <c:y val="-4.0766775882062137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 smtClean="0"/>
                      <a:t>Ostalo</a:t>
                    </a:r>
                    <a:r>
                      <a:rPr lang="en-US" dirty="0" smtClean="0"/>
                      <a:t>; </a:t>
                    </a:r>
                    <a:r>
                      <a:rPr lang="en-US" dirty="0"/>
                      <a:t>0,6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List1!$A$2:$A$12</c:f>
              <c:strCache>
                <c:ptCount val="11"/>
                <c:pt idx="0">
                  <c:v>Papir i karton</c:v>
                </c:pt>
                <c:pt idx="1">
                  <c:v>Staklo</c:v>
                </c:pt>
                <c:pt idx="2">
                  <c:v>Plastika</c:v>
                </c:pt>
                <c:pt idx="3">
                  <c:v>Metal</c:v>
                </c:pt>
                <c:pt idx="4">
                  <c:v>Drvo</c:v>
                </c:pt>
                <c:pt idx="5">
                  <c:v>Kuhinjski biootpad</c:v>
                </c:pt>
                <c:pt idx="6">
                  <c:v>Vrtni biootpad</c:v>
                </c:pt>
                <c:pt idx="7">
                  <c:v>Tekstil</c:v>
                </c:pt>
                <c:pt idx="8">
                  <c:v>Pelene</c:v>
                </c:pt>
                <c:pt idx="9">
                  <c:v>Inertni</c:v>
                </c:pt>
                <c:pt idx="10">
                  <c:v>Posebni otpad</c:v>
                </c:pt>
              </c:strCache>
            </c:strRef>
          </c:cat>
          <c:val>
            <c:numRef>
              <c:f>List1!$B$2:$B$12</c:f>
              <c:numCache>
                <c:formatCode>General</c:formatCode>
                <c:ptCount val="11"/>
                <c:pt idx="0">
                  <c:v>27.2</c:v>
                </c:pt>
                <c:pt idx="1">
                  <c:v>3.6</c:v>
                </c:pt>
                <c:pt idx="2">
                  <c:v>26.4</c:v>
                </c:pt>
                <c:pt idx="3">
                  <c:v>1.1000000000000001</c:v>
                </c:pt>
                <c:pt idx="4">
                  <c:v>1</c:v>
                </c:pt>
                <c:pt idx="5">
                  <c:v>26.5</c:v>
                </c:pt>
                <c:pt idx="6">
                  <c:v>4.0999999999999996</c:v>
                </c:pt>
                <c:pt idx="7">
                  <c:v>3.4</c:v>
                </c:pt>
                <c:pt idx="8">
                  <c:v>5.5</c:v>
                </c:pt>
                <c:pt idx="9">
                  <c:v>0.70000000000000062</c:v>
                </c:pt>
                <c:pt idx="10">
                  <c:v>0.60000000000000064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1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r-Latn-R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9977975420148506E-2"/>
          <c:y val="8.2161416958653963E-2"/>
          <c:w val="0.84004404915970299"/>
          <c:h val="0.82093104893659596"/>
        </c:manualLayout>
      </c:layout>
      <c:pie3DChart>
        <c:varyColors val="1"/>
        <c:ser>
          <c:idx val="0"/>
          <c:order val="0"/>
          <c:explosion val="15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3.891101847563172E-2"/>
                  <c:y val="-3.8527850685331003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err="1"/>
                      <a:t>Tekstil</a:t>
                    </a:r>
                    <a:r>
                      <a:rPr lang="en-US" sz="1400" b="1" dirty="0"/>
                      <a:t>; </a:t>
                    </a:r>
                    <a:fld id="{8039988A-A58E-485E-8671-A41064B8B6E6}" type="VALUE">
                      <a:rPr lang="en-US" sz="1400" b="1"/>
                      <a:pPr/>
                      <a:t>[VALUE]</a:t>
                    </a:fld>
                    <a:endParaRPr lang="en-US" sz="1400" b="1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4.7023986255111776E-3"/>
                  <c:y val="-4.4060192475940507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err="1"/>
                      <a:t>Papir</a:t>
                    </a:r>
                    <a:r>
                      <a:rPr lang="en-US" sz="1400" b="1" dirty="0"/>
                      <a:t> </a:t>
                    </a:r>
                    <a:r>
                      <a:rPr lang="en-US" sz="1400" b="1" dirty="0" err="1"/>
                      <a:t>i</a:t>
                    </a:r>
                    <a:r>
                      <a:rPr lang="en-US" sz="1400" b="1" dirty="0"/>
                      <a:t> </a:t>
                    </a:r>
                    <a:r>
                      <a:rPr lang="en-US" sz="1400" b="1" dirty="0" err="1"/>
                      <a:t>karton</a:t>
                    </a:r>
                    <a:r>
                      <a:rPr lang="en-US" sz="1400" b="1" dirty="0"/>
                      <a:t>; </a:t>
                    </a:r>
                    <a:fld id="{D26544E4-7670-41DF-B3C6-E562CD16E084}" type="VALUE">
                      <a:rPr lang="en-US" sz="1400" b="1"/>
                      <a:pPr/>
                      <a:t>[VALUE]</a:t>
                    </a:fld>
                    <a:endParaRPr lang="en-US" sz="1400" b="1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400" b="1" dirty="0" err="1"/>
                      <a:t>Staklo</a:t>
                    </a:r>
                    <a:r>
                      <a:rPr lang="en-US" sz="1400" b="1" dirty="0"/>
                      <a:t>;</a:t>
                    </a:r>
                    <a:r>
                      <a:rPr lang="en-US" sz="1400" b="1" baseline="0" dirty="0"/>
                      <a:t> </a:t>
                    </a:r>
                    <a:fld id="{E85D1FD6-F008-45D6-933D-C562B8A6813C}" type="VALUE">
                      <a:rPr lang="en-US" sz="1400" b="1"/>
                      <a:pPr/>
                      <a:t>[VALUE]</a:t>
                    </a:fld>
                    <a:endParaRPr lang="en-US" sz="1400" b="1" baseline="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8.0857757546458797E-2"/>
                  <c:y val="4.1027490864954594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err="1" smtClean="0"/>
                      <a:t>Plastika</a:t>
                    </a:r>
                    <a:r>
                      <a:rPr lang="en-US" sz="1400" b="1" dirty="0" smtClean="0"/>
                      <a:t>; </a:t>
                    </a:r>
                    <a:fld id="{ABA6260D-6332-4BEA-B1DF-BD23A71F02E9}" type="VALUE">
                      <a:rPr lang="en-US" sz="1400" b="1"/>
                      <a:pPr/>
                      <a:t>[VALUE]</a:t>
                    </a:fld>
                    <a:endParaRPr lang="en-US" sz="1400" b="1" dirty="0" smtClean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721449368488586"/>
                      <c:h val="9.2163232163100586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z="1400" b="1" dirty="0" err="1"/>
                      <a:t>Metali</a:t>
                    </a:r>
                    <a:r>
                      <a:rPr lang="en-US" sz="1400" b="1" dirty="0"/>
                      <a:t>; </a:t>
                    </a:r>
                    <a:fld id="{70A730E2-EC6E-4E16-80FB-74922A5ADB95}" type="VALUE">
                      <a:rPr lang="en-US" sz="1400" b="1"/>
                      <a:pPr/>
                      <a:t>[VALUE]</a:t>
                    </a:fld>
                    <a:endParaRPr lang="en-US" sz="1400" b="1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-5.8398514665304845E-2"/>
                  <c:y val="-8.2301079031787697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err="1"/>
                      <a:t>Inertni</a:t>
                    </a:r>
                    <a:r>
                      <a:rPr lang="en-US" sz="1400" b="1" dirty="0"/>
                      <a:t> </a:t>
                    </a:r>
                    <a:r>
                      <a:rPr lang="en-US" sz="1400" b="1" dirty="0" err="1"/>
                      <a:t>otpad</a:t>
                    </a:r>
                    <a:r>
                      <a:rPr lang="en-US" sz="1400" b="1" dirty="0"/>
                      <a:t>;</a:t>
                    </a:r>
                    <a:r>
                      <a:rPr lang="en-US" sz="1400" b="1" baseline="0" dirty="0"/>
                      <a:t> </a:t>
                    </a:r>
                    <a:fld id="{CCB6E3FD-5405-464B-A5DA-F2E6118A9755}" type="VALUE">
                      <a:rPr lang="en-US" sz="1400" b="1"/>
                      <a:pPr/>
                      <a:t>[VALUE]</a:t>
                    </a:fld>
                    <a:endParaRPr lang="en-US" sz="1400" b="1" baseline="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6"/>
              <c:layout>
                <c:manualLayout>
                  <c:x val="1.3352652185445145E-2"/>
                  <c:y val="-3.1105511811023622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err="1"/>
                      <a:t>Drvo</a:t>
                    </a:r>
                    <a:r>
                      <a:rPr lang="en-US" sz="1400" b="1" dirty="0"/>
                      <a:t>; </a:t>
                    </a:r>
                    <a:fld id="{EAF42E1D-E9B7-4748-97A3-5562A525B4A0}" type="VALUE">
                      <a:rPr lang="en-US" sz="1400" b="1"/>
                      <a:pPr/>
                      <a:t>[VALUE]</a:t>
                    </a:fld>
                    <a:endParaRPr lang="en-US" sz="1400" b="1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multiLvlStrRef>
              <c:f>Sheet1!$B$8:$L$9</c:f>
              <c:multiLvlStrCache>
                <c:ptCount val="7"/>
                <c:lvl>
                  <c:pt idx="1">
                    <c:v>i karton</c:v>
                  </c:pt>
                  <c:pt idx="3">
                    <c:v>i stiropor</c:v>
                  </c:pt>
                  <c:pt idx="5">
                    <c:v>otpad</c:v>
                  </c:pt>
                </c:lvl>
                <c:lvl>
                  <c:pt idx="0">
                    <c:v>tekstil</c:v>
                  </c:pt>
                  <c:pt idx="1">
                    <c:v>papir</c:v>
                  </c:pt>
                  <c:pt idx="2">
                    <c:v>staklo</c:v>
                  </c:pt>
                  <c:pt idx="3">
                    <c:v>plastika</c:v>
                  </c:pt>
                  <c:pt idx="4">
                    <c:v>metali</c:v>
                  </c:pt>
                  <c:pt idx="5">
                    <c:v>inertni</c:v>
                  </c:pt>
                  <c:pt idx="6">
                    <c:v>drvo</c:v>
                  </c:pt>
                </c:lvl>
              </c:multiLvlStrCache>
            </c:multiLvlStrRef>
          </c:cat>
          <c:val>
            <c:numRef>
              <c:f>Sheet1!$B$12:$L$12</c:f>
              <c:numCache>
                <c:formatCode>0.0</c:formatCode>
                <c:ptCount val="7"/>
                <c:pt idx="0">
                  <c:v>4.1877256317689531</c:v>
                </c:pt>
                <c:pt idx="1">
                  <c:v>3.0685920577617329</c:v>
                </c:pt>
                <c:pt idx="2">
                  <c:v>1.1552346570397112</c:v>
                </c:pt>
                <c:pt idx="3">
                  <c:v>10.288808664259928</c:v>
                </c:pt>
                <c:pt idx="4">
                  <c:v>35.379061371841154</c:v>
                </c:pt>
                <c:pt idx="5">
                  <c:v>25.812274368231048</c:v>
                </c:pt>
                <c:pt idx="6">
                  <c:v>20.108303249097474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03262E3-A24B-4A70-B812-C7871C60CCD7}" type="datetimeFigureOut">
              <a:rPr lang="hr-HR"/>
              <a:pPr>
                <a:defRPr/>
              </a:pPr>
              <a:t>25.4.2017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r-HR" noProof="0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noProof="0" smtClean="0"/>
              <a:t>Kliknite da biste uredili stilove teksta matrice</a:t>
            </a:r>
          </a:p>
          <a:p>
            <a:pPr lvl="1"/>
            <a:r>
              <a:rPr lang="hr-HR" noProof="0" smtClean="0"/>
              <a:t>Druga razina</a:t>
            </a:r>
          </a:p>
          <a:p>
            <a:pPr lvl="2"/>
            <a:r>
              <a:rPr lang="hr-HR" noProof="0" smtClean="0"/>
              <a:t>Treća razina</a:t>
            </a:r>
          </a:p>
          <a:p>
            <a:pPr lvl="3"/>
            <a:r>
              <a:rPr lang="hr-HR" noProof="0" smtClean="0"/>
              <a:t>Četvrta razina</a:t>
            </a:r>
          </a:p>
          <a:p>
            <a:pPr lvl="4"/>
            <a:r>
              <a:rPr lang="hr-HR" noProof="0" smtClean="0"/>
              <a:t>Peta razina</a:t>
            </a:r>
            <a:endParaRPr lang="hr-HR" noProof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078A912-29F6-48CB-BC1C-4D5E7C74988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303178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78A912-29F6-48CB-BC1C-4D5E7C749881}" type="slidenum">
              <a:rPr lang="hr-HR" smtClean="0"/>
              <a:pPr>
                <a:defRPr/>
              </a:pPr>
              <a:t>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927141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78A912-29F6-48CB-BC1C-4D5E7C749881}" type="slidenum">
              <a:rPr lang="hr-HR" smtClean="0"/>
              <a:pPr>
                <a:defRPr/>
              </a:pPr>
              <a:t>10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163182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896FE-7C51-40E6-9E21-720BCB0287B8}" type="slidenum">
              <a:rPr lang="hr-HR" smtClean="0"/>
              <a:pPr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90253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78A912-29F6-48CB-BC1C-4D5E7C749881}" type="slidenum">
              <a:rPr lang="hr-HR" smtClean="0"/>
              <a:pPr>
                <a:defRPr/>
              </a:pPr>
              <a:t>2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234596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78A912-29F6-48CB-BC1C-4D5E7C749881}" type="slidenum">
              <a:rPr lang="hr-HR" smtClean="0"/>
              <a:pPr>
                <a:defRPr/>
              </a:pPr>
              <a:t>3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25853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78A912-29F6-48CB-BC1C-4D5E7C749881}" type="slidenum">
              <a:rPr lang="hr-HR" smtClean="0"/>
              <a:pPr>
                <a:defRPr/>
              </a:pPr>
              <a:t>4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9302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001F9-D6A5-4579-807C-CE1C9D5F02FE}" type="slidenum">
              <a:rPr lang="hr-HR" smtClean="0"/>
              <a:pPr/>
              <a:t>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68699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001F9-D6A5-4579-807C-CE1C9D5F02FE}" type="slidenum">
              <a:rPr lang="hr-HR" smtClean="0"/>
              <a:pPr/>
              <a:t>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989770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001F9-D6A5-4579-807C-CE1C9D5F02FE}" type="slidenum">
              <a:rPr lang="hr-HR" smtClean="0"/>
              <a:pPr/>
              <a:t>7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928495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78A912-29F6-48CB-BC1C-4D5E7C749881}" type="slidenum">
              <a:rPr lang="hr-HR" smtClean="0"/>
              <a:pPr>
                <a:defRPr/>
              </a:pPr>
              <a:t>8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085263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78A912-29F6-48CB-BC1C-4D5E7C749881}" type="slidenum">
              <a:rPr lang="hr-HR" smtClean="0"/>
              <a:pPr>
                <a:defRPr/>
              </a:pPr>
              <a:t>9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01889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EC58E-6E33-48AE-8757-0C78ED98B6D6}" type="datetime1">
              <a:rPr lang="sr-Latn-CS"/>
              <a:pPr>
                <a:defRPr/>
              </a:pPr>
              <a:t>25.4.2017.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1716A-710A-4FE3-B79D-FFD0543C20D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8BDF0-E29E-4263-9192-163402BF93B4}" type="datetime1">
              <a:rPr lang="sr-Latn-CS"/>
              <a:pPr>
                <a:defRPr/>
              </a:pPr>
              <a:t>25.4.2017.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EA903-D3A5-426D-9784-A38DCCCC06B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83D55-FE04-4C16-BEFB-CFD649EB7A4E}" type="datetime1">
              <a:rPr lang="sr-Latn-CS"/>
              <a:pPr>
                <a:defRPr/>
              </a:pPr>
              <a:t>25.4.2017.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50BCB-B30E-489E-AD28-8CC1B5F42DE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0DC82-FB27-44FB-9288-00E07AFD18C4}" type="datetime1">
              <a:rPr lang="sr-Latn-CS"/>
              <a:pPr>
                <a:defRPr/>
              </a:pPr>
              <a:t>25.4.2017.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8A006-885A-4261-AED0-45937B7FDE9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72459-DB31-408B-BCEE-9BC82C1E933C}" type="datetime1">
              <a:rPr lang="sr-Latn-CS"/>
              <a:pPr>
                <a:defRPr/>
              </a:pPr>
              <a:t>25.4.2017.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007DC-9DD9-47ED-A4B0-F1A7FB9EA3F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3392E-63A5-471D-B00C-FE6648FED22F}" type="datetime1">
              <a:rPr lang="sr-Latn-CS"/>
              <a:pPr>
                <a:defRPr/>
              </a:pPr>
              <a:t>25.4.2017.</a:t>
            </a:fld>
            <a:endParaRPr lang="hr-HR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EEEB4-8E73-45B8-BC1E-1522C8A1174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F1A44-742E-4E8D-BB17-7CA234C26348}" type="datetime1">
              <a:rPr lang="sr-Latn-CS"/>
              <a:pPr>
                <a:defRPr/>
              </a:pPr>
              <a:t>25.4.2017.</a:t>
            </a:fld>
            <a:endParaRPr lang="hr-HR"/>
          </a:p>
        </p:txBody>
      </p:sp>
      <p:sp>
        <p:nvSpPr>
          <p:cNvPr id="8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EDE51-8D46-48DA-8716-D1A4C463B62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A5C97-3CBA-4A49-86B3-245439D6C302}" type="datetime1">
              <a:rPr lang="sr-Latn-CS"/>
              <a:pPr>
                <a:defRPr/>
              </a:pPr>
              <a:t>25.4.2017.</a:t>
            </a:fld>
            <a:endParaRPr lang="hr-HR"/>
          </a:p>
        </p:txBody>
      </p:sp>
      <p:sp>
        <p:nvSpPr>
          <p:cNvPr id="4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D096A-C5C6-4551-9C3E-8BDCD08C4EB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5ED9C-5059-4F28-8020-60BD7FC672AD}" type="datetime1">
              <a:rPr lang="sr-Latn-CS"/>
              <a:pPr>
                <a:defRPr/>
              </a:pPr>
              <a:t>25.4.2017.</a:t>
            </a:fld>
            <a:endParaRPr lang="hr-HR"/>
          </a:p>
        </p:txBody>
      </p:sp>
      <p:sp>
        <p:nvSpPr>
          <p:cNvPr id="3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7CB4B-1F42-43BD-9436-1BFD8D99ED4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5B4D8-68BA-406A-AABB-33446FBE3704}" type="datetime1">
              <a:rPr lang="sr-Latn-CS"/>
              <a:pPr>
                <a:defRPr/>
              </a:pPr>
              <a:t>25.4.2017.</a:t>
            </a:fld>
            <a:endParaRPr lang="hr-HR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28768-1FCB-41C8-A777-F0FF388E15D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7A7E9-6150-46FA-8EBB-9A98CE0EBA5B}" type="datetime1">
              <a:rPr lang="sr-Latn-CS"/>
              <a:pPr>
                <a:defRPr/>
              </a:pPr>
              <a:t>25.4.2017.</a:t>
            </a:fld>
            <a:endParaRPr lang="hr-HR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D8E8F-A532-4CB2-BCDC-49116EBC705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zervirano mjesto naslova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 naslova matrice</a:t>
            </a:r>
          </a:p>
        </p:txBody>
      </p:sp>
      <p:sp>
        <p:nvSpPr>
          <p:cNvPr id="1027" name="Rezervirano mjesto teksta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D9D0614-F5E1-49D8-A914-6BBDCA154248}" type="datetime1">
              <a:rPr lang="sr-Latn-CS"/>
              <a:pPr>
                <a:defRPr/>
              </a:pPr>
              <a:t>25.4.2017.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440E6F1-528B-49BD-B895-1DDF6D4D406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istoca.hr/" TargetMode="External"/><Relationship Id="rId3" Type="http://schemas.openxmlformats.org/officeDocument/2006/relationships/image" Target="../media/image4.jpeg"/><Relationship Id="rId7" Type="http://schemas.openxmlformats.org/officeDocument/2006/relationships/hyperlink" Target="http://www.zgh.hr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alen.hadzic@zgh.hr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11.jpeg"/><Relationship Id="rId9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3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C:\Documents and Settings\bribic\Desktop\SLIKE _ IEE\LOGO\logo_ve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63691" y="58936"/>
            <a:ext cx="6815137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ravokutnik 14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 dirty="0"/>
          </a:p>
        </p:txBody>
      </p:sp>
      <p:sp>
        <p:nvSpPr>
          <p:cNvPr id="16" name="Pravokutnik 15"/>
          <p:cNvSpPr/>
          <p:nvPr/>
        </p:nvSpPr>
        <p:spPr>
          <a:xfrm>
            <a:off x="0" y="6786563"/>
            <a:ext cx="9144000" cy="7143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 dirty="0"/>
          </a:p>
        </p:txBody>
      </p:sp>
      <p:sp>
        <p:nvSpPr>
          <p:cNvPr id="2060" name="TekstniOkvir 16"/>
          <p:cNvSpPr txBox="1">
            <a:spLocks noChangeArrowheads="1"/>
          </p:cNvSpPr>
          <p:nvPr/>
        </p:nvSpPr>
        <p:spPr bwMode="auto">
          <a:xfrm>
            <a:off x="1439652" y="5884863"/>
            <a:ext cx="62646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r-HR" sz="1600" i="1" dirty="0" smtClean="0">
                <a:latin typeface="Calibri" pitchFamily="34" charset="0"/>
              </a:rPr>
              <a:t>Gospodarenjem otpadnim tekstilom do novih zelenih radnih mjesta,</a:t>
            </a:r>
          </a:p>
          <a:p>
            <a:pPr algn="ctr"/>
            <a:r>
              <a:rPr lang="hr-HR" sz="1600" i="1" dirty="0" smtClean="0">
                <a:latin typeface="Calibri" pitchFamily="34" charset="0"/>
              </a:rPr>
              <a:t>Zagreb, 4.5.2017. godine</a:t>
            </a:r>
          </a:p>
        </p:txBody>
      </p:sp>
      <p:graphicFrame>
        <p:nvGraphicFramePr>
          <p:cNvPr id="1027" name="Object 1"/>
          <p:cNvGraphicFramePr>
            <a:graphicFrameLocks noChangeAspect="1"/>
          </p:cNvGraphicFramePr>
          <p:nvPr/>
        </p:nvGraphicFramePr>
        <p:xfrm>
          <a:off x="43614" y="-387424"/>
          <a:ext cx="2440154" cy="22322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4" name="CorelDRAW" r:id="rId5" imgW="15042960" imgH="15010200" progId="">
                  <p:embed/>
                </p:oleObj>
              </mc:Choice>
              <mc:Fallback>
                <p:oleObj name="CorelDRAW" r:id="rId5" imgW="15042960" imgH="15010200" progId="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14" y="-387424"/>
                        <a:ext cx="2440154" cy="22322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7" descr="D:\DESKTOP\ČISTOĆA\SLIKE\Cistoca_novi_logo_znak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93194" y="401923"/>
            <a:ext cx="454615" cy="499496"/>
          </a:xfrm>
          <a:prstGeom prst="rect">
            <a:avLst/>
          </a:prstGeom>
          <a:noFill/>
        </p:spPr>
      </p:pic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935038" y="1916113"/>
            <a:ext cx="7777162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hr-HR" altLang="sr-Latn-RS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hr-HR" altLang="sr-Latn-R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Gospodarenje otpadnim tekstilom u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hr-HR" altLang="sr-Latn-R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gradu Zagrebu</a:t>
            </a:r>
            <a:endParaRPr lang="hr-HR" altLang="sr-Latn-RS" sz="1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hr-HR" altLang="sr-Latn-RS" sz="1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hr-HR" altLang="sr-Latn-RS" sz="1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864497" y="3496965"/>
            <a:ext cx="799306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r-HR" altLang="sr-Latn-R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mr.sc. Alen Hadžić, dipl. ing., Zagrebački holding d.o.o., podružnica Čistoća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C:\Documents and Settings\bribic\Desktop\SLIKE _ IEE\logo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09738"/>
            <a:ext cx="1960563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ravokutnik 14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 dirty="0"/>
          </a:p>
        </p:txBody>
      </p:sp>
      <p:sp>
        <p:nvSpPr>
          <p:cNvPr id="16" name="Pravokutnik 15"/>
          <p:cNvSpPr/>
          <p:nvPr/>
        </p:nvSpPr>
        <p:spPr>
          <a:xfrm>
            <a:off x="0" y="6811963"/>
            <a:ext cx="9144000" cy="4603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 dirty="0"/>
          </a:p>
        </p:txBody>
      </p:sp>
      <p:cxnSp>
        <p:nvCxnSpPr>
          <p:cNvPr id="19" name="Ravni poveznik 18"/>
          <p:cNvCxnSpPr/>
          <p:nvPr/>
        </p:nvCxnSpPr>
        <p:spPr>
          <a:xfrm>
            <a:off x="176213" y="836712"/>
            <a:ext cx="864393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itle 1"/>
          <p:cNvSpPr txBox="1">
            <a:spLocks/>
          </p:cNvSpPr>
          <p:nvPr/>
        </p:nvSpPr>
        <p:spPr>
          <a:xfrm>
            <a:off x="2051720" y="3645024"/>
            <a:ext cx="4321175" cy="503237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endParaRPr lang="hr-HR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6" name="TekstniOkvir 25"/>
          <p:cNvSpPr txBox="1"/>
          <p:nvPr/>
        </p:nvSpPr>
        <p:spPr>
          <a:xfrm rot="242817">
            <a:off x="8106016" y="2237583"/>
            <a:ext cx="71623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00" b="1" dirty="0" smtClean="0">
                <a:solidFill>
                  <a:schemeClr val="bg1"/>
                </a:solidFill>
              </a:rPr>
              <a:t>BIOOTPAD</a:t>
            </a:r>
            <a:endParaRPr lang="hr-HR" sz="700" b="1" dirty="0">
              <a:solidFill>
                <a:schemeClr val="bg1"/>
              </a:solidFill>
            </a:endParaRPr>
          </a:p>
        </p:txBody>
      </p:sp>
      <p:sp>
        <p:nvSpPr>
          <p:cNvPr id="14" name="Naslov 1"/>
          <p:cNvSpPr txBox="1">
            <a:spLocks/>
          </p:cNvSpPr>
          <p:nvPr/>
        </p:nvSpPr>
        <p:spPr bwMode="auto">
          <a:xfrm>
            <a:off x="107504" y="980729"/>
            <a:ext cx="7762056" cy="1224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hr-HR" sz="24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r-HR" sz="24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hr-H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hr-H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r-H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hr-H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r-H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hr-H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hr-HR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7" descr="D:\DESKTOP\ČISTOĆA\SLIKE\Cistoca_novi_logo_zna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4135" y="172500"/>
            <a:ext cx="454615" cy="499496"/>
          </a:xfrm>
          <a:prstGeom prst="rect">
            <a:avLst/>
          </a:prstGeom>
          <a:noFill/>
        </p:spPr>
      </p:pic>
      <p:sp>
        <p:nvSpPr>
          <p:cNvPr id="20" name="Title 1"/>
          <p:cNvSpPr txBox="1">
            <a:spLocks/>
          </p:cNvSpPr>
          <p:nvPr/>
        </p:nvSpPr>
        <p:spPr bwMode="auto">
          <a:xfrm>
            <a:off x="180181" y="274465"/>
            <a:ext cx="878363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hr-HR" altLang="sr-Latn-R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2017. i 2018. </a:t>
            </a:r>
          </a:p>
        </p:txBody>
      </p:sp>
      <p:sp>
        <p:nvSpPr>
          <p:cNvPr id="21" name="TekstniOkvir 20"/>
          <p:cNvSpPr txBox="1"/>
          <p:nvPr/>
        </p:nvSpPr>
        <p:spPr>
          <a:xfrm>
            <a:off x="493713" y="1452563"/>
            <a:ext cx="7777162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00050" indent="-400050" eaLnBrk="0" hangingPunct="0">
              <a:buFont typeface="+mj-lt"/>
              <a:buAutoNum type="romanUcPeriod"/>
              <a:defRPr/>
            </a:pPr>
            <a:r>
              <a:rPr lang="hr-HR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Nabava i postavljanje </a:t>
            </a:r>
            <a:r>
              <a:rPr lang="hr-HR" dirty="0" smtClean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ukupno oko </a:t>
            </a:r>
            <a:r>
              <a:rPr lang="hr-HR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hr-HR" dirty="0" smtClean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</a:t>
            </a:r>
            <a:r>
              <a:rPr lang="hr-HR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spremnika od 1m</a:t>
            </a:r>
            <a:r>
              <a:rPr lang="hr-HR" baseline="30000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hr-HR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22" name="TekstniOkvir 21"/>
          <p:cNvSpPr txBox="1"/>
          <p:nvPr/>
        </p:nvSpPr>
        <p:spPr>
          <a:xfrm>
            <a:off x="468313" y="2262188"/>
            <a:ext cx="777557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hr-HR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   Izgradnja </a:t>
            </a:r>
            <a:r>
              <a:rPr lang="hr-HR" dirty="0" smtClean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 </a:t>
            </a:r>
            <a:r>
              <a:rPr lang="hr-HR" dirty="0" err="1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reciklažna</a:t>
            </a:r>
            <a:r>
              <a:rPr lang="hr-HR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dvorišta: </a:t>
            </a:r>
            <a:r>
              <a:rPr lang="hr-HR" dirty="0" smtClean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Klara, Žitnjak i Sesvete;</a:t>
            </a:r>
            <a:endParaRPr lang="hr-HR" dirty="0">
              <a:solidFill>
                <a:srgbClr val="4F81B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kstniOkvir 22"/>
          <p:cNvSpPr txBox="1"/>
          <p:nvPr/>
        </p:nvSpPr>
        <p:spPr>
          <a:xfrm>
            <a:off x="431800" y="3049588"/>
            <a:ext cx="7777163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hr-HR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   </a:t>
            </a:r>
            <a:r>
              <a:rPr lang="hr-HR" dirty="0" smtClean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Nabava dodatnih mobilnih </a:t>
            </a:r>
            <a:r>
              <a:rPr lang="hr-HR" dirty="0" err="1" smtClean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reciklažnih</a:t>
            </a:r>
            <a:r>
              <a:rPr lang="hr-HR" dirty="0" smtClean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dvorišta - </a:t>
            </a:r>
            <a:r>
              <a:rPr lang="hr-HR" dirty="0" smtClean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mobilnih jedinica.</a:t>
            </a:r>
            <a:endParaRPr lang="hr-HR" dirty="0">
              <a:solidFill>
                <a:srgbClr val="4F81B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2472" y="3476799"/>
            <a:ext cx="4699669" cy="331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7580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Documents and Settings\bribic\Desktop\SLIKE _ IEE\logo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10137"/>
            <a:ext cx="1961059" cy="4023119"/>
          </a:xfrm>
          <a:prstGeom prst="rect">
            <a:avLst/>
          </a:prstGeom>
          <a:noFill/>
        </p:spPr>
      </p:pic>
      <p:sp>
        <p:nvSpPr>
          <p:cNvPr id="15" name="Pravokutnik 14"/>
          <p:cNvSpPr/>
          <p:nvPr/>
        </p:nvSpPr>
        <p:spPr>
          <a:xfrm>
            <a:off x="0" y="-24"/>
            <a:ext cx="9144000" cy="714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Pravokutnik 15"/>
          <p:cNvSpPr/>
          <p:nvPr/>
        </p:nvSpPr>
        <p:spPr>
          <a:xfrm>
            <a:off x="-32" y="6812304"/>
            <a:ext cx="9144000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3131840" y="2636376"/>
            <a:ext cx="5489326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4000" i="1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Hvala na pažnji!</a:t>
            </a:r>
            <a:endParaRPr kumimoji="0" lang="hr-HR" sz="40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2" name="Picture 4" descr="C:\Documents and Settings\bribic\Desktop\SLIKE _ IEE\holding _ zastav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583012"/>
            <a:ext cx="1952640" cy="4222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4" descr="C:\Users\bribic\Desktop\logo holdin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39" y="260648"/>
            <a:ext cx="2260213" cy="538893"/>
          </a:xfrm>
          <a:prstGeom prst="rect">
            <a:avLst/>
          </a:prstGeom>
          <a:noFill/>
        </p:spPr>
      </p:pic>
      <p:cxnSp>
        <p:nvCxnSpPr>
          <p:cNvPr id="25" name="Ravni poveznik 24"/>
          <p:cNvCxnSpPr/>
          <p:nvPr/>
        </p:nvCxnSpPr>
        <p:spPr>
          <a:xfrm>
            <a:off x="176535" y="1052736"/>
            <a:ext cx="864393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4067944" y="3915776"/>
            <a:ext cx="4013928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hr-HR" altLang="sr-Latn-RS" sz="1100" dirty="0" smtClean="0">
                <a:solidFill>
                  <a:srgbClr val="6E6E6E"/>
                </a:solidFill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Alen Hadžić</a:t>
            </a:r>
            <a:r>
              <a:rPr lang="hr-HR" altLang="sr-Latn-RS" sz="1100" dirty="0"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hr-HR" altLang="sr-Latn-RS" sz="1100" dirty="0"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</a:br>
            <a:r>
              <a:rPr lang="hr-HR" altLang="sr-Latn-RS" sz="1100" i="1" dirty="0" smtClean="0">
                <a:solidFill>
                  <a:srgbClr val="6E6E6E"/>
                </a:solidFill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Rukovoditelj Službe zaštite okoliša i razvoja</a:t>
            </a:r>
            <a:r>
              <a:rPr kumimoji="0" lang="hr-HR" altLang="sr-Latn-RS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hr-HR" altLang="sr-Latn-RS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</a:br>
            <a:endParaRPr kumimoji="0" lang="hr-HR" altLang="sr-Latn-RS" sz="11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100" b="1" i="0" u="none" strike="noStrike" cap="none" normalizeH="0" baseline="0" dirty="0" smtClean="0">
                <a:ln>
                  <a:noFill/>
                </a:ln>
                <a:solidFill>
                  <a:srgbClr val="6E6E6E"/>
                </a:solidFill>
                <a:effectLst/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Zagreb </a:t>
            </a:r>
            <a:r>
              <a:rPr lang="hr-HR" altLang="sr-Latn-RS" sz="1100" b="1" dirty="0" smtClean="0">
                <a:solidFill>
                  <a:srgbClr val="6E6E6E"/>
                </a:solidFill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h</a:t>
            </a:r>
            <a:r>
              <a:rPr kumimoji="0" lang="hr-HR" altLang="sr-Latn-RS" sz="1100" b="1" i="0" u="none" strike="noStrike" cap="none" normalizeH="0" baseline="0" dirty="0" smtClean="0">
                <a:ln>
                  <a:noFill/>
                </a:ln>
                <a:solidFill>
                  <a:srgbClr val="6E6E6E"/>
                </a:solidFill>
                <a:effectLst/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olding</a:t>
            </a:r>
            <a:r>
              <a:rPr kumimoji="0" lang="hr-HR" altLang="sr-Latn-RS" sz="1100" b="1" i="0" u="none" strike="noStrike" cap="none" normalizeH="0" dirty="0" smtClean="0">
                <a:ln>
                  <a:noFill/>
                </a:ln>
                <a:solidFill>
                  <a:srgbClr val="6E6E6E"/>
                </a:solidFill>
                <a:effectLst/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 d.o.o., podružnica Čistoća</a:t>
            </a:r>
            <a:r>
              <a:rPr kumimoji="0" lang="hr-HR" altLang="sr-Latn-R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hr-HR" altLang="sr-Latn-R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hr-HR" altLang="sr-Latn-RS" sz="1100" b="0" i="0" u="none" strike="noStrike" cap="none" normalizeH="0" baseline="0" dirty="0" smtClean="0">
                <a:ln>
                  <a:noFill/>
                </a:ln>
                <a:solidFill>
                  <a:srgbClr val="6E6E6E"/>
                </a:solidFill>
                <a:effectLst/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Radnička cesta 82, 10000 Zagreb</a:t>
            </a:r>
            <a:endParaRPr kumimoji="0" lang="hr-HR" altLang="sr-Latn-R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hr-HR" altLang="sr-Latn-R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hr-HR" altLang="sr-Latn-RS" sz="1100" b="0" i="0" u="none" strike="noStrike" cap="none" normalizeH="0" baseline="0" dirty="0" smtClean="0">
                <a:ln>
                  <a:noFill/>
                </a:ln>
                <a:solidFill>
                  <a:srgbClr val="6E6E6E"/>
                </a:solidFill>
                <a:effectLst/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Tel: 	+385 (0)1 6146</a:t>
            </a:r>
            <a:r>
              <a:rPr kumimoji="0" lang="hr-HR" altLang="sr-Latn-RS" sz="1100" b="0" i="0" u="none" strike="noStrike" cap="none" normalizeH="0" dirty="0" smtClean="0">
                <a:ln>
                  <a:noFill/>
                </a:ln>
                <a:solidFill>
                  <a:srgbClr val="6E6E6E"/>
                </a:solidFill>
                <a:effectLst/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 453</a:t>
            </a:r>
            <a:r>
              <a:rPr kumimoji="0" lang="hr-HR" altLang="sr-Latn-R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hr-HR" altLang="sr-Latn-R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hr-HR" altLang="sr-Latn-RS" sz="1100" b="0" i="0" u="none" strike="noStrike" cap="none" normalizeH="0" baseline="0" dirty="0" smtClean="0">
                <a:ln>
                  <a:noFill/>
                </a:ln>
                <a:solidFill>
                  <a:srgbClr val="6E6E6E"/>
                </a:solidFill>
                <a:effectLst/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Mob.: 	+385 (0)98</a:t>
            </a:r>
            <a:r>
              <a:rPr kumimoji="0" lang="hr-HR" altLang="sr-Latn-RS" sz="1100" b="0" i="0" u="none" strike="noStrike" cap="none" normalizeH="0" dirty="0" smtClean="0">
                <a:ln>
                  <a:noFill/>
                </a:ln>
                <a:solidFill>
                  <a:srgbClr val="6E6E6E"/>
                </a:solidFill>
                <a:effectLst/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 302 947</a:t>
            </a:r>
            <a:r>
              <a:rPr kumimoji="0" lang="hr-HR" altLang="sr-Latn-R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hr-HR" altLang="sr-Latn-R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hr-HR" altLang="sr-Latn-RS" sz="1100" b="0" i="0" u="none" strike="noStrike" cap="none" normalizeH="0" baseline="0" dirty="0" smtClean="0">
                <a:ln>
                  <a:noFill/>
                </a:ln>
                <a:solidFill>
                  <a:srgbClr val="6E6E6E"/>
                </a:solidFill>
                <a:effectLst/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E-mail: 	</a:t>
            </a:r>
            <a:r>
              <a:rPr kumimoji="0" lang="hr-HR" altLang="sr-Latn-RS" sz="1100" b="0" i="0" u="none" strike="noStrike" cap="none" normalizeH="0" baseline="0" dirty="0" smtClean="0">
                <a:ln>
                  <a:noFill/>
                </a:ln>
                <a:solidFill>
                  <a:srgbClr val="6E6E6E"/>
                </a:solidFill>
                <a:effectLst/>
                <a:latin typeface="Arial Narrow" panose="020B0606020202030204" pitchFamily="34" charset="0"/>
                <a:ea typeface="Times New Roman" pitchFamily="18" charset="0"/>
                <a:cs typeface="Arial" pitchFamily="34" charset="0"/>
                <a:hlinkClick r:id="rId6"/>
              </a:rPr>
              <a:t>alen.hadzic@zgh.hr</a:t>
            </a:r>
            <a:endParaRPr kumimoji="0" lang="hr-HR" altLang="sr-Latn-R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itchFamily="18" charset="0"/>
                <a:cs typeface="Arial" pitchFamily="34" charset="0"/>
                <a:hlinkClick r:id="rId7"/>
              </a:rPr>
              <a:t>www.zgh.hr</a:t>
            </a:r>
            <a:r>
              <a:rPr kumimoji="0" lang="hr-HR" altLang="sr-Latn-R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 	</a:t>
            </a:r>
            <a:r>
              <a:rPr kumimoji="0" lang="hr-HR" altLang="sr-Latn-R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itchFamily="18" charset="0"/>
                <a:cs typeface="Arial" pitchFamily="34" charset="0"/>
                <a:hlinkClick r:id="rId8"/>
              </a:rPr>
              <a:t>www.cistoca.hr</a:t>
            </a:r>
            <a:r>
              <a:rPr kumimoji="0" lang="hr-HR" altLang="sr-Latn-R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hr-HR" altLang="sr-Latn-R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hr-HR" altLang="sr-Latn-R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hr-HR" altLang="sr-Latn-R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hr-HR" altLang="sr-Latn-R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7" descr="D:\DESKTOP\ČISTOĆA\SLIKE\Cistoca_novi_logo_znak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84734" y="255667"/>
            <a:ext cx="563739" cy="61939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C:\Documents and Settings\bribic\Desktop\SLIKE _ IEE\logo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09738"/>
            <a:ext cx="1960563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ravokutnik 14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 dirty="0"/>
          </a:p>
        </p:txBody>
      </p:sp>
      <p:sp>
        <p:nvSpPr>
          <p:cNvPr id="16" name="Pravokutnik 15"/>
          <p:cNvSpPr/>
          <p:nvPr/>
        </p:nvSpPr>
        <p:spPr>
          <a:xfrm>
            <a:off x="0" y="6811963"/>
            <a:ext cx="9144000" cy="4603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 dirty="0"/>
          </a:p>
        </p:txBody>
      </p:sp>
      <p:cxnSp>
        <p:nvCxnSpPr>
          <p:cNvPr id="19" name="Ravni poveznik 18"/>
          <p:cNvCxnSpPr/>
          <p:nvPr/>
        </p:nvCxnSpPr>
        <p:spPr>
          <a:xfrm>
            <a:off x="176213" y="836712"/>
            <a:ext cx="864393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itle 1"/>
          <p:cNvSpPr txBox="1">
            <a:spLocks/>
          </p:cNvSpPr>
          <p:nvPr/>
        </p:nvSpPr>
        <p:spPr>
          <a:xfrm>
            <a:off x="2051720" y="3645024"/>
            <a:ext cx="4321175" cy="503237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endParaRPr lang="hr-HR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6" name="TekstniOkvir 25"/>
          <p:cNvSpPr txBox="1"/>
          <p:nvPr/>
        </p:nvSpPr>
        <p:spPr>
          <a:xfrm rot="242817">
            <a:off x="8106016" y="2237583"/>
            <a:ext cx="71623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00" b="1" dirty="0" smtClean="0">
                <a:solidFill>
                  <a:schemeClr val="bg1"/>
                </a:solidFill>
              </a:rPr>
              <a:t>BIOOTPAD</a:t>
            </a:r>
            <a:endParaRPr lang="hr-HR" sz="700" b="1" dirty="0">
              <a:solidFill>
                <a:schemeClr val="bg1"/>
              </a:solidFill>
            </a:endParaRPr>
          </a:p>
        </p:txBody>
      </p:sp>
      <p:sp>
        <p:nvSpPr>
          <p:cNvPr id="14" name="Naslov 1"/>
          <p:cNvSpPr txBox="1">
            <a:spLocks/>
          </p:cNvSpPr>
          <p:nvPr/>
        </p:nvSpPr>
        <p:spPr bwMode="auto">
          <a:xfrm>
            <a:off x="107504" y="980729"/>
            <a:ext cx="7762056" cy="1224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hr-HR" sz="24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r-HR" sz="24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hr-H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hr-H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r-H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hr-H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r-H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hr-H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hr-HR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7" descr="D:\DESKTOP\ČISTOĆA\SLIKE\Cistoca_novi_logo_zna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4135" y="172500"/>
            <a:ext cx="454615" cy="499496"/>
          </a:xfrm>
          <a:prstGeom prst="rect">
            <a:avLst/>
          </a:prstGeom>
          <a:noFill/>
        </p:spPr>
      </p:pic>
      <p:sp>
        <p:nvSpPr>
          <p:cNvPr id="17" name="Title 1"/>
          <p:cNvSpPr txBox="1">
            <a:spLocks/>
          </p:cNvSpPr>
          <p:nvPr/>
        </p:nvSpPr>
        <p:spPr bwMode="auto">
          <a:xfrm>
            <a:off x="179387" y="236154"/>
            <a:ext cx="878522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r-HR" altLang="sr-Latn-R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Zakonska regulativa</a:t>
            </a:r>
          </a:p>
        </p:txBody>
      </p:sp>
      <p:sp>
        <p:nvSpPr>
          <p:cNvPr id="18" name="TekstniOkvir 17"/>
          <p:cNvSpPr txBox="1"/>
          <p:nvPr/>
        </p:nvSpPr>
        <p:spPr>
          <a:xfrm>
            <a:off x="611188" y="1052513"/>
            <a:ext cx="8137525" cy="5216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00050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hr-HR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Zakon o održivom gospodarenju otpadom (NN 94/13)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hr-HR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Članak 28.- obveze JLS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hr-HR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Članak 35.- način ispunjavanja obveza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hr-HR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Članak 53.- posebne kategorije otpada</a:t>
            </a:r>
          </a:p>
          <a:p>
            <a:pPr>
              <a:defRPr/>
            </a:pPr>
            <a:endParaRPr lang="hr-HR" dirty="0">
              <a:solidFill>
                <a:srgbClr val="4F81B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400050">
              <a:buFontTx/>
              <a:buAutoNum type="romanUcPeriod" startAt="2"/>
              <a:defRPr/>
            </a:pPr>
            <a:r>
              <a:rPr lang="hr-HR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Pravilnik o gospodarenju otpadnim tekstilom i otpadnom odjećom (NN </a:t>
            </a:r>
          </a:p>
          <a:p>
            <a:pPr>
              <a:defRPr/>
            </a:pPr>
            <a:r>
              <a:rPr lang="hr-HR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99/15)</a:t>
            </a:r>
          </a:p>
          <a:p>
            <a:pPr>
              <a:defRPr/>
            </a:pPr>
            <a:endParaRPr lang="hr-HR" dirty="0">
              <a:solidFill>
                <a:srgbClr val="4F81B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400050" algn="just">
              <a:lnSpc>
                <a:spcPct val="150000"/>
              </a:lnSpc>
              <a:buFontTx/>
              <a:buAutoNum type="romanUcPeriod" startAt="3"/>
              <a:defRPr/>
            </a:pPr>
            <a:r>
              <a:rPr lang="hr-HR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Odluka o javnoj usluzi prikupljanja miješanog komunalnog otpada, </a:t>
            </a:r>
          </a:p>
          <a:p>
            <a:pPr algn="just">
              <a:lnSpc>
                <a:spcPct val="150000"/>
              </a:lnSpc>
              <a:defRPr/>
            </a:pPr>
            <a:r>
              <a:rPr lang="hr-HR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biorazgradivog komunalnog otpada i odvojenog prikupljanja otpadnog </a:t>
            </a:r>
          </a:p>
          <a:p>
            <a:pPr algn="just">
              <a:lnSpc>
                <a:spcPct val="150000"/>
              </a:lnSpc>
              <a:defRPr/>
            </a:pPr>
            <a:r>
              <a:rPr lang="hr-HR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papira, metala, stakla, plastike i tekstila te krupnog (glomaznog) </a:t>
            </a:r>
          </a:p>
          <a:p>
            <a:pPr algn="just">
              <a:lnSpc>
                <a:spcPct val="150000"/>
              </a:lnSpc>
              <a:defRPr/>
            </a:pPr>
            <a:r>
              <a:rPr lang="hr-HR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komunalnog otpada u Gradu </a:t>
            </a:r>
            <a:r>
              <a:rPr lang="hr-HR" dirty="0" smtClean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Zagrebu-pročišćeni tekst (Službeni </a:t>
            </a:r>
            <a:r>
              <a:rPr lang="hr-HR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glasnik </a:t>
            </a:r>
            <a:r>
              <a:rPr lang="hr-HR" dirty="0" smtClean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pPr algn="just">
              <a:lnSpc>
                <a:spcPct val="150000"/>
              </a:lnSpc>
              <a:defRPr/>
            </a:pPr>
            <a:r>
              <a:rPr lang="hr-HR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 smtClean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Grada </a:t>
            </a:r>
            <a:r>
              <a:rPr lang="hr-HR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Zagreba </a:t>
            </a:r>
            <a:r>
              <a:rPr lang="hr-HR" dirty="0" smtClean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broj 11/2016)</a:t>
            </a:r>
            <a:endParaRPr lang="hr-HR" dirty="0">
              <a:solidFill>
                <a:srgbClr val="4F81B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hr-HR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8968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C:\Documents and Settings\bribic\Desktop\SLIKE _ IEE\logo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8800"/>
            <a:ext cx="1960563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ravokutnik 14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 dirty="0"/>
          </a:p>
        </p:txBody>
      </p:sp>
      <p:sp>
        <p:nvSpPr>
          <p:cNvPr id="16" name="Pravokutnik 15"/>
          <p:cNvSpPr/>
          <p:nvPr/>
        </p:nvSpPr>
        <p:spPr>
          <a:xfrm>
            <a:off x="0" y="6811963"/>
            <a:ext cx="9144000" cy="4603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 dirty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63513" y="260648"/>
            <a:ext cx="6640512" cy="503238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hr-HR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Sakupljanje otpada </a:t>
            </a:r>
            <a:endParaRPr lang="hr-HR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cxnSp>
        <p:nvCxnSpPr>
          <p:cNvPr id="19" name="Ravni poveznik 18"/>
          <p:cNvCxnSpPr/>
          <p:nvPr/>
        </p:nvCxnSpPr>
        <p:spPr>
          <a:xfrm>
            <a:off x="176213" y="836712"/>
            <a:ext cx="864393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itle 1"/>
          <p:cNvSpPr txBox="1">
            <a:spLocks/>
          </p:cNvSpPr>
          <p:nvPr/>
        </p:nvSpPr>
        <p:spPr>
          <a:xfrm>
            <a:off x="2195736" y="1700808"/>
            <a:ext cx="4321175" cy="503237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endParaRPr lang="hr-HR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6" name="TekstniOkvir 25"/>
          <p:cNvSpPr txBox="1"/>
          <p:nvPr/>
        </p:nvSpPr>
        <p:spPr>
          <a:xfrm rot="242817">
            <a:off x="8106016" y="2237583"/>
            <a:ext cx="71623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00" b="1" dirty="0" smtClean="0">
                <a:solidFill>
                  <a:schemeClr val="bg1"/>
                </a:solidFill>
              </a:rPr>
              <a:t>BIOOTPAD</a:t>
            </a:r>
            <a:endParaRPr lang="hr-HR" sz="700" b="1" dirty="0">
              <a:solidFill>
                <a:schemeClr val="bg1"/>
              </a:solidFill>
            </a:endParaRPr>
          </a:p>
        </p:txBody>
      </p:sp>
      <p:pic>
        <p:nvPicPr>
          <p:cNvPr id="5124" name="Picture 4" descr="C:\Users\bribic\Desktop\logo hold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6346491"/>
            <a:ext cx="1656184" cy="394877"/>
          </a:xfrm>
          <a:prstGeom prst="rect">
            <a:avLst/>
          </a:prstGeom>
          <a:noFill/>
        </p:spPr>
      </p:pic>
      <p:sp>
        <p:nvSpPr>
          <p:cNvPr id="17" name="Pravokutnik 16"/>
          <p:cNvSpPr/>
          <p:nvPr/>
        </p:nvSpPr>
        <p:spPr>
          <a:xfrm>
            <a:off x="139604" y="1146682"/>
            <a:ext cx="77768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Domaćinstva</a:t>
            </a: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	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370.000 (280.000 </a:t>
            </a:r>
            <a:r>
              <a:rPr lang="hr-HR" sz="2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stanova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90.000 </a:t>
            </a:r>
            <a:r>
              <a:rPr lang="hr-HR" sz="2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kuća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tjedno </a:t>
            </a: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r-HR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najužem centru grada svakodnevno</a:t>
            </a: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glomazni otpad </a:t>
            </a: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hr-HR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godišnje na zahtjev korisnika</a:t>
            </a:r>
            <a:endParaRPr lang="en-US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endParaRPr lang="hr-HR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Pravokutnik 19"/>
          <p:cNvSpPr/>
          <p:nvPr/>
        </p:nvSpPr>
        <p:spPr>
          <a:xfrm>
            <a:off x="148532" y="2706606"/>
            <a:ext cx="795690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i="1" u="sng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Odvojeno skupljanje otpada</a:t>
            </a:r>
          </a:p>
          <a:p>
            <a:endParaRPr lang="hr-HR" i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i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i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i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6.000</a:t>
            </a: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spremnika na javnim površinama</a:t>
            </a:r>
            <a:endParaRPr lang="en-US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reciklažnih</a:t>
            </a:r>
            <a:r>
              <a:rPr lang="hr-HR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dvorišta i 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hr-HR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mobilnih jedinica</a:t>
            </a:r>
            <a:endParaRPr lang="en-US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hr-HR" sz="2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-tak</a:t>
            </a: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vrsta otpada</a:t>
            </a: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hr-HR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bez naknade</a:t>
            </a:r>
            <a:endParaRPr lang="en-US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r-HR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r-HR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r-HR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r-HR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hr-HR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3" descr="D:\DESKTOP\ČISTOĆA\SLIKE\CISTOCA\zgos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4378464"/>
            <a:ext cx="3707545" cy="2312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" name="Pravokutnik 23"/>
          <p:cNvSpPr/>
          <p:nvPr/>
        </p:nvSpPr>
        <p:spPr>
          <a:xfrm>
            <a:off x="251520" y="3063265"/>
            <a:ext cx="4608512" cy="21602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000" dirty="0" smtClean="0"/>
              <a:t>PAPIR I KARTON</a:t>
            </a:r>
            <a:endParaRPr lang="hr-HR" sz="2000" dirty="0"/>
          </a:p>
        </p:txBody>
      </p:sp>
      <p:sp>
        <p:nvSpPr>
          <p:cNvPr id="25" name="Pravokutnik 24"/>
          <p:cNvSpPr/>
          <p:nvPr/>
        </p:nvSpPr>
        <p:spPr>
          <a:xfrm>
            <a:off x="251520" y="3338049"/>
            <a:ext cx="4608512" cy="216024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000" dirty="0" smtClean="0"/>
              <a:t>STAKLO</a:t>
            </a:r>
            <a:endParaRPr lang="hr-HR" sz="2000" dirty="0"/>
          </a:p>
        </p:txBody>
      </p:sp>
      <p:sp>
        <p:nvSpPr>
          <p:cNvPr id="27" name="Pravokutnik 26"/>
          <p:cNvSpPr/>
          <p:nvPr/>
        </p:nvSpPr>
        <p:spPr>
          <a:xfrm>
            <a:off x="251520" y="3612833"/>
            <a:ext cx="4608512" cy="21602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000" dirty="0" smtClean="0">
                <a:solidFill>
                  <a:schemeClr val="tx1"/>
                </a:solidFill>
              </a:rPr>
              <a:t>PLASTIKA</a:t>
            </a:r>
            <a:endParaRPr lang="hr-HR" sz="2000" dirty="0">
              <a:solidFill>
                <a:schemeClr val="tx1"/>
              </a:solidFill>
            </a:endParaRPr>
          </a:p>
        </p:txBody>
      </p:sp>
      <p:sp>
        <p:nvSpPr>
          <p:cNvPr id="28" name="Pravokutnik 27"/>
          <p:cNvSpPr/>
          <p:nvPr/>
        </p:nvSpPr>
        <p:spPr>
          <a:xfrm>
            <a:off x="251520" y="3883098"/>
            <a:ext cx="4608512" cy="21602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000" dirty="0" smtClean="0"/>
              <a:t>BIOOTPAD</a:t>
            </a:r>
            <a:endParaRPr lang="hr-HR" sz="2000" dirty="0"/>
          </a:p>
        </p:txBody>
      </p:sp>
      <p:sp>
        <p:nvSpPr>
          <p:cNvPr id="29" name="Pravokutnik 28"/>
          <p:cNvSpPr/>
          <p:nvPr/>
        </p:nvSpPr>
        <p:spPr>
          <a:xfrm>
            <a:off x="255019" y="4162440"/>
            <a:ext cx="4608512" cy="2160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000" dirty="0" smtClean="0">
                <a:solidFill>
                  <a:schemeClr val="tx1"/>
                </a:solidFill>
              </a:rPr>
              <a:t>METAL</a:t>
            </a:r>
            <a:endParaRPr lang="hr-HR" sz="2000" dirty="0">
              <a:solidFill>
                <a:schemeClr val="tx1"/>
              </a:solidFill>
            </a:endParaRPr>
          </a:p>
        </p:txBody>
      </p:sp>
      <p:sp>
        <p:nvSpPr>
          <p:cNvPr id="30" name="Pravokutnik 29"/>
          <p:cNvSpPr/>
          <p:nvPr/>
        </p:nvSpPr>
        <p:spPr>
          <a:xfrm>
            <a:off x="251398" y="4473228"/>
            <a:ext cx="4608512" cy="2160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000" dirty="0" smtClean="0">
                <a:solidFill>
                  <a:schemeClr val="tx1"/>
                </a:solidFill>
              </a:rPr>
              <a:t>TEKSTIL</a:t>
            </a:r>
            <a:endParaRPr lang="hr-HR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C:\Documents and Settings\bribic\Desktop\SLIKE _ IEE\logo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09738"/>
            <a:ext cx="1960563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ravokutnik 14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 dirty="0"/>
          </a:p>
        </p:txBody>
      </p:sp>
      <p:sp>
        <p:nvSpPr>
          <p:cNvPr id="16" name="Pravokutnik 15"/>
          <p:cNvSpPr/>
          <p:nvPr/>
        </p:nvSpPr>
        <p:spPr>
          <a:xfrm>
            <a:off x="0" y="6811963"/>
            <a:ext cx="9144000" cy="4603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 dirty="0"/>
          </a:p>
        </p:txBody>
      </p:sp>
      <p:cxnSp>
        <p:nvCxnSpPr>
          <p:cNvPr id="19" name="Ravni poveznik 18"/>
          <p:cNvCxnSpPr/>
          <p:nvPr/>
        </p:nvCxnSpPr>
        <p:spPr>
          <a:xfrm>
            <a:off x="176213" y="836712"/>
            <a:ext cx="864393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itle 1"/>
          <p:cNvSpPr txBox="1">
            <a:spLocks/>
          </p:cNvSpPr>
          <p:nvPr/>
        </p:nvSpPr>
        <p:spPr>
          <a:xfrm>
            <a:off x="2051720" y="3645024"/>
            <a:ext cx="4321175" cy="503237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endParaRPr lang="hr-HR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6" name="TekstniOkvir 25"/>
          <p:cNvSpPr txBox="1"/>
          <p:nvPr/>
        </p:nvSpPr>
        <p:spPr>
          <a:xfrm rot="242817">
            <a:off x="8106016" y="2237583"/>
            <a:ext cx="71623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00" b="1" dirty="0" smtClean="0">
                <a:solidFill>
                  <a:schemeClr val="bg1"/>
                </a:solidFill>
              </a:rPr>
              <a:t>BIOOTPAD</a:t>
            </a:r>
            <a:endParaRPr lang="hr-HR" sz="700" b="1" dirty="0">
              <a:solidFill>
                <a:schemeClr val="bg1"/>
              </a:solidFill>
            </a:endParaRPr>
          </a:p>
        </p:txBody>
      </p:sp>
      <p:sp>
        <p:nvSpPr>
          <p:cNvPr id="14" name="Naslov 1"/>
          <p:cNvSpPr txBox="1">
            <a:spLocks/>
          </p:cNvSpPr>
          <p:nvPr/>
        </p:nvSpPr>
        <p:spPr bwMode="auto">
          <a:xfrm>
            <a:off x="107504" y="988404"/>
            <a:ext cx="7762056" cy="1224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hr-HR" sz="24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r-HR" sz="24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hr-H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hr-H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r-H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hr-H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r-H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hr-H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hr-HR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179512" y="260648"/>
            <a:ext cx="8784976" cy="503238"/>
          </a:xfrm>
          <a:prstGeom prst="rect">
            <a:avLst/>
          </a:prstGeom>
        </p:spPr>
        <p:txBody>
          <a:bodyPr anchor="ctr"/>
          <a:lstStyle/>
          <a:p>
            <a:pPr marL="342900" indent="-342900"/>
            <a:r>
              <a:rPr lang="hr-HR" sz="2800" dirty="0" smtClean="0"/>
              <a:t>Miješani komunalni otpad  </a:t>
            </a:r>
            <a:endParaRPr lang="hr-HR" sz="2800" dirty="0"/>
          </a:p>
        </p:txBody>
      </p:sp>
      <p:pic>
        <p:nvPicPr>
          <p:cNvPr id="11" name="Picture 7" descr="D:\DESKTOP\ČISTOĆA\SLIKE\Cistoca_novi_logo_zna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4135" y="172500"/>
            <a:ext cx="454615" cy="499496"/>
          </a:xfrm>
          <a:prstGeom prst="rect">
            <a:avLst/>
          </a:prstGeom>
          <a:noFill/>
        </p:spPr>
      </p:pic>
      <p:graphicFrame>
        <p:nvGraphicFramePr>
          <p:cNvPr id="17" name="Grafikon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0514000"/>
              </p:ext>
            </p:extLst>
          </p:nvPr>
        </p:nvGraphicFramePr>
        <p:xfrm>
          <a:off x="471247" y="1137841"/>
          <a:ext cx="7992888" cy="4607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5941695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08C9-9F59-406D-A9FB-07F0C454430A}" type="slidenum">
              <a:rPr lang="hr-HR" smtClean="0">
                <a:latin typeface="Arial" pitchFamily="34" charset="0"/>
                <a:cs typeface="Arial" pitchFamily="34" charset="0"/>
              </a:rPr>
              <a:pPr/>
              <a:t>5</a:t>
            </a:fld>
            <a:endParaRPr lang="hr-HR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999984" y="936104"/>
            <a:ext cx="144016" cy="5949280"/>
          </a:xfrm>
          <a:prstGeom prst="rect">
            <a:avLst/>
          </a:prstGeom>
          <a:solidFill>
            <a:srgbClr val="0E56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712480" y="6698184"/>
            <a:ext cx="180000" cy="187200"/>
          </a:xfrm>
          <a:prstGeom prst="rect">
            <a:avLst/>
          </a:prstGeom>
          <a:solidFill>
            <a:srgbClr val="0042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460432" y="6698184"/>
            <a:ext cx="180000" cy="187200"/>
          </a:xfrm>
          <a:prstGeom prst="rect">
            <a:avLst/>
          </a:prstGeom>
          <a:solidFill>
            <a:srgbClr val="0042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208424" y="6698184"/>
            <a:ext cx="180000" cy="187200"/>
          </a:xfrm>
          <a:prstGeom prst="rect">
            <a:avLst/>
          </a:prstGeom>
          <a:solidFill>
            <a:srgbClr val="0042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itle 9"/>
          <p:cNvSpPr>
            <a:spLocks noGrp="1"/>
          </p:cNvSpPr>
          <p:nvPr>
            <p:ph type="title"/>
          </p:nvPr>
        </p:nvSpPr>
        <p:spPr>
          <a:xfrm>
            <a:off x="457200" y="302022"/>
            <a:ext cx="8229600" cy="922114"/>
          </a:xfrm>
        </p:spPr>
        <p:txBody>
          <a:bodyPr>
            <a:normAutofit/>
          </a:bodyPr>
          <a:lstStyle/>
          <a:p>
            <a:pPr algn="l"/>
            <a:r>
              <a:rPr lang="hr-HR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Sastav miješanog komunalnog otpada (mas.%)</a:t>
            </a:r>
            <a:endParaRPr lang="hr-HR" sz="28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Grafikon 11"/>
          <p:cNvGraphicFramePr/>
          <p:nvPr>
            <p:extLst>
              <p:ext uri="{D42A27DB-BD31-4B8C-83A1-F6EECF244321}">
                <p14:modId xmlns:p14="http://schemas.microsoft.com/office/powerpoint/2010/main" val="3834625141"/>
              </p:ext>
            </p:extLst>
          </p:nvPr>
        </p:nvGraphicFramePr>
        <p:xfrm>
          <a:off x="467544" y="1340768"/>
          <a:ext cx="8172888" cy="4248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Picture 4" descr="C:\Users\bribic\Desktop\logo hold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6396907"/>
            <a:ext cx="1656184" cy="394877"/>
          </a:xfrm>
          <a:prstGeom prst="rect">
            <a:avLst/>
          </a:prstGeom>
          <a:noFill/>
        </p:spPr>
      </p:pic>
      <p:sp>
        <p:nvSpPr>
          <p:cNvPr id="11" name="TekstniOkvir 10"/>
          <p:cNvSpPr txBox="1"/>
          <p:nvPr/>
        </p:nvSpPr>
        <p:spPr>
          <a:xfrm>
            <a:off x="450709" y="5854035"/>
            <a:ext cx="734377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hr-HR" dirty="0" smtClean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2016.  7.800 </a:t>
            </a:r>
            <a:r>
              <a:rPr lang="hr-HR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tona tekstila, odjeće i obuće  </a:t>
            </a:r>
          </a:p>
        </p:txBody>
      </p:sp>
    </p:spTree>
    <p:extLst>
      <p:ext uri="{BB962C8B-B14F-4D97-AF65-F5344CB8AC3E}">
        <p14:creationId xmlns:p14="http://schemas.microsoft.com/office/powerpoint/2010/main" val="29532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08C9-9F59-406D-A9FB-07F0C454430A}" type="slidenum">
              <a:rPr lang="hr-HR" smtClean="0">
                <a:latin typeface="Arial" pitchFamily="34" charset="0"/>
                <a:cs typeface="Arial" pitchFamily="34" charset="0"/>
              </a:rPr>
              <a:pPr/>
              <a:t>6</a:t>
            </a:fld>
            <a:endParaRPr lang="hr-HR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999984" y="936104"/>
            <a:ext cx="144016" cy="5949280"/>
          </a:xfrm>
          <a:prstGeom prst="rect">
            <a:avLst/>
          </a:prstGeom>
          <a:solidFill>
            <a:srgbClr val="0E56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712480" y="6698184"/>
            <a:ext cx="180000" cy="187200"/>
          </a:xfrm>
          <a:prstGeom prst="rect">
            <a:avLst/>
          </a:prstGeom>
          <a:solidFill>
            <a:srgbClr val="0042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460432" y="6698184"/>
            <a:ext cx="180000" cy="187200"/>
          </a:xfrm>
          <a:prstGeom prst="rect">
            <a:avLst/>
          </a:prstGeom>
          <a:solidFill>
            <a:srgbClr val="0042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208424" y="6698184"/>
            <a:ext cx="180000" cy="187200"/>
          </a:xfrm>
          <a:prstGeom prst="rect">
            <a:avLst/>
          </a:prstGeom>
          <a:solidFill>
            <a:srgbClr val="0042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itle 9"/>
          <p:cNvSpPr>
            <a:spLocks noGrp="1"/>
          </p:cNvSpPr>
          <p:nvPr>
            <p:ph type="title"/>
          </p:nvPr>
        </p:nvSpPr>
        <p:spPr>
          <a:xfrm>
            <a:off x="486126" y="248154"/>
            <a:ext cx="8229600" cy="922114"/>
          </a:xfrm>
        </p:spPr>
        <p:txBody>
          <a:bodyPr>
            <a:normAutofit/>
          </a:bodyPr>
          <a:lstStyle/>
          <a:p>
            <a:pPr algn="l"/>
            <a:r>
              <a:rPr lang="hr-HR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Sastav glomaznog otpada (mas.%)</a:t>
            </a:r>
            <a:endParaRPr lang="hr-HR" sz="28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4" descr="C:\Users\bribic\Desktop\logo hold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6396907"/>
            <a:ext cx="1656184" cy="394877"/>
          </a:xfrm>
          <a:prstGeom prst="rect">
            <a:avLst/>
          </a:prstGeom>
          <a:noFill/>
        </p:spPr>
      </p:pic>
      <p:pic>
        <p:nvPicPr>
          <p:cNvPr id="14" name="Picture 7" descr="D:\DESKTOP\ČISTOĆA\SLIKE\Cistoca_novi_logo_zna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58690" y="278052"/>
            <a:ext cx="454615" cy="499496"/>
          </a:xfrm>
          <a:prstGeom prst="rect">
            <a:avLst/>
          </a:prstGeom>
          <a:noFill/>
        </p:spPr>
      </p:pic>
      <p:graphicFrame>
        <p:nvGraphicFramePr>
          <p:cNvPr id="12" name="Grafikon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4800937"/>
              </p:ext>
            </p:extLst>
          </p:nvPr>
        </p:nvGraphicFramePr>
        <p:xfrm>
          <a:off x="269512" y="1375886"/>
          <a:ext cx="8280920" cy="5070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73586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08C9-9F59-406D-A9FB-07F0C454430A}" type="slidenum">
              <a:rPr lang="hr-HR" smtClean="0">
                <a:latin typeface="Arial" pitchFamily="34" charset="0"/>
                <a:cs typeface="Arial" pitchFamily="34" charset="0"/>
              </a:rPr>
              <a:pPr/>
              <a:t>7</a:t>
            </a:fld>
            <a:endParaRPr lang="hr-HR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999984" y="936104"/>
            <a:ext cx="144016" cy="5949280"/>
          </a:xfrm>
          <a:prstGeom prst="rect">
            <a:avLst/>
          </a:prstGeom>
          <a:solidFill>
            <a:srgbClr val="0E56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712480" y="6698184"/>
            <a:ext cx="180000" cy="187200"/>
          </a:xfrm>
          <a:prstGeom prst="rect">
            <a:avLst/>
          </a:prstGeom>
          <a:solidFill>
            <a:srgbClr val="0042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460432" y="6698184"/>
            <a:ext cx="180000" cy="187200"/>
          </a:xfrm>
          <a:prstGeom prst="rect">
            <a:avLst/>
          </a:prstGeom>
          <a:solidFill>
            <a:srgbClr val="0042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208424" y="6698184"/>
            <a:ext cx="180000" cy="187200"/>
          </a:xfrm>
          <a:prstGeom prst="rect">
            <a:avLst/>
          </a:prstGeom>
          <a:solidFill>
            <a:srgbClr val="0042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467544" y="188640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Biorazgradivi otpad u Gradu Zagrebu</a:t>
            </a:r>
            <a:endParaRPr lang="hr-HR" sz="28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kstniOkvir 15"/>
          <p:cNvSpPr txBox="1"/>
          <p:nvPr/>
        </p:nvSpPr>
        <p:spPr>
          <a:xfrm>
            <a:off x="611560" y="5085184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2013: 	</a:t>
            </a:r>
            <a:r>
              <a:rPr lang="hr-HR" b="1" dirty="0" smtClean="0"/>
              <a:t>72.907 t </a:t>
            </a:r>
            <a:r>
              <a:rPr lang="hr-HR" b="1" i="1" dirty="0" smtClean="0"/>
              <a:t>(</a:t>
            </a:r>
            <a:r>
              <a:rPr lang="hr-HR" dirty="0" smtClean="0"/>
              <a:t>75 % od  97.209 t)</a:t>
            </a:r>
          </a:p>
          <a:p>
            <a:r>
              <a:rPr lang="hr-HR" dirty="0" smtClean="0"/>
              <a:t>2016: 	</a:t>
            </a:r>
            <a:r>
              <a:rPr lang="hr-HR" b="1" dirty="0" smtClean="0"/>
              <a:t>48.605 </a:t>
            </a:r>
            <a:r>
              <a:rPr lang="hr-HR" dirty="0" smtClean="0"/>
              <a:t>t (50%  od  97.209 t)</a:t>
            </a:r>
          </a:p>
          <a:p>
            <a:r>
              <a:rPr lang="hr-HR" dirty="0" smtClean="0"/>
              <a:t>2020: 	</a:t>
            </a:r>
            <a:r>
              <a:rPr lang="hr-HR" b="1" dirty="0" smtClean="0"/>
              <a:t>34.023</a:t>
            </a:r>
            <a:r>
              <a:rPr lang="hr-HR" dirty="0" smtClean="0"/>
              <a:t> t (35%  od  97.209 t)</a:t>
            </a:r>
          </a:p>
          <a:p>
            <a:endParaRPr lang="hr-HR" dirty="0"/>
          </a:p>
        </p:txBody>
      </p:sp>
      <p:pic>
        <p:nvPicPr>
          <p:cNvPr id="14" name="Picture 4" descr="C:\Users\bribic\Desktop\logo hold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6396907"/>
            <a:ext cx="1656184" cy="394877"/>
          </a:xfrm>
          <a:prstGeom prst="rect">
            <a:avLst/>
          </a:prstGeom>
          <a:noFill/>
        </p:spPr>
      </p:pic>
      <p:sp>
        <p:nvSpPr>
          <p:cNvPr id="2" name="TekstniOkvir 1"/>
          <p:cNvSpPr txBox="1"/>
          <p:nvPr/>
        </p:nvSpPr>
        <p:spPr>
          <a:xfrm>
            <a:off x="6767736" y="999892"/>
            <a:ext cx="223224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1600" dirty="0" smtClean="0"/>
              <a:t>Papir i karton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1600" dirty="0" smtClean="0"/>
              <a:t>Kuhinjski otpad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1600" dirty="0" smtClean="0"/>
              <a:t>Vrtni otpad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1600" dirty="0" smtClean="0"/>
              <a:t>Drvo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1600" dirty="0" smtClean="0"/>
              <a:t>Tekstil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1600" dirty="0" smtClean="0"/>
              <a:t>Pelene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16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936104"/>
            <a:ext cx="6552727" cy="38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6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C:\Documents and Settings\bribic\Desktop\SLIKE _ IEE\logo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09738"/>
            <a:ext cx="1960563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ravokutnik 14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 dirty="0"/>
          </a:p>
        </p:txBody>
      </p:sp>
      <p:sp>
        <p:nvSpPr>
          <p:cNvPr id="16" name="Pravokutnik 15"/>
          <p:cNvSpPr/>
          <p:nvPr/>
        </p:nvSpPr>
        <p:spPr>
          <a:xfrm>
            <a:off x="0" y="6811963"/>
            <a:ext cx="9144000" cy="4603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 dirty="0"/>
          </a:p>
        </p:txBody>
      </p:sp>
      <p:cxnSp>
        <p:nvCxnSpPr>
          <p:cNvPr id="19" name="Ravni poveznik 18"/>
          <p:cNvCxnSpPr/>
          <p:nvPr/>
        </p:nvCxnSpPr>
        <p:spPr>
          <a:xfrm>
            <a:off x="176213" y="836712"/>
            <a:ext cx="864393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itle 1"/>
          <p:cNvSpPr txBox="1">
            <a:spLocks/>
          </p:cNvSpPr>
          <p:nvPr/>
        </p:nvSpPr>
        <p:spPr>
          <a:xfrm>
            <a:off x="2051720" y="3645024"/>
            <a:ext cx="4321175" cy="503237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endParaRPr lang="hr-HR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6" name="TekstniOkvir 25"/>
          <p:cNvSpPr txBox="1"/>
          <p:nvPr/>
        </p:nvSpPr>
        <p:spPr>
          <a:xfrm rot="242817">
            <a:off x="8106016" y="2237583"/>
            <a:ext cx="71623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00" b="1" dirty="0" smtClean="0">
                <a:solidFill>
                  <a:schemeClr val="bg1"/>
                </a:solidFill>
              </a:rPr>
              <a:t>BIOOTPAD</a:t>
            </a:r>
            <a:endParaRPr lang="hr-HR" sz="700" b="1" dirty="0">
              <a:solidFill>
                <a:schemeClr val="bg1"/>
              </a:solidFill>
            </a:endParaRPr>
          </a:p>
        </p:txBody>
      </p:sp>
      <p:sp>
        <p:nvSpPr>
          <p:cNvPr id="14" name="Naslov 1"/>
          <p:cNvSpPr txBox="1">
            <a:spLocks/>
          </p:cNvSpPr>
          <p:nvPr/>
        </p:nvSpPr>
        <p:spPr bwMode="auto">
          <a:xfrm>
            <a:off x="107504" y="980729"/>
            <a:ext cx="7762056" cy="1224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hr-HR" sz="24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r-HR" sz="24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hr-H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hr-H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r-H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hr-H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r-H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hr-H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hr-HR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7" descr="D:\DESKTOP\ČISTOĆA\SLIKE\Cistoca_novi_logo_zna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4135" y="172500"/>
            <a:ext cx="454615" cy="499496"/>
          </a:xfrm>
          <a:prstGeom prst="rect">
            <a:avLst/>
          </a:prstGeom>
          <a:noFill/>
        </p:spPr>
      </p:pic>
      <p:sp>
        <p:nvSpPr>
          <p:cNvPr id="17" name="Title 1"/>
          <p:cNvSpPr txBox="1">
            <a:spLocks/>
          </p:cNvSpPr>
          <p:nvPr/>
        </p:nvSpPr>
        <p:spPr bwMode="auto">
          <a:xfrm>
            <a:off x="180181" y="233905"/>
            <a:ext cx="878363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hr-HR" altLang="sr-Latn-R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Prikupljanje otpadne odjeće i tekstila</a:t>
            </a:r>
          </a:p>
        </p:txBody>
      </p:sp>
      <p:sp>
        <p:nvSpPr>
          <p:cNvPr id="18" name="TekstniOkvir 17"/>
          <p:cNvSpPr txBox="1"/>
          <p:nvPr/>
        </p:nvSpPr>
        <p:spPr>
          <a:xfrm>
            <a:off x="176213" y="1150938"/>
            <a:ext cx="4464050" cy="1477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00050" indent="-400050" eaLnBrk="0" hangingPunct="0">
              <a:buFont typeface="+mj-lt"/>
              <a:buAutoNum type="romanUcPeriod"/>
              <a:defRPr/>
            </a:pPr>
            <a:r>
              <a:rPr lang="hr-HR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zelenim otocima (KB 20 01 10)</a:t>
            </a:r>
          </a:p>
          <a:p>
            <a:pPr eaLnBrk="0" hangingPunct="0">
              <a:defRPr/>
            </a:pPr>
            <a:r>
              <a:rPr lang="hr-HR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 eaLnBrk="0" hangingPunct="0">
              <a:lnSpc>
                <a:spcPct val="150000"/>
              </a:lnSpc>
              <a:buClr>
                <a:srgbClr val="1F497D"/>
              </a:buClr>
              <a:buFont typeface="Courier New" panose="02070309020205020404" pitchFamily="49" charset="0"/>
              <a:buChar char="o"/>
              <a:defRPr/>
            </a:pPr>
            <a:r>
              <a:rPr lang="hr-HR" b="1" dirty="0">
                <a:solidFill>
                  <a:srgbClr val="F7964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hr-HR" b="1" dirty="0" smtClean="0">
                <a:solidFill>
                  <a:srgbClr val="F7964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oko 300 </a:t>
            </a:r>
            <a:r>
              <a:rPr lang="hr-HR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spremnika od 1m</a:t>
            </a:r>
            <a:r>
              <a:rPr lang="hr-HR" baseline="3000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285750" indent="-285750" eaLnBrk="0" hangingPunct="0">
              <a:lnSpc>
                <a:spcPct val="150000"/>
              </a:lnSpc>
              <a:buClr>
                <a:srgbClr val="1F497D"/>
              </a:buClr>
              <a:buFont typeface="Courier New" panose="02070309020205020404" pitchFamily="49" charset="0"/>
              <a:buChar char="o"/>
              <a:defRPr/>
            </a:pPr>
            <a:r>
              <a:rPr lang="hr-HR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pražnjenje </a:t>
            </a:r>
            <a:r>
              <a:rPr lang="hr-HR" b="1" dirty="0">
                <a:solidFill>
                  <a:srgbClr val="F7964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hr-HR" sz="1600" b="1" dirty="0">
                <a:solidFill>
                  <a:srgbClr val="F7964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hr-HR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tjedno </a:t>
            </a:r>
            <a:endParaRPr lang="hr-HR" baseline="30000" dirty="0">
              <a:solidFill>
                <a:srgbClr val="1F497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kstniOkvir 19"/>
          <p:cNvSpPr txBox="1"/>
          <p:nvPr/>
        </p:nvSpPr>
        <p:spPr>
          <a:xfrm>
            <a:off x="4597400" y="3896642"/>
            <a:ext cx="4546600" cy="12017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hr-HR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 Na </a:t>
            </a:r>
            <a:r>
              <a:rPr lang="hr-HR" dirty="0" err="1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reciklažnim</a:t>
            </a:r>
            <a:r>
              <a:rPr lang="hr-HR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dvorištima (KB 20 01 10 </a:t>
            </a:r>
          </a:p>
          <a:p>
            <a:pPr eaLnBrk="0" hangingPunct="0">
              <a:defRPr/>
            </a:pPr>
            <a:r>
              <a:rPr lang="hr-HR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i 20 01 11)</a:t>
            </a:r>
          </a:p>
          <a:p>
            <a:pPr eaLnBrk="0" hangingPunct="0">
              <a:defRPr/>
            </a:pPr>
            <a:endParaRPr lang="hr-HR" dirty="0">
              <a:solidFill>
                <a:srgbClr val="1F497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0" hangingPunct="0">
              <a:buClr>
                <a:srgbClr val="1F497D">
                  <a:lumMod val="75000"/>
                </a:srgbClr>
              </a:buClr>
              <a:buFont typeface="Courier New" panose="02070309020205020404" pitchFamily="49" charset="0"/>
              <a:buChar char="o"/>
              <a:defRPr/>
            </a:pPr>
            <a:r>
              <a:rPr lang="hr-HR" b="1" dirty="0">
                <a:solidFill>
                  <a:srgbClr val="F7964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hr-HR" b="1" dirty="0" smtClean="0">
                <a:solidFill>
                  <a:srgbClr val="F7964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hr-HR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spremnika od 2,5 m</a:t>
            </a:r>
            <a:r>
              <a:rPr lang="hr-HR" baseline="3000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21" name="Slika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231" y="1016967"/>
            <a:ext cx="4192588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Slika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3991098"/>
            <a:ext cx="4140200" cy="275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89930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C:\Documents and Settings\bribic\Desktop\SLIKE _ IEE\logo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09738"/>
            <a:ext cx="1960563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ravokutnik 14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 dirty="0"/>
          </a:p>
        </p:txBody>
      </p:sp>
      <p:sp>
        <p:nvSpPr>
          <p:cNvPr id="16" name="Pravokutnik 15"/>
          <p:cNvSpPr/>
          <p:nvPr/>
        </p:nvSpPr>
        <p:spPr>
          <a:xfrm>
            <a:off x="0" y="6811963"/>
            <a:ext cx="9144000" cy="4603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 dirty="0"/>
          </a:p>
        </p:txBody>
      </p:sp>
      <p:cxnSp>
        <p:nvCxnSpPr>
          <p:cNvPr id="19" name="Ravni poveznik 18"/>
          <p:cNvCxnSpPr/>
          <p:nvPr/>
        </p:nvCxnSpPr>
        <p:spPr>
          <a:xfrm>
            <a:off x="176213" y="836712"/>
            <a:ext cx="864393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itle 1"/>
          <p:cNvSpPr txBox="1">
            <a:spLocks/>
          </p:cNvSpPr>
          <p:nvPr/>
        </p:nvSpPr>
        <p:spPr>
          <a:xfrm>
            <a:off x="2051720" y="3645024"/>
            <a:ext cx="4321175" cy="503237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endParaRPr lang="hr-HR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6" name="TekstniOkvir 25"/>
          <p:cNvSpPr txBox="1"/>
          <p:nvPr/>
        </p:nvSpPr>
        <p:spPr>
          <a:xfrm rot="242817">
            <a:off x="8106016" y="2237583"/>
            <a:ext cx="71623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00" b="1" dirty="0" smtClean="0">
                <a:solidFill>
                  <a:schemeClr val="bg1"/>
                </a:solidFill>
              </a:rPr>
              <a:t>BIOOTPAD</a:t>
            </a:r>
            <a:endParaRPr lang="hr-HR" sz="700" b="1" dirty="0">
              <a:solidFill>
                <a:schemeClr val="bg1"/>
              </a:solidFill>
            </a:endParaRPr>
          </a:p>
        </p:txBody>
      </p:sp>
      <p:sp>
        <p:nvSpPr>
          <p:cNvPr id="14" name="Naslov 1"/>
          <p:cNvSpPr txBox="1">
            <a:spLocks/>
          </p:cNvSpPr>
          <p:nvPr/>
        </p:nvSpPr>
        <p:spPr bwMode="auto">
          <a:xfrm>
            <a:off x="107504" y="980729"/>
            <a:ext cx="7762056" cy="1224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hr-HR" sz="24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r-HR" sz="24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hr-H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hr-H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r-H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hr-H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r-H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hr-H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hr-HR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7" descr="D:\DESKTOP\ČISTOĆA\SLIKE\Cistoca_novi_logo_zna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4135" y="172500"/>
            <a:ext cx="454615" cy="499496"/>
          </a:xfrm>
          <a:prstGeom prst="rect">
            <a:avLst/>
          </a:prstGeom>
          <a:noFill/>
        </p:spPr>
      </p:pic>
      <p:sp>
        <p:nvSpPr>
          <p:cNvPr id="17" name="Title 1"/>
          <p:cNvSpPr txBox="1">
            <a:spLocks/>
          </p:cNvSpPr>
          <p:nvPr/>
        </p:nvSpPr>
        <p:spPr bwMode="auto">
          <a:xfrm>
            <a:off x="130960" y="236154"/>
            <a:ext cx="878363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hr-HR" altLang="sr-Latn-R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Količine prikupljenog otpada</a:t>
            </a:r>
          </a:p>
        </p:txBody>
      </p:sp>
      <p:graphicFrame>
        <p:nvGraphicFramePr>
          <p:cNvPr id="3" name="Tablic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662897"/>
              </p:ext>
            </p:extLst>
          </p:nvPr>
        </p:nvGraphicFramePr>
        <p:xfrm>
          <a:off x="548176" y="2060846"/>
          <a:ext cx="8128278" cy="2278585"/>
        </p:xfrm>
        <a:graphic>
          <a:graphicData uri="http://schemas.openxmlformats.org/drawingml/2006/table">
            <a:tbl>
              <a:tblPr/>
              <a:tblGrid>
                <a:gridCol w="969676"/>
                <a:gridCol w="1367372"/>
                <a:gridCol w="965205"/>
                <a:gridCol w="965205"/>
                <a:gridCol w="965205"/>
                <a:gridCol w="965205"/>
                <a:gridCol w="965205"/>
                <a:gridCol w="965205"/>
              </a:tblGrid>
              <a:tr h="455717">
                <a:tc>
                  <a:txBody>
                    <a:bodyPr/>
                    <a:lstStyle/>
                    <a:p>
                      <a:pPr algn="l" fontAlgn="b"/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r-H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hr-H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hr-H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hr-H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455717">
                <a:tc>
                  <a:txBody>
                    <a:bodyPr/>
                    <a:lstStyle/>
                    <a:p>
                      <a:pPr algn="l" fontAlgn="b"/>
                      <a:r>
                        <a:rPr lang="hr-H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KB otpada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Naziv otpada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RD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JPP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RD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JPP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RD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JPP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5717">
                <a:tc>
                  <a:txBody>
                    <a:bodyPr/>
                    <a:lstStyle/>
                    <a:p>
                      <a:pPr algn="l" fontAlgn="b"/>
                      <a:r>
                        <a:rPr lang="hr-H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20 01 10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Odjeća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75,39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66,18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105,56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121,58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5717">
                <a:tc>
                  <a:txBody>
                    <a:bodyPr/>
                    <a:lstStyle/>
                    <a:p>
                      <a:pPr algn="l" fontAlgn="b"/>
                      <a:r>
                        <a:rPr lang="hr-H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20 01 11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Tekstil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0,14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6,61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34,97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2,68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5717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hr-H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Ukupno (tona)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hr-H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0,14</a:t>
                      </a:r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hr-H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148,18</a:t>
                      </a:r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hr-H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264,79</a:t>
                      </a:r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35967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10412</TotalTime>
  <Words>426</Words>
  <Application>Microsoft Office PowerPoint</Application>
  <PresentationFormat>Prikaz na zaslonu (4:3)</PresentationFormat>
  <Paragraphs>171</Paragraphs>
  <Slides>11</Slides>
  <Notes>11</Notes>
  <HiddenSlides>0</HiddenSlides>
  <MMClips>0</MMClips>
  <ScaleCrop>false</ScaleCrop>
  <HeadingPairs>
    <vt:vector size="8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Uloženi OLE poslužitelji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9" baseType="lpstr">
      <vt:lpstr>Arial</vt:lpstr>
      <vt:lpstr>Arial Narrow</vt:lpstr>
      <vt:lpstr>Calibri</vt:lpstr>
      <vt:lpstr>Courier New</vt:lpstr>
      <vt:lpstr>Times New Roman</vt:lpstr>
      <vt:lpstr>Wingdings</vt:lpstr>
      <vt:lpstr>Office tema</vt:lpstr>
      <vt:lpstr>CorelDRAW</vt:lpstr>
      <vt:lpstr>PowerPointova prezentacija</vt:lpstr>
      <vt:lpstr>PowerPointova prezentacija</vt:lpstr>
      <vt:lpstr>PowerPointova prezentacija</vt:lpstr>
      <vt:lpstr>PowerPointova prezentacija</vt:lpstr>
      <vt:lpstr>Sastav miješanog komunalnog otpada (mas.%)</vt:lpstr>
      <vt:lpstr>Sastav glomaznog otpada (mas.%)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Company>ZGH Cistoca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bribic</dc:creator>
  <cp:lastModifiedBy>Alen Hadžić</cp:lastModifiedBy>
  <cp:revision>1153</cp:revision>
  <dcterms:created xsi:type="dcterms:W3CDTF">2009-12-30T10:33:45Z</dcterms:created>
  <dcterms:modified xsi:type="dcterms:W3CDTF">2017-04-25T12:52:03Z</dcterms:modified>
</cp:coreProperties>
</file>