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24382413" cy="13716000"/>
  <p:notesSz cx="6858000" cy="9144000"/>
  <p:defaultTextStyle>
    <a:defPPr>
      <a:defRPr lang="sr-Latn-RS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85"/>
  </p:normalViewPr>
  <p:slideViewPr>
    <p:cSldViewPr snapToGrid="0" snapToObjects="1">
      <p:cViewPr varScale="1">
        <p:scale>
          <a:sx n="34" d="100"/>
          <a:sy n="34" d="100"/>
        </p:scale>
        <p:origin x="6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873B6D8-AB73-4D4D-B71D-6DE4047393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518"/>
            <a:ext cx="24382413" cy="13715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7987" y="11718924"/>
            <a:ext cx="21062951" cy="1093378"/>
          </a:xfrm>
        </p:spPr>
        <p:txBody>
          <a:bodyPr anchor="ctr"/>
          <a:lstStyle>
            <a:lvl1pPr algn="ctr">
              <a:defRPr sz="3600"/>
            </a:lvl1pPr>
          </a:lstStyle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Naslov nekog predavanja o dobrobiti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7988" y="13011462"/>
            <a:ext cx="21062950" cy="5019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>
                <a:solidFill>
                  <a:schemeClr val="bg1">
                    <a:lumMod val="50000"/>
                  </a:schemeClr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pPr algn="ctr"/>
            <a:r>
              <a:rPr lang="hr-HR" sz="2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23. 05. 2018.</a:t>
            </a:r>
          </a:p>
        </p:txBody>
      </p:sp>
    </p:spTree>
    <p:extLst>
      <p:ext uri="{BB962C8B-B14F-4D97-AF65-F5344CB8AC3E}">
        <p14:creationId xmlns:p14="http://schemas.microsoft.com/office/powerpoint/2010/main" val="5339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78152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81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107" y="1277937"/>
            <a:ext cx="21029831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88" y="3654425"/>
            <a:ext cx="21015435" cy="7812088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031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554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1277937"/>
            <a:ext cx="21029831" cy="20843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654424"/>
            <a:ext cx="10314903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302247"/>
            <a:ext cx="10314903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654424"/>
            <a:ext cx="10365701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302247"/>
            <a:ext cx="10365701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459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117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659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2525" y="1277938"/>
            <a:ext cx="12343597" cy="9747250"/>
          </a:xfrm>
        </p:spPr>
        <p:txBody>
          <a:bodyPr/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800"/>
            </a:lvl4pPr>
            <a:lvl5pPr>
              <a:defRPr sz="38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6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904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277938"/>
            <a:ext cx="12343597" cy="10444163"/>
          </a:xfrm>
        </p:spPr>
        <p:txBody>
          <a:bodyPr anchor="t">
            <a:normAutofit/>
          </a:bodyPr>
          <a:lstStyle>
            <a:lvl1pPr marL="0" indent="0">
              <a:buNone/>
              <a:defRPr sz="48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5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84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(null)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817352-1EE8-0D4D-B6F1-55B62D4C0A8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46"/>
            <a:ext cx="24382413" cy="137151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12729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777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1750292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CD44-7982-B548-83C6-63346C60C554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08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828709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43" userDrawn="1">
          <p15:clr>
            <a:srgbClr val="F26B43"/>
          </p15:clr>
        </p15:guide>
        <p15:guide id="2" pos="1057" userDrawn="1">
          <p15:clr>
            <a:srgbClr val="F26B43"/>
          </p15:clr>
        </p15:guide>
        <p15:guide id="3" pos="14325" userDrawn="1">
          <p15:clr>
            <a:srgbClr val="F26B43"/>
          </p15:clr>
        </p15:guide>
        <p15:guide id="4" orient="horz" pos="2302" userDrawn="1">
          <p15:clr>
            <a:srgbClr val="F26B43"/>
          </p15:clr>
        </p15:guide>
        <p15:guide id="5" orient="horz" pos="7382" userDrawn="1">
          <p15:clr>
            <a:srgbClr val="F26B43"/>
          </p15:clr>
        </p15:guide>
        <p15:guide id="6" orient="horz" pos="7223" userDrawn="1">
          <p15:clr>
            <a:srgbClr val="F26B43"/>
          </p15:clr>
        </p15:guide>
        <p15:guide id="7" orient="horz" pos="7881" userDrawn="1">
          <p15:clr>
            <a:srgbClr val="F26B43"/>
          </p15:clr>
        </p15:guide>
        <p15:guide id="8" orient="horz" pos="8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nakomora.hr/hom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E292-F8F6-174E-8012-1F2104704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Sjednica Udruženja energetike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E438F-BB70-BB43-B601-7B72D30A9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Zagreb, 09. prosinca 2020.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415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91" y="453838"/>
            <a:ext cx="21029831" cy="2108388"/>
          </a:xfrm>
        </p:spPr>
        <p:txBody>
          <a:bodyPr/>
          <a:lstStyle/>
          <a:p>
            <a:r>
              <a:rPr lang="pl-PL" dirty="0" err="1"/>
              <a:t>Prijedlog</a:t>
            </a:r>
            <a:r>
              <a:rPr lang="pl-PL" dirty="0"/>
              <a:t> </a:t>
            </a:r>
            <a:r>
              <a:rPr lang="pl-PL" dirty="0" err="1" smtClean="0"/>
              <a:t>aktivnosti</a:t>
            </a:r>
            <a:r>
              <a:rPr lang="pl-PL" dirty="0" smtClean="0"/>
              <a:t> za </a:t>
            </a:r>
            <a:r>
              <a:rPr lang="pl-PL" dirty="0"/>
              <a:t>2021. </a:t>
            </a:r>
            <a:r>
              <a:rPr lang="pl-PL" dirty="0" err="1"/>
              <a:t>godinu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2819400"/>
            <a:ext cx="21029831" cy="94107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Energetika - općenito</a:t>
            </a:r>
            <a:endParaRPr lang="hr-H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Proširenje </a:t>
            </a:r>
            <a:r>
              <a:rPr lang="hr-HR" sz="2800" dirty="0"/>
              <a:t>energetske regulative s aspekta regulacije planiranja izgradnje, priključenja i korištenja različitih spremnika energije u energetskim sustavima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Radionica </a:t>
            </a:r>
            <a:r>
              <a:rPr lang="hr-HR" sz="2800" dirty="0"/>
              <a:t>na temu: Nužnosti izgradnje, primjene različitih tehnoloških rješenja te koristi/</a:t>
            </a:r>
            <a:r>
              <a:rPr lang="hr-HR" sz="2800" dirty="0" err="1"/>
              <a:t>benefita</a:t>
            </a:r>
            <a:r>
              <a:rPr lang="hr-HR" sz="2800" dirty="0"/>
              <a:t> od korištenja spremnika energije u energetskim </a:t>
            </a:r>
            <a:r>
              <a:rPr lang="hr-HR" sz="2800" dirty="0" smtClean="0"/>
              <a:t>sustavima  (</a:t>
            </a:r>
            <a:r>
              <a:rPr lang="hr-HR" sz="2800" dirty="0"/>
              <a:t>akumulacijska jezera, baterijski spremnici, akumulatori topline, VN bojleri; LNG)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Automatizacija </a:t>
            </a:r>
            <a:r>
              <a:rPr lang="hr-HR" sz="2800" dirty="0"/>
              <a:t>i digitalizacija upravljanja potrošnjom kod korisnika mreže (proizvođači, </a:t>
            </a:r>
            <a:r>
              <a:rPr lang="hr-HR" sz="2800" dirty="0" err="1"/>
              <a:t>agregatori</a:t>
            </a:r>
            <a:r>
              <a:rPr lang="hr-HR" sz="2800" dirty="0"/>
              <a:t> i različite kategorije kupaca) u funkciji vođenja sustava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Pokazatelji </a:t>
            </a:r>
            <a:r>
              <a:rPr lang="hr-HR" sz="2800" dirty="0"/>
              <a:t>kvalitete napona </a:t>
            </a:r>
            <a:r>
              <a:rPr lang="hr-HR" sz="2800" dirty="0" smtClean="0"/>
              <a:t>(pogonski </a:t>
            </a:r>
            <a:r>
              <a:rPr lang="hr-HR" sz="2800" dirty="0"/>
              <a:t>naponi i odstupanja frekvencije) u hrvatskom sustavu s trendom povećanja udjela OIE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Radionica </a:t>
            </a:r>
            <a:r>
              <a:rPr lang="hr-HR" sz="2800" dirty="0"/>
              <a:t>ma temu: Nacionalne obveze i sinergija korištenja uštede energije u svim sektorima i djelatnostima radi zajedničke </a:t>
            </a:r>
            <a:r>
              <a:rPr lang="hr-HR" sz="2800" dirty="0" smtClean="0"/>
              <a:t>koristi</a:t>
            </a:r>
          </a:p>
          <a:p>
            <a:endParaRPr lang="hr-HR" sz="2800" dirty="0" smtClean="0"/>
          </a:p>
          <a:p>
            <a:r>
              <a:rPr lang="hr-HR" sz="3200" b="1" dirty="0" smtClean="0"/>
              <a:t>Grupacija </a:t>
            </a:r>
            <a:r>
              <a:rPr lang="hr-HR" sz="3200" b="1" dirty="0" err="1"/>
              <a:t>toplinarstvo</a:t>
            </a:r>
            <a:r>
              <a:rPr lang="hr-HR" sz="3200" b="1" dirty="0"/>
              <a:t>/toplinska djelatnost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Unapređenje </a:t>
            </a:r>
            <a:r>
              <a:rPr lang="hr-HR" sz="2800" dirty="0"/>
              <a:t>pravila/metodologije za određivanje regulirane, proizvodne cijena snage i energije za krajnje kupce i pokriće gubitaka u toplinskim sustavima.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Uvođenje </a:t>
            </a:r>
            <a:r>
              <a:rPr lang="hr-HR" sz="2800" dirty="0"/>
              <a:t>novih tehnoloških </a:t>
            </a:r>
            <a:r>
              <a:rPr lang="hr-HR" sz="2800" dirty="0" smtClean="0"/>
              <a:t>rješenja radi </a:t>
            </a:r>
            <a:r>
              <a:rPr lang="hr-HR" sz="2800" dirty="0"/>
              <a:t>povećanja održivosti i učinkovitosti centralnih toplinskih sustava velikih gradova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5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228976"/>
            <a:ext cx="21029831" cy="7759338"/>
          </a:xfrm>
        </p:spPr>
        <p:txBody>
          <a:bodyPr>
            <a:normAutofit lnSpcReduction="10000"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/>
              <a:t>Trgovanje uštedama energije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/>
              <a:t>Vodikove </a:t>
            </a:r>
            <a:r>
              <a:rPr lang="hr-HR" sz="3600" dirty="0" smtClean="0"/>
              <a:t>tehnologije (radna skupina?)</a:t>
            </a:r>
            <a:endParaRPr lang="hr-HR" sz="3600" dirty="0"/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 smtClean="0"/>
              <a:t>Pohrana energije</a:t>
            </a:r>
            <a:endParaRPr lang="hr-HR" sz="3600" i="1" dirty="0"/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/>
              <a:t>Obnovljivi izvori energije </a:t>
            </a:r>
            <a:r>
              <a:rPr lang="hr-HR" sz="3600" dirty="0" smtClean="0"/>
              <a:t>(</a:t>
            </a:r>
            <a:r>
              <a:rPr lang="hr-HR" sz="3600" i="1" dirty="0" smtClean="0"/>
              <a:t>u </a:t>
            </a:r>
            <a:r>
              <a:rPr lang="hr-HR" sz="3600" i="1" dirty="0" err="1" smtClean="0"/>
              <a:t>toplinarstvu</a:t>
            </a:r>
            <a:r>
              <a:rPr lang="hr-HR" sz="3600" i="1" dirty="0" smtClean="0"/>
              <a:t>, prometu i drugim sektorima</a:t>
            </a:r>
            <a:r>
              <a:rPr lang="hr-HR" sz="3600" dirty="0" smtClean="0"/>
              <a:t>)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 err="1" smtClean="0"/>
              <a:t>Elektromobilnost</a:t>
            </a:r>
            <a:r>
              <a:rPr lang="hr-HR" sz="3600" dirty="0" smtClean="0"/>
              <a:t> (radna skupina?)</a:t>
            </a:r>
            <a:endParaRPr lang="hr-HR" sz="3600" dirty="0" smtClean="0"/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3600" dirty="0" smtClean="0"/>
              <a:t>EU </a:t>
            </a:r>
            <a:r>
              <a:rPr lang="hr-HR" sz="3600" dirty="0" smtClean="0"/>
              <a:t>fondovi </a:t>
            </a:r>
            <a:endParaRPr lang="hr-HR" sz="4000" dirty="0"/>
          </a:p>
          <a:p>
            <a:pPr algn="ctr"/>
            <a:endParaRPr lang="hr-HR" sz="4000" dirty="0" smtClean="0"/>
          </a:p>
          <a:p>
            <a:pPr algn="ctr"/>
            <a:r>
              <a:rPr lang="hr-HR" sz="4000" b="1" i="1" dirty="0" smtClean="0">
                <a:solidFill>
                  <a:srgbClr val="FF0000"/>
                </a:solidFill>
              </a:rPr>
              <a:t>Pozivamo sve članove da </a:t>
            </a:r>
            <a:r>
              <a:rPr lang="hr-HR" sz="4000" b="1" i="1" dirty="0" smtClean="0">
                <a:solidFill>
                  <a:srgbClr val="FF0000"/>
                </a:solidFill>
              </a:rPr>
              <a:t>predlažu teme i aktivnosti Udruženja</a:t>
            </a:r>
            <a:endParaRPr lang="hr-HR" sz="4000" b="1" i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45A5C3-04D1-4CA0-82D2-245CFE40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606238"/>
            <a:ext cx="21029831" cy="2108388"/>
          </a:xfrm>
        </p:spPr>
        <p:txBody>
          <a:bodyPr/>
          <a:lstStyle/>
          <a:p>
            <a:r>
              <a:rPr lang="sr-Latn-RS" dirty="0" err="1"/>
              <a:t>Prijedlog</a:t>
            </a:r>
            <a:r>
              <a:rPr lang="sr-Latn-RS" dirty="0"/>
              <a:t> </a:t>
            </a:r>
            <a:r>
              <a:rPr lang="sr-Latn-RS" dirty="0" smtClean="0"/>
              <a:t>tema </a:t>
            </a:r>
            <a:r>
              <a:rPr lang="sr-Latn-RS" dirty="0" smtClean="0"/>
              <a:t>za </a:t>
            </a:r>
            <a:r>
              <a:rPr lang="sr-Latn-RS" dirty="0"/>
              <a:t>2021. godinu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62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45F02F-6017-45FC-B01A-7C6025B6B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Razno</a:t>
            </a:r>
            <a:br>
              <a:rPr lang="sr-Latn-RS" dirty="0"/>
            </a:br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9C33CF-6D56-42E1-A863-BECE54B4F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064" y="5029199"/>
            <a:ext cx="18588409" cy="669353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4867DB-7265-499C-A261-940356CCC24D}"/>
              </a:ext>
            </a:extLst>
          </p:cNvPr>
          <p:cNvSpPr txBox="1">
            <a:spLocks/>
          </p:cNvSpPr>
          <p:nvPr/>
        </p:nvSpPr>
        <p:spPr>
          <a:xfrm>
            <a:off x="1676291" y="3437661"/>
            <a:ext cx="21029831" cy="781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mtClean="0">
                <a:hlinkClick r:id="rId3"/>
              </a:rPr>
              <a:t>HGK - Digitalna komora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96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0" y="1139985"/>
            <a:ext cx="21029831" cy="2108388"/>
          </a:xfrm>
        </p:spPr>
        <p:txBody>
          <a:bodyPr>
            <a:normAutofit/>
          </a:bodyPr>
          <a:lstStyle/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Dnevni red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70DED6-4E47-B34C-84E7-4AB3043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307" y="2832736"/>
            <a:ext cx="21983601" cy="9610276"/>
          </a:xfrm>
        </p:spPr>
        <p:txBody>
          <a:bodyPr>
            <a:normAutofit/>
          </a:bodyPr>
          <a:lstStyle/>
          <a:p>
            <a:r>
              <a:rPr lang="sr-Latn-RS" sz="3600" b="1" dirty="0"/>
              <a:t>1</a:t>
            </a:r>
            <a:r>
              <a:rPr lang="sr-Latn-RS" sz="3200" b="1" dirty="0"/>
              <a:t>. Osvrt na Nacrt prijedloga Nacionalne razvojne strategije Republike Hrvatske do</a:t>
            </a:r>
          </a:p>
          <a:p>
            <a:r>
              <a:rPr lang="sr-Latn-RS" sz="3200" b="1" dirty="0"/>
              <a:t>    2030. godine </a:t>
            </a:r>
          </a:p>
          <a:p>
            <a:r>
              <a:rPr lang="sr-Latn-RS" sz="3200" dirty="0"/>
              <a:t>	</a:t>
            </a:r>
            <a:r>
              <a:rPr lang="sr-Latn-RS" sz="3200" i="1" dirty="0">
                <a:solidFill>
                  <a:schemeClr val="bg1">
                    <a:lumMod val="50000"/>
                  </a:schemeClr>
                </a:solidFill>
              </a:rPr>
              <a:t>dr.sc. Zvonimir Savić, glavni ekonomist HGK, posebni savjetnik predsjednika Vlade RH za ekonomska pitanja</a:t>
            </a:r>
          </a:p>
          <a:p>
            <a:r>
              <a:rPr lang="sr-Latn-RS" sz="3200" b="1" dirty="0"/>
              <a:t>2. Aktualno i nadolazeće zakonodavstvo u području energetike</a:t>
            </a:r>
          </a:p>
          <a:p>
            <a:r>
              <a:rPr lang="sr-Latn-RS" sz="3200" dirty="0"/>
              <a:t>	</a:t>
            </a:r>
            <a:r>
              <a:rPr lang="sr-Latn-RS" sz="3200" i="1" dirty="0">
                <a:solidFill>
                  <a:schemeClr val="bg1">
                    <a:lumMod val="50000"/>
                  </a:schemeClr>
                </a:solidFill>
              </a:rPr>
              <a:t>Ivo Milatić, državni tajnik za energetiku u Ministarstvu gospodarstva i održivog razvoja </a:t>
            </a:r>
            <a:r>
              <a:rPr lang="sr-Latn-RS" sz="3200" dirty="0"/>
              <a:t>sa</a:t>
            </a:r>
          </a:p>
          <a:p>
            <a:r>
              <a:rPr lang="sr-Latn-RS" sz="3200" dirty="0"/>
              <a:t>	suradnicima iz Uprave za energetiku i Uprave za klimatske aktivnosti – Sektor za zaštitu zraka</a:t>
            </a:r>
          </a:p>
          <a:p>
            <a:r>
              <a:rPr lang="sr-Latn-RS" sz="3200" b="1" dirty="0"/>
              <a:t>3. Osnivanje grupacija unutar Udruženja energetike i izbor voditelja:</a:t>
            </a:r>
          </a:p>
          <a:p>
            <a:r>
              <a:rPr lang="sr-Latn-RS" sz="3200" dirty="0"/>
              <a:t>	</a:t>
            </a:r>
            <a:r>
              <a:rPr lang="sr-Latn-RS" sz="3200" b="1" dirty="0"/>
              <a:t>Grupacija za energetsku učinkovitost</a:t>
            </a:r>
          </a:p>
          <a:p>
            <a:r>
              <a:rPr lang="sr-Latn-RS" sz="3200" dirty="0"/>
              <a:t>	</a:t>
            </a:r>
            <a:r>
              <a:rPr lang="sr-Latn-RS" sz="3200" b="1" dirty="0"/>
              <a:t>Grupacija trgovaca naftnih derivata</a:t>
            </a:r>
          </a:p>
          <a:p>
            <a:r>
              <a:rPr lang="sr-Latn-RS" sz="3200" b="1" dirty="0"/>
              <a:t>4. Izbor poslovnog tajnika/ice Udruženja</a:t>
            </a:r>
          </a:p>
          <a:p>
            <a:r>
              <a:rPr lang="sr-Latn-RS" sz="3200" b="1" dirty="0"/>
              <a:t>5. Izvještaj o radu Udruženja u 2020. te usvajanje Programa rada za 2021. godinu</a:t>
            </a:r>
            <a:endParaRPr lang="sr-Latn-RS" sz="3200" dirty="0"/>
          </a:p>
          <a:p>
            <a:r>
              <a:rPr lang="sr-Latn-RS" sz="3200" b="1" dirty="0"/>
              <a:t>6. Razno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635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877277"/>
            <a:ext cx="21029831" cy="2108388"/>
          </a:xfrm>
        </p:spPr>
        <p:txBody>
          <a:bodyPr>
            <a:normAutofit/>
          </a:bodyPr>
          <a:lstStyle/>
          <a:p>
            <a:r>
              <a:rPr lang="sr-Latn-RS" sz="4000" dirty="0"/>
              <a:t>Udruženja i </a:t>
            </a:r>
            <a:r>
              <a:rPr lang="sr-Latn-RS" sz="4000" dirty="0" smtClean="0"/>
              <a:t>zajednice </a:t>
            </a:r>
            <a:r>
              <a:rPr lang="sr-Latn-RS" sz="4000" dirty="0"/>
              <a:t>HGK iz područja </a:t>
            </a:r>
            <a:r>
              <a:rPr lang="sr-Latn-RS" sz="4000" dirty="0" smtClean="0"/>
              <a:t>energetike (3. točka)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3FA914-E919-470C-868F-8F4F0C9FDE96}"/>
              </a:ext>
            </a:extLst>
          </p:cNvPr>
          <p:cNvSpPr/>
          <p:nvPr/>
        </p:nvSpPr>
        <p:spPr>
          <a:xfrm>
            <a:off x="2068175" y="3597809"/>
            <a:ext cx="5785519" cy="29067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rgbClr val="FF0000"/>
                </a:solidFill>
              </a:rPr>
              <a:t>Udruženje energetike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BBCC9-832E-4C8F-9448-68C717F6C1E1}"/>
              </a:ext>
            </a:extLst>
          </p:cNvPr>
          <p:cNvSpPr/>
          <p:nvPr/>
        </p:nvSpPr>
        <p:spPr>
          <a:xfrm>
            <a:off x="2068174" y="7767580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Udruženje opskrbljivača i distributera plinom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B09FA3-209B-4BD9-ABDC-CF481D5FF19A}"/>
              </a:ext>
            </a:extLst>
          </p:cNvPr>
          <p:cNvSpPr/>
          <p:nvPr/>
        </p:nvSpPr>
        <p:spPr>
          <a:xfrm>
            <a:off x="9298446" y="3000577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Zajednica obnovljivih izvora energije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81B2D5-62DE-4125-935B-F0A5F6DA6295}"/>
              </a:ext>
            </a:extLst>
          </p:cNvPr>
          <p:cNvSpPr/>
          <p:nvPr/>
        </p:nvSpPr>
        <p:spPr>
          <a:xfrm>
            <a:off x="9335508" y="6314190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Zajednica za ukapljeni naftni plin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536C52-46A6-45AD-A2E0-0089474707FF}"/>
              </a:ext>
            </a:extLst>
          </p:cNvPr>
          <p:cNvSpPr/>
          <p:nvPr/>
        </p:nvSpPr>
        <p:spPr>
          <a:xfrm>
            <a:off x="9400773" y="9627803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Zajednica za prirodni plin u prometu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CE086F-0B14-4CD2-BB7A-B7DF530F5BA4}"/>
              </a:ext>
            </a:extLst>
          </p:cNvPr>
          <p:cNvSpPr/>
          <p:nvPr/>
        </p:nvSpPr>
        <p:spPr>
          <a:xfrm>
            <a:off x="16565779" y="3617160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Zajednica proizvođača opreme i davatelja usluga u naftnoj i plinskoj industriji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7C39DA-2CF9-440A-9E0E-30AEB14D5A59}"/>
              </a:ext>
            </a:extLst>
          </p:cNvPr>
          <p:cNvSpPr/>
          <p:nvPr/>
        </p:nvSpPr>
        <p:spPr>
          <a:xfrm>
            <a:off x="16668107" y="7767580"/>
            <a:ext cx="5785519" cy="290678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Zajednica djelatnosti geoloških istraživanja i usluga u rudarstvu</a:t>
            </a:r>
          </a:p>
        </p:txBody>
      </p:sp>
    </p:spTree>
    <p:extLst>
      <p:ext uri="{BB962C8B-B14F-4D97-AF65-F5344CB8AC3E}">
        <p14:creationId xmlns:p14="http://schemas.microsoft.com/office/powerpoint/2010/main" val="36399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56F399-D6B8-457C-9BC7-62D3FF15A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14" y="1272988"/>
            <a:ext cx="21504339" cy="2108388"/>
          </a:xfrm>
        </p:spPr>
        <p:txBody>
          <a:bodyPr/>
          <a:lstStyle/>
          <a:p>
            <a:r>
              <a:rPr lang="sr-Latn-RS" dirty="0"/>
              <a:t>Osnivanje grupacija unutar Udruženja energetike i izbor voditelja</a:t>
            </a:r>
            <a:endParaRPr lang="hr-H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985C7-C782-46B6-BCB3-ABA49EF3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7351" y="4183541"/>
            <a:ext cx="7467709" cy="23275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Udruženje energetike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3591AF-D8BE-4E21-9B17-963572F174C4}"/>
              </a:ext>
            </a:extLst>
          </p:cNvPr>
          <p:cNvSpPr/>
          <p:nvPr/>
        </p:nvSpPr>
        <p:spPr>
          <a:xfrm>
            <a:off x="9635639" y="7254939"/>
            <a:ext cx="5111131" cy="128476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Grupacija za </a:t>
            </a:r>
            <a:r>
              <a:rPr lang="hr-HR" sz="3200" b="1" dirty="0" err="1">
                <a:solidFill>
                  <a:schemeClr val="tx1"/>
                </a:solidFill>
              </a:rPr>
              <a:t>toplinarsku</a:t>
            </a:r>
            <a:r>
              <a:rPr lang="hr-HR" sz="3200" b="1" dirty="0">
                <a:solidFill>
                  <a:schemeClr val="tx1"/>
                </a:solidFill>
              </a:rPr>
              <a:t> djelatnost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E2427-2071-4676-9644-3AB69F668634}"/>
              </a:ext>
            </a:extLst>
          </p:cNvPr>
          <p:cNvSpPr/>
          <p:nvPr/>
        </p:nvSpPr>
        <p:spPr>
          <a:xfrm>
            <a:off x="2235247" y="6116401"/>
            <a:ext cx="5111131" cy="124668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Grupacija za energetsku učinkovitost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7F46C3-3F18-44B5-B193-5542F9C0C56D}"/>
              </a:ext>
            </a:extLst>
          </p:cNvPr>
          <p:cNvSpPr/>
          <p:nvPr/>
        </p:nvSpPr>
        <p:spPr>
          <a:xfrm>
            <a:off x="16939356" y="5948274"/>
            <a:ext cx="5111130" cy="131326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Grupacija trgovaca naftnih derivata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C148D9-6093-4938-8758-25708B9DA3A4}"/>
              </a:ext>
            </a:extLst>
          </p:cNvPr>
          <p:cNvSpPr txBox="1"/>
          <p:nvPr/>
        </p:nvSpPr>
        <p:spPr>
          <a:xfrm>
            <a:off x="1621914" y="8539705"/>
            <a:ext cx="6531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</a:rPr>
              <a:t>Damir Miletić</a:t>
            </a:r>
            <a:r>
              <a:rPr lang="hr-HR" sz="2800" b="1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INA </a:t>
            </a:r>
            <a:r>
              <a:rPr lang="hr-HR" sz="2800" b="1" dirty="0">
                <a:solidFill>
                  <a:srgbClr val="FF0000"/>
                </a:solidFill>
              </a:rPr>
              <a:t>Industrija nafte d.d</a:t>
            </a:r>
            <a:r>
              <a:rPr lang="hr-HR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voditelj  </a:t>
            </a:r>
            <a:endParaRPr lang="hr-HR" sz="2800" b="1" dirty="0" smtClean="0">
              <a:solidFill>
                <a:srgbClr val="FF0000"/>
              </a:solidFill>
            </a:endParaRPr>
          </a:p>
          <a:p>
            <a:pPr algn="ctr"/>
            <a:endParaRPr lang="hr-HR" sz="2800" b="1" dirty="0">
              <a:solidFill>
                <a:srgbClr val="FF0000"/>
              </a:solidFill>
            </a:endParaRPr>
          </a:p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Miroslav </a:t>
            </a:r>
            <a:r>
              <a:rPr lang="hr-HR" sz="2800" b="1" dirty="0" err="1" smtClean="0">
                <a:solidFill>
                  <a:srgbClr val="FF0000"/>
                </a:solidFill>
              </a:rPr>
              <a:t>Kovačec</a:t>
            </a:r>
            <a:r>
              <a:rPr lang="hr-HR" sz="2800" b="1" dirty="0" smtClean="0">
                <a:solidFill>
                  <a:srgbClr val="FF0000"/>
                </a:solidFill>
              </a:rPr>
              <a:t>, HEP ESCO d.o.o.</a:t>
            </a:r>
          </a:p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zamjenik voditelja</a:t>
            </a:r>
            <a:endParaRPr lang="hr-HR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517B6F-41AE-4E65-8BAC-FEC6CEF710B2}"/>
              </a:ext>
            </a:extLst>
          </p:cNvPr>
          <p:cNvSpPr txBox="1"/>
          <p:nvPr/>
        </p:nvSpPr>
        <p:spPr>
          <a:xfrm>
            <a:off x="17264088" y="8539705"/>
            <a:ext cx="50733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</a:rPr>
              <a:t>Vladimir </a:t>
            </a:r>
            <a:r>
              <a:rPr lang="hr-HR" sz="2800" b="1" dirty="0" smtClean="0">
                <a:solidFill>
                  <a:srgbClr val="FF0000"/>
                </a:solidFill>
              </a:rPr>
              <a:t>Kuzmić</a:t>
            </a:r>
          </a:p>
          <a:p>
            <a:pPr algn="ctr"/>
            <a:r>
              <a:rPr lang="hr-HR" sz="2800" b="1" dirty="0" err="1" smtClean="0">
                <a:solidFill>
                  <a:srgbClr val="FF0000"/>
                </a:solidFill>
              </a:rPr>
              <a:t>Crodux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>
                <a:solidFill>
                  <a:srgbClr val="FF0000"/>
                </a:solidFill>
              </a:rPr>
              <a:t>derivati dva d.o.o</a:t>
            </a:r>
            <a:r>
              <a:rPr lang="hr-HR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voditelj </a:t>
            </a:r>
            <a:endParaRPr lang="hr-H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2BB7332-8BA8-4CD0-BCDE-826C452C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865081"/>
            <a:ext cx="21029831" cy="2108388"/>
          </a:xfrm>
        </p:spPr>
        <p:txBody>
          <a:bodyPr/>
          <a:lstStyle/>
          <a:p>
            <a:r>
              <a:rPr lang="hr-HR" dirty="0"/>
              <a:t>Grupacija za energetsku učinkovitost </a:t>
            </a:r>
            <a:br>
              <a:rPr lang="hr-HR" dirty="0"/>
            </a:br>
            <a:endParaRPr lang="hr-H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6AD83B-BADA-41F6-A0FF-29354D21A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2286" y="2771395"/>
            <a:ext cx="10626545" cy="3414568"/>
          </a:xfrm>
        </p:spPr>
        <p:txBody>
          <a:bodyPr>
            <a:noAutofit/>
          </a:bodyPr>
          <a:lstStyle/>
          <a:p>
            <a:r>
              <a:rPr lang="hr-HR" sz="4000" b="1" dirty="0"/>
              <a:t>Cilj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2800" dirty="0"/>
              <a:t>povezivanje tvrtki od zajedničkog interesa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2800" dirty="0"/>
              <a:t>zajednički nastup pred nadležnim institucijama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2800" dirty="0" smtClean="0"/>
              <a:t>učinkovita proizvodnja, distribucija/prijenos i potrošnja </a:t>
            </a:r>
            <a:r>
              <a:rPr lang="hr-HR" sz="2800" dirty="0"/>
              <a:t>energije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2800" dirty="0"/>
              <a:t>u</a:t>
            </a:r>
            <a:r>
              <a:rPr lang="hr-HR" sz="2800" dirty="0" smtClean="0"/>
              <a:t>naprjeđenje </a:t>
            </a:r>
            <a:r>
              <a:rPr lang="hr-HR" sz="2800" dirty="0" smtClean="0"/>
              <a:t>sustava obveza </a:t>
            </a:r>
            <a:r>
              <a:rPr lang="hr-HR" sz="2800" dirty="0"/>
              <a:t>energetske učinkovitosti</a:t>
            </a:r>
          </a:p>
          <a:p>
            <a:r>
              <a:rPr lang="hr-HR" sz="2800" dirty="0"/>
              <a:t> </a:t>
            </a:r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6AD83B-BADA-41F6-A0FF-29354D21AA75}"/>
              </a:ext>
            </a:extLst>
          </p:cNvPr>
          <p:cNvSpPr txBox="1">
            <a:spLocks/>
          </p:cNvSpPr>
          <p:nvPr/>
        </p:nvSpPr>
        <p:spPr>
          <a:xfrm>
            <a:off x="15758726" y="6185963"/>
            <a:ext cx="8054479" cy="5231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000" b="1" dirty="0"/>
              <a:t>Aktivnosti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/>
              <a:t>zakonska regulativa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/>
              <a:t>suradnja s nadležnim </a:t>
            </a:r>
            <a:r>
              <a:rPr lang="hr-HR" sz="3000" dirty="0" smtClean="0"/>
              <a:t>institucijama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 smtClean="0"/>
              <a:t>mjere energetske učinkovitosti</a:t>
            </a:r>
            <a:endParaRPr lang="hr-HR" sz="30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 smtClean="0"/>
              <a:t>financiranje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 smtClean="0"/>
              <a:t>obveze </a:t>
            </a:r>
            <a:r>
              <a:rPr lang="hr-HR" sz="3000" dirty="0"/>
              <a:t>energetske učinkovitosti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 smtClean="0"/>
              <a:t>trgovanje </a:t>
            </a:r>
            <a:r>
              <a:rPr lang="hr-HR" sz="3000" dirty="0"/>
              <a:t>utvrđenim uštedama </a:t>
            </a:r>
            <a:r>
              <a:rPr lang="hr-HR" sz="3000" dirty="0" smtClean="0"/>
              <a:t>energije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sz="3000" dirty="0" smtClean="0"/>
              <a:t>…</a:t>
            </a:r>
            <a:endParaRPr lang="hr-HR" sz="3000" dirty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C4585E-0F41-4BA0-A1B8-DD4641EFBFA5}"/>
              </a:ext>
            </a:extLst>
          </p:cNvPr>
          <p:cNvSpPr txBox="1">
            <a:spLocks/>
          </p:cNvSpPr>
          <p:nvPr/>
        </p:nvSpPr>
        <p:spPr>
          <a:xfrm>
            <a:off x="7458711" y="8056952"/>
            <a:ext cx="6937673" cy="322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000" b="1" dirty="0"/>
              <a:t>Članice Grupacije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r-HR" sz="2800" dirty="0"/>
              <a:t>Obveznici energetske učinkovitosti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r-HR" sz="2800" dirty="0"/>
              <a:t>Opskrbljivači </a:t>
            </a:r>
            <a:r>
              <a:rPr lang="hr-HR" sz="2800" dirty="0" smtClean="0"/>
              <a:t>energije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r-HR" sz="2800" dirty="0" smtClean="0"/>
              <a:t>Kupci energije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r-HR" sz="2800" dirty="0" smtClean="0"/>
              <a:t>Ostali </a:t>
            </a:r>
            <a:endParaRPr lang="hr-HR" sz="2800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1026" name="Picture 2" descr="Energy Efficiency, Energy, Energy Class, Home, Ecolog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02"/>
          <a:stretch/>
        </p:blipFill>
        <p:spPr bwMode="auto">
          <a:xfrm>
            <a:off x="3042286" y="7020420"/>
            <a:ext cx="4416425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1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6BDE32-877E-4AEA-8593-646F517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689880"/>
            <a:ext cx="21029831" cy="2108388"/>
          </a:xfrm>
        </p:spPr>
        <p:txBody>
          <a:bodyPr/>
          <a:lstStyle/>
          <a:p>
            <a:r>
              <a:rPr lang="hr-HR" dirty="0"/>
              <a:t>Grupacija trgovaca naftnih derivata </a:t>
            </a:r>
            <a:br>
              <a:rPr lang="hr-HR" dirty="0"/>
            </a:br>
            <a:endParaRPr lang="hr-H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5E7CCB-1DBD-4517-80FF-D04E4C4DB8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9200" y="2798268"/>
            <a:ext cx="13072627" cy="5431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300" b="1" dirty="0"/>
              <a:t>Aktivnosti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/>
              <a:t>Praćenje zakonodavstva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/>
              <a:t>Okolišni zahtjevi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/>
              <a:t>Regulacija tržišta naftnih derivata (kriteriji za dobivanje potrebnih dozvola)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/>
              <a:t>Nadzor kvalitete naftnih derivata koji se stavljaju na tržište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/>
              <a:t>Stavljanje </a:t>
            </a:r>
            <a:r>
              <a:rPr lang="hr-HR" sz="3000" dirty="0" err="1"/>
              <a:t>biogoriva</a:t>
            </a:r>
            <a:r>
              <a:rPr lang="hr-HR" sz="3000" dirty="0"/>
              <a:t> na tržište (kvaliteta, vrste </a:t>
            </a:r>
            <a:r>
              <a:rPr lang="hr-HR" sz="3000" dirty="0" err="1"/>
              <a:t>biogoriva</a:t>
            </a:r>
            <a:r>
              <a:rPr lang="hr-HR" sz="3000" dirty="0"/>
              <a:t>, smanjenje emisija ...)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 smtClean="0"/>
              <a:t>Trošarine </a:t>
            </a:r>
            <a:r>
              <a:rPr lang="hr-HR" sz="3000" dirty="0" smtClean="0"/>
              <a:t>i carinske bankovne garancije</a:t>
            </a:r>
            <a:endParaRPr lang="hr-HR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000" dirty="0" smtClean="0"/>
              <a:t>Goriva </a:t>
            </a:r>
            <a:r>
              <a:rPr lang="hr-HR" sz="3000" dirty="0"/>
              <a:t>iz obnovljivih izvora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r-HR" sz="2800" dirty="0"/>
          </a:p>
          <a:p>
            <a:endParaRPr lang="hr-HR" sz="3600" b="1" dirty="0"/>
          </a:p>
          <a:p>
            <a:endParaRPr lang="hr-HR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2BD888-695F-4B6C-BA8C-8D4CDC719734}"/>
              </a:ext>
            </a:extLst>
          </p:cNvPr>
          <p:cNvSpPr txBox="1">
            <a:spLocks/>
          </p:cNvSpPr>
          <p:nvPr/>
        </p:nvSpPr>
        <p:spPr>
          <a:xfrm>
            <a:off x="5649677" y="9093226"/>
            <a:ext cx="9631140" cy="2793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000" b="1" dirty="0"/>
              <a:t>Članice Grupacije – NKD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2800" b="1" dirty="0"/>
              <a:t>46.71</a:t>
            </a:r>
            <a:r>
              <a:rPr lang="hr-HR" sz="2800" dirty="0"/>
              <a:t> Trgovina na veliko krutim, tekućim i plinovitim gorivima i srodnim proizvodima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2800" b="1" dirty="0"/>
              <a:t>47.3</a:t>
            </a:r>
            <a:r>
              <a:rPr lang="hr-HR" sz="2800" dirty="0"/>
              <a:t> Trgovina na malo motornim gorivima i mazivima u specijaliziranim prodavaonicama</a:t>
            </a:r>
          </a:p>
          <a:p>
            <a:endParaRPr lang="hr-HR" sz="3600" b="1" dirty="0"/>
          </a:p>
          <a:p>
            <a:endParaRPr lang="hr-HR" sz="3600" dirty="0"/>
          </a:p>
        </p:txBody>
      </p:sp>
      <p:pic>
        <p:nvPicPr>
          <p:cNvPr id="2050" name="Picture 2" descr="Refuel, Gas Pump, Petrol Stations, Diesel, Gas, Pe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817" y="2798268"/>
            <a:ext cx="8020594" cy="534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6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94FF5D7-8093-4811-B8FD-18523B7A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Izbor poslovnog tajnika/ice Udruženja</a:t>
            </a:r>
            <a:endParaRPr lang="hr-H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4540C2-2119-47EF-B325-FC337578C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2" y="3651250"/>
            <a:ext cx="20352436" cy="3788641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/>
              <a:t>Za </a:t>
            </a:r>
            <a:r>
              <a:rPr lang="hr-HR" sz="3600" b="1" u="sng" dirty="0" smtClean="0"/>
              <a:t>novu poslovnu tajnicu </a:t>
            </a:r>
            <a:r>
              <a:rPr lang="hr-HR" sz="3600" b="1" u="sng" dirty="0"/>
              <a:t>HGK predlaže</a:t>
            </a:r>
          </a:p>
          <a:p>
            <a:pPr algn="ctr"/>
            <a:endParaRPr lang="hr-HR" sz="3600" b="1" u="sng" dirty="0"/>
          </a:p>
          <a:p>
            <a:pPr algn="ctr"/>
            <a:r>
              <a:rPr lang="hr-HR" sz="3600" dirty="0"/>
              <a:t>Danijelu Jemrić, višu stručnu suradnicu u Odjelu za energetiku i zaštitu</a:t>
            </a:r>
          </a:p>
          <a:p>
            <a:pPr algn="ctr"/>
            <a:r>
              <a:rPr lang="hr-HR" sz="3600" dirty="0" smtClean="0"/>
              <a:t>okoliša </a:t>
            </a:r>
            <a:r>
              <a:rPr lang="hr-HR" sz="3600" dirty="0"/>
              <a:t>Sektora za industriju i održivi razvoj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4540C2-2119-47EF-B325-FC337578C237}"/>
              </a:ext>
            </a:extLst>
          </p:cNvPr>
          <p:cNvSpPr txBox="1">
            <a:spLocks/>
          </p:cNvSpPr>
          <p:nvPr/>
        </p:nvSpPr>
        <p:spPr>
          <a:xfrm>
            <a:off x="4669123" y="8835209"/>
            <a:ext cx="15044166" cy="2936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600" b="1" i="1" dirty="0"/>
              <a:t>Koordinatorica aktivnosti Grupacije trgovaca naftnih </a:t>
            </a:r>
            <a:r>
              <a:rPr lang="hr-HR" sz="3600" b="1" i="1" dirty="0" smtClean="0"/>
              <a:t>derivata</a:t>
            </a:r>
          </a:p>
          <a:p>
            <a:pPr algn="ctr"/>
            <a:r>
              <a:rPr lang="hr-HR" sz="3600" dirty="0" smtClean="0"/>
              <a:t>Adriana </a:t>
            </a:r>
            <a:r>
              <a:rPr lang="hr-HR" sz="3600" dirty="0"/>
              <a:t>Grzunov, viša stručna </a:t>
            </a:r>
            <a:r>
              <a:rPr lang="hr-HR" sz="3600" dirty="0" smtClean="0"/>
              <a:t>suradnica u Odjela </a:t>
            </a:r>
            <a:r>
              <a:rPr lang="hr-HR" sz="3600" dirty="0"/>
              <a:t>za energetiku i zaštitu </a:t>
            </a:r>
            <a:r>
              <a:rPr lang="hr-HR" sz="3600" dirty="0" smtClean="0"/>
              <a:t>okoliša </a:t>
            </a:r>
            <a:r>
              <a:rPr lang="hr-HR" sz="3600" dirty="0"/>
              <a:t>Sektora za industriju i održivi razvoj   </a:t>
            </a:r>
          </a:p>
        </p:txBody>
      </p:sp>
    </p:spTree>
    <p:extLst>
      <p:ext uri="{BB962C8B-B14F-4D97-AF65-F5344CB8AC3E}">
        <p14:creationId xmlns:p14="http://schemas.microsoft.com/office/powerpoint/2010/main" val="4969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8D45BD-D930-4016-96A5-E1A9564C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89" y="368112"/>
            <a:ext cx="21029831" cy="2108388"/>
          </a:xfrm>
        </p:spPr>
        <p:txBody>
          <a:bodyPr/>
          <a:lstStyle/>
          <a:p>
            <a:r>
              <a:rPr lang="hr-HR" dirty="0"/>
              <a:t>Pregled važnijih aktivnosti Udruženja u 2020.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D206D5-5DA2-4AAA-AD07-AB3ED3246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88" y="2476500"/>
            <a:ext cx="21029831" cy="10934700"/>
          </a:xfrm>
        </p:spPr>
        <p:txBody>
          <a:bodyPr>
            <a:normAutofit/>
          </a:bodyPr>
          <a:lstStyle/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Rad obilježen novim uvjetima – COVID-19</a:t>
            </a:r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Razdoblje ožujak – svibanj aktivnosti usmjerene na komunikaciju s nadležnim ministarstvima u cilju uklanjanja prepreka poslovanju</a:t>
            </a:r>
            <a:endParaRPr lang="hr-HR" sz="3200" dirty="0" smtClean="0"/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Sastanci Vijeća Udruženja i Grupacije za </a:t>
            </a:r>
            <a:r>
              <a:rPr lang="hr-HR" sz="3200" dirty="0" err="1" smtClean="0"/>
              <a:t>toplinarsku</a:t>
            </a:r>
            <a:r>
              <a:rPr lang="hr-HR" sz="3200" dirty="0" smtClean="0"/>
              <a:t> djelatnost</a:t>
            </a:r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Tematski sastanci – </a:t>
            </a:r>
            <a:r>
              <a:rPr lang="hr-HR" sz="3200" dirty="0" err="1" smtClean="0"/>
              <a:t>elektromobilnost</a:t>
            </a:r>
            <a:r>
              <a:rPr lang="hr-HR" sz="3200" dirty="0" smtClean="0"/>
              <a:t>, prirodni plin u prometu, vodik</a:t>
            </a:r>
            <a:endParaRPr lang="hr-HR" sz="3200" dirty="0" smtClean="0"/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Udruženje vrlo aktivno </a:t>
            </a:r>
            <a:r>
              <a:rPr lang="hr-HR" sz="3200" dirty="0"/>
              <a:t>u </a:t>
            </a:r>
            <a:r>
              <a:rPr lang="hr-HR" sz="3200" dirty="0" smtClean="0"/>
              <a:t>komunikaciji s nadležnim ministarstvom - davanju </a:t>
            </a:r>
            <a:r>
              <a:rPr lang="hr-HR" sz="3200" dirty="0"/>
              <a:t>primjedbi i prijedloga na zakonske, </a:t>
            </a:r>
            <a:r>
              <a:rPr lang="hr-HR" sz="3200" dirty="0" err="1"/>
              <a:t>podzakonske</a:t>
            </a:r>
            <a:r>
              <a:rPr lang="hr-HR" sz="3200" dirty="0"/>
              <a:t> i strateške dokumente u proteklom </a:t>
            </a:r>
            <a:r>
              <a:rPr lang="hr-HR" sz="3200" dirty="0" smtClean="0"/>
              <a:t>razdoblju </a:t>
            </a:r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Grupacija </a:t>
            </a:r>
            <a:r>
              <a:rPr lang="hr-HR" sz="3200" dirty="0"/>
              <a:t>za </a:t>
            </a:r>
            <a:r>
              <a:rPr lang="hr-HR" sz="3200" dirty="0" err="1"/>
              <a:t>toplinarsku</a:t>
            </a:r>
            <a:r>
              <a:rPr lang="hr-HR" sz="3200" dirty="0"/>
              <a:t> djelatnost </a:t>
            </a:r>
            <a:r>
              <a:rPr lang="hr-HR" sz="3200" dirty="0" smtClean="0"/>
              <a:t>- problematika uzrokovana </a:t>
            </a:r>
            <a:r>
              <a:rPr lang="hr-HR" sz="3200" dirty="0"/>
              <a:t>pojedinačnim izdvajanjem korisnika iz centraliziranih toplinskih sustava te </a:t>
            </a:r>
            <a:r>
              <a:rPr lang="hr-HR" sz="3200" dirty="0" smtClean="0"/>
              <a:t>pitanje zamjene </a:t>
            </a:r>
            <a:r>
              <a:rPr lang="hr-HR" sz="3200" dirty="0"/>
              <a:t>razdjelnika topline istekom njegovog roka </a:t>
            </a:r>
            <a:endParaRPr lang="hr-HR" sz="3200" dirty="0" smtClean="0"/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Radionice u suradnji s MINGOR-om vezano uz natječaje energetske učinkovitosti (OPKK)</a:t>
            </a:r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Okrugli stolovi Grupacije za </a:t>
            </a:r>
            <a:r>
              <a:rPr lang="hr-HR" sz="3200" dirty="0" err="1" smtClean="0"/>
              <a:t>toplinarsku</a:t>
            </a:r>
            <a:r>
              <a:rPr lang="hr-HR" sz="3200" dirty="0" smtClean="0"/>
              <a:t> djelatnost – financiranje, zakonodavstvo</a:t>
            </a:r>
          </a:p>
          <a:p>
            <a:pPr marL="685800" indent="-6858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3200" dirty="0" smtClean="0"/>
              <a:t>Prikupljanje prijedloga projekata za financiranje u novom razdoblju 2021-2030 (primjer. Modernizacijski fond) – preko 200 projekata i gotovo 26 </a:t>
            </a:r>
            <a:r>
              <a:rPr lang="hr-HR" sz="3200" dirty="0" err="1" smtClean="0"/>
              <a:t>mld</a:t>
            </a:r>
            <a:r>
              <a:rPr lang="hr-HR" sz="3200" dirty="0" smtClean="0"/>
              <a:t> kuna </a:t>
            </a:r>
            <a:endParaRPr lang="hr-HR" sz="3200" dirty="0"/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2154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D45A5C3-04D1-4CA0-82D2-245CFE40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355" y="215712"/>
            <a:ext cx="21029831" cy="2108388"/>
          </a:xfrm>
        </p:spPr>
        <p:txBody>
          <a:bodyPr/>
          <a:lstStyle/>
          <a:p>
            <a:r>
              <a:rPr lang="sr-Latn-RS" dirty="0" err="1"/>
              <a:t>Prijedlog</a:t>
            </a:r>
            <a:r>
              <a:rPr lang="sr-Latn-RS" dirty="0"/>
              <a:t> </a:t>
            </a:r>
            <a:r>
              <a:rPr lang="sr-Latn-RS" dirty="0" smtClean="0"/>
              <a:t>programa </a:t>
            </a:r>
            <a:r>
              <a:rPr lang="sr-Latn-RS" dirty="0"/>
              <a:t>rada za 2021. godinu</a:t>
            </a:r>
            <a:endParaRPr lang="hr-H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2642A-E69D-4154-9B27-AED053EB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50" y="1981200"/>
            <a:ext cx="20116800" cy="10248900"/>
          </a:xfrm>
        </p:spPr>
        <p:txBody>
          <a:bodyPr>
            <a:noAutofit/>
          </a:bodyPr>
          <a:lstStyle/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Redovni </a:t>
            </a:r>
            <a:r>
              <a:rPr lang="hr-HR" sz="3200" dirty="0" smtClean="0"/>
              <a:t>sastanci </a:t>
            </a:r>
            <a:r>
              <a:rPr lang="hr-HR" sz="3200" dirty="0" smtClean="0"/>
              <a:t>Udruženja, Vijeća</a:t>
            </a:r>
            <a:r>
              <a:rPr lang="hr-HR" sz="3200" dirty="0" smtClean="0"/>
              <a:t>, grupacija i radnih skupina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 smtClean="0"/>
              <a:t>Tematski sastanci </a:t>
            </a:r>
            <a:r>
              <a:rPr lang="hr-HR" sz="3200" dirty="0"/>
              <a:t>vezanih uz specifična pitanja 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 smtClean="0"/>
              <a:t>Godišnja konferencija Udruženja energetike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Radionice na teme od interesa članica – tržišta, energetska učinkovitost, klimatski i okolišni zahtjevi, nove tehnologije i dr.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3200" dirty="0" err="1" smtClean="0"/>
              <a:t>Praćenje</a:t>
            </a:r>
            <a:r>
              <a:rPr lang="pl-PL" sz="3200" dirty="0"/>
              <a:t>, prijedlozi i rad na pripremi zakonske regulative u području energetike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Praćenje i aktivno sudjelovanje u pripremi strateških dokumenata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Zajednički nastup pred nadležnim tijelima vezan uz određenu </a:t>
            </a:r>
            <a:r>
              <a:rPr lang="hr-HR" sz="3200" dirty="0" smtClean="0"/>
              <a:t>problematiku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 smtClean="0"/>
              <a:t>Suradnja s nacionalnim institucijama i akademskom zajednicom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Organizacija poslovnih susreta u Hrvatskoj i inozemstvu (</a:t>
            </a:r>
            <a:r>
              <a:rPr lang="hr-HR" sz="3200" i="1" dirty="0">
                <a:solidFill>
                  <a:srgbClr val="FF0000"/>
                </a:solidFill>
              </a:rPr>
              <a:t>koje </a:t>
            </a:r>
            <a:r>
              <a:rPr lang="hr-HR" sz="3200" i="1" dirty="0" smtClean="0">
                <a:solidFill>
                  <a:srgbClr val="FF0000"/>
                </a:solidFill>
              </a:rPr>
              <a:t>zemlje od interesa?)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3200" dirty="0" smtClean="0"/>
              <a:t>Sudjelovanje u EU i međunarodnim udruženjima i radnim grupama (</a:t>
            </a:r>
            <a:r>
              <a:rPr lang="hr-HR" sz="3200" dirty="0" err="1" smtClean="0"/>
              <a:t>Eurochambres</a:t>
            </a:r>
            <a:r>
              <a:rPr lang="hr-HR" sz="3200" dirty="0" smtClean="0"/>
              <a:t> – </a:t>
            </a:r>
            <a:r>
              <a:rPr lang="hr-HR" sz="3200" dirty="0" err="1" smtClean="0"/>
              <a:t>Sustainable</a:t>
            </a:r>
            <a:r>
              <a:rPr lang="hr-HR" sz="3200" dirty="0" smtClean="0"/>
              <a:t> Energy Group; EURELECTRIC; EEFIG (EC i UNEP) – Energy </a:t>
            </a:r>
            <a:r>
              <a:rPr lang="hr-HR" sz="3200" dirty="0" err="1" smtClean="0"/>
              <a:t>Efficiency</a:t>
            </a:r>
            <a:r>
              <a:rPr lang="hr-HR" sz="3200" dirty="0" smtClean="0"/>
              <a:t> Financial </a:t>
            </a:r>
            <a:r>
              <a:rPr lang="hr-HR" sz="3200" dirty="0" err="1" smtClean="0"/>
              <a:t>Institutions</a:t>
            </a:r>
            <a:r>
              <a:rPr lang="hr-HR" sz="3200" dirty="0" smtClean="0"/>
              <a:t> Group;  </a:t>
            </a:r>
            <a:r>
              <a:rPr lang="hr-HR" sz="3200" i="1" dirty="0" smtClean="0">
                <a:solidFill>
                  <a:srgbClr val="FF0000"/>
                </a:solidFill>
              </a:rPr>
              <a:t>drugima?</a:t>
            </a:r>
            <a:r>
              <a:rPr lang="hr-HR" sz="3200" dirty="0" smtClean="0"/>
              <a:t>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545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907</Words>
  <Application>Microsoft Office PowerPoint</Application>
  <PresentationFormat>Custom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Office Theme</vt:lpstr>
      <vt:lpstr>Sjednica Udruženja energetike </vt:lpstr>
      <vt:lpstr>Dnevni red</vt:lpstr>
      <vt:lpstr>Udruženja i zajednice HGK iz područja energetike (3. točka)</vt:lpstr>
      <vt:lpstr>Osnivanje grupacija unutar Udruženja energetike i izbor voditelja</vt:lpstr>
      <vt:lpstr>Grupacija za energetsku učinkovitost  </vt:lpstr>
      <vt:lpstr>Grupacija trgovaca naftnih derivata  </vt:lpstr>
      <vt:lpstr>Izbor poslovnog tajnika/ice Udruženja</vt:lpstr>
      <vt:lpstr>Pregled važnijih aktivnosti Udruženja u 2020.</vt:lpstr>
      <vt:lpstr>Prijedlog programa rada za 2021. godinu</vt:lpstr>
      <vt:lpstr>Prijedlog aktivnosti za 2021. godinu</vt:lpstr>
      <vt:lpstr>Prijedlog tema za 2021. godinu</vt:lpstr>
      <vt:lpstr>Razno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dsaSDdssadsad</dc:title>
  <dc:creator>Microsoft Office User</dc:creator>
  <cp:lastModifiedBy>Marija Šćulac Domac</cp:lastModifiedBy>
  <cp:revision>29</cp:revision>
  <dcterms:created xsi:type="dcterms:W3CDTF">2018-04-24T11:36:54Z</dcterms:created>
  <dcterms:modified xsi:type="dcterms:W3CDTF">2020-12-09T07:46:20Z</dcterms:modified>
</cp:coreProperties>
</file>