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4" r:id="rId9"/>
  </p:sldIdLst>
  <p:sldSz cx="24382413" cy="13716000"/>
  <p:notesSz cx="6797675" cy="9928225"/>
  <p:defaultTextStyle>
    <a:defPPr>
      <a:defRPr lang="sr-Latn-RS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685"/>
  </p:normalViewPr>
  <p:slideViewPr>
    <p:cSldViewPr snapToGrid="0" snapToObjects="1">
      <p:cViewPr varScale="1">
        <p:scale>
          <a:sx n="57" d="100"/>
          <a:sy n="57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(null)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2718DB0-36E9-904E-B592-D28E5D66BA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93"/>
            <a:ext cx="24382413" cy="137151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1E6582-6F4F-8D4F-A9F2-91D873CF6C16}"/>
              </a:ext>
            </a:extLst>
          </p:cNvPr>
          <p:cNvSpPr/>
          <p:nvPr userDrawn="1"/>
        </p:nvSpPr>
        <p:spPr>
          <a:xfrm>
            <a:off x="-1" y="10461580"/>
            <a:ext cx="243824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SEKTOR ZA GRADITELJSTVO I KOMUNALNO GOSPODARSTVO</a:t>
            </a:r>
            <a:endParaRPr lang="en-GB" sz="1800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8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CONSTRUCTION AND UTILITY SERVICES SECTOR</a:t>
            </a:r>
          </a:p>
        </p:txBody>
      </p:sp>
    </p:spTree>
    <p:extLst>
      <p:ext uri="{BB962C8B-B14F-4D97-AF65-F5344CB8AC3E}">
        <p14:creationId xmlns:p14="http://schemas.microsoft.com/office/powerpoint/2010/main" val="5339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3651250"/>
            <a:ext cx="21029831" cy="78152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813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107" y="1277937"/>
            <a:ext cx="21029831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988" y="3654425"/>
            <a:ext cx="21015435" cy="7812088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4031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554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1277937"/>
            <a:ext cx="21029831" cy="20843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654424"/>
            <a:ext cx="10314903" cy="13557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302247"/>
            <a:ext cx="10314903" cy="61642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654424"/>
            <a:ext cx="10365701" cy="135572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302247"/>
            <a:ext cx="10365701" cy="61642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459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117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659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1277938"/>
            <a:ext cx="7863962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2525" y="1277938"/>
            <a:ext cx="12343597" cy="9747250"/>
          </a:xfrm>
        </p:spPr>
        <p:txBody>
          <a:bodyPr/>
          <a:lstStyle>
            <a:lvl1pPr>
              <a:defRPr sz="4800"/>
            </a:lvl1pPr>
            <a:lvl2pPr>
              <a:defRPr sz="4400"/>
            </a:lvl2pPr>
            <a:lvl3pPr>
              <a:defRPr sz="4000"/>
            </a:lvl3pPr>
            <a:lvl4pPr>
              <a:defRPr sz="3800"/>
            </a:lvl4pPr>
            <a:lvl5pPr>
              <a:defRPr sz="38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3654426"/>
            <a:ext cx="7863962" cy="7812088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904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1277938"/>
            <a:ext cx="7863962" cy="2124075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277938"/>
            <a:ext cx="12343597" cy="10444163"/>
          </a:xfrm>
        </p:spPr>
        <p:txBody>
          <a:bodyPr anchor="t">
            <a:normAutofit/>
          </a:bodyPr>
          <a:lstStyle>
            <a:lvl1pPr marL="0" indent="0">
              <a:buNone/>
              <a:defRPr sz="48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3654425"/>
            <a:ext cx="7863962" cy="7812088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CD44-7982-B548-83C6-63346C60C5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849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(null)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F817352-1EE8-0D4D-B6F1-55B62D4C0A8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46"/>
            <a:ext cx="24382413" cy="137151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1272988"/>
            <a:ext cx="21029831" cy="2108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777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1750292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CD44-7982-B548-83C6-63346C60C554}" type="slidenum">
              <a:rPr lang="sr-Latn-RS" smtClean="0"/>
              <a:t>‹#›</a:t>
            </a:fld>
            <a:endParaRPr lang="sr-Latn-R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1496A5E-5532-5640-B96F-D7E6B791E400}"/>
              </a:ext>
            </a:extLst>
          </p:cNvPr>
          <p:cNvSpPr/>
          <p:nvPr userDrawn="1"/>
        </p:nvSpPr>
        <p:spPr>
          <a:xfrm>
            <a:off x="0" y="12892274"/>
            <a:ext cx="24382413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GB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SEKTOR ZA GRADITELJSTVO I KOMUNALNO GOSPODARSTVO</a:t>
            </a:r>
            <a:endParaRPr lang="en-GB" sz="1800" b="0" i="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GB" sz="18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CONSTRUCTION AND UTILITY SERVICES SECTOR</a:t>
            </a:r>
          </a:p>
        </p:txBody>
      </p:sp>
    </p:spTree>
    <p:extLst>
      <p:ext uri="{BB962C8B-B14F-4D97-AF65-F5344CB8AC3E}">
        <p14:creationId xmlns:p14="http://schemas.microsoft.com/office/powerpoint/2010/main" val="17608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828709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43" userDrawn="1">
          <p15:clr>
            <a:srgbClr val="F26B43"/>
          </p15:clr>
        </p15:guide>
        <p15:guide id="2" pos="1057" userDrawn="1">
          <p15:clr>
            <a:srgbClr val="F26B43"/>
          </p15:clr>
        </p15:guide>
        <p15:guide id="3" pos="14325" userDrawn="1">
          <p15:clr>
            <a:srgbClr val="F26B43"/>
          </p15:clr>
        </p15:guide>
        <p15:guide id="4" orient="horz" pos="2302" userDrawn="1">
          <p15:clr>
            <a:srgbClr val="F26B43"/>
          </p15:clr>
        </p15:guide>
        <p15:guide id="5" orient="horz" pos="7382" userDrawn="1">
          <p15:clr>
            <a:srgbClr val="F26B43"/>
          </p15:clr>
        </p15:guide>
        <p15:guide id="6" orient="horz" pos="7223" userDrawn="1">
          <p15:clr>
            <a:srgbClr val="F26B43"/>
          </p15:clr>
        </p15:guide>
        <p15:guide id="7" orient="horz" pos="7881" userDrawn="1">
          <p15:clr>
            <a:srgbClr val="F26B43"/>
          </p15:clr>
        </p15:guide>
        <p15:guide id="8" orient="horz" pos="8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21E3FF-41DE-2B45-AB2F-52CA6AB008EF}"/>
              </a:ext>
            </a:extLst>
          </p:cNvPr>
          <p:cNvSpPr txBox="1"/>
          <p:nvPr/>
        </p:nvSpPr>
        <p:spPr>
          <a:xfrm>
            <a:off x="0" y="11434853"/>
            <a:ext cx="24382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RADIONICA – Dimnjačarske koncesije</a:t>
            </a:r>
            <a:endParaRPr lang="hr-H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333E006-3A41-764D-A134-086237813FAA}"/>
              </a:ext>
            </a:extLst>
          </p:cNvPr>
          <p:cNvSpPr txBox="1"/>
          <p:nvPr/>
        </p:nvSpPr>
        <p:spPr>
          <a:xfrm>
            <a:off x="0" y="13238946"/>
            <a:ext cx="243824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5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Split, </a:t>
            </a:r>
            <a:r>
              <a:rPr lang="hr-HR" sz="25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</a:t>
            </a:r>
            <a:r>
              <a:rPr lang="hr-HR" sz="25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hr-HR" sz="25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sz="2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C10E956-C4E6-CA4C-B7F6-C9E92011F9B6}"/>
              </a:ext>
            </a:extLst>
          </p:cNvPr>
          <p:cNvSpPr txBox="1"/>
          <p:nvPr/>
        </p:nvSpPr>
        <p:spPr>
          <a:xfrm>
            <a:off x="0" y="12511088"/>
            <a:ext cx="2438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>
                <a:latin typeface="Arial" panose="020B0604020202020204" pitchFamily="34" charset="0"/>
                <a:cs typeface="Arial" panose="020B0604020202020204" pitchFamily="34" charset="0"/>
              </a:rPr>
              <a:t>Ante Zuanić, dir. tvrtke Stano-uprava d.o.o.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50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270B0-60CA-374D-863D-2EB89BB7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049" y="866588"/>
            <a:ext cx="21029831" cy="2108388"/>
          </a:xfrm>
        </p:spPr>
        <p:txBody>
          <a:bodyPr/>
          <a:lstStyle/>
          <a:p>
            <a:r>
              <a:rPr lang="sr-Latn-RS" dirty="0" smtClean="0"/>
              <a:t>DIMNJACI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0DED6-4E47-B34C-84E7-4AB30434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291" y="3073401"/>
            <a:ext cx="21029831" cy="8737600"/>
          </a:xfrm>
        </p:spPr>
        <p:txBody>
          <a:bodyPr>
            <a:normAutofit fontScale="85000" lnSpcReduction="20000"/>
          </a:bodyPr>
          <a:lstStyle/>
          <a:p>
            <a:pPr marL="685800" indent="-685800">
              <a:buFontTx/>
              <a:buChar char="-"/>
            </a:pPr>
            <a:endParaRPr lang="hr-HR" dirty="0"/>
          </a:p>
          <a:p>
            <a:pPr marL="685800" indent="-685800">
              <a:buFontTx/>
              <a:buChar char="-"/>
            </a:pPr>
            <a:r>
              <a:rPr lang="hr-HR" dirty="0"/>
              <a:t>- Samo je pet dimnjačara u Splitsko-dalmatinskoj županiji.</a:t>
            </a:r>
          </a:p>
          <a:p>
            <a:pPr marL="685800" indent="-685800">
              <a:buFontTx/>
              <a:buChar char="-"/>
            </a:pPr>
            <a:r>
              <a:rPr lang="hr-HR" dirty="0"/>
              <a:t>- Split, Zadar i Šibenik imaju dodijeljene koncesije  </a:t>
            </a:r>
          </a:p>
          <a:p>
            <a:pPr marL="685800" indent="-685800">
              <a:buFontTx/>
              <a:buChar char="-"/>
            </a:pPr>
            <a:r>
              <a:rPr lang="hr-HR" dirty="0"/>
              <a:t>  dimnjačarima.</a:t>
            </a:r>
          </a:p>
          <a:p>
            <a:pPr marL="685800" indent="-685800">
              <a:buFontTx/>
              <a:buChar char="-"/>
            </a:pPr>
            <a:r>
              <a:rPr lang="hr-HR" dirty="0"/>
              <a:t>- Mnogi gradovi kao što je Dubrovnik, Imotski, Makarska i         </a:t>
            </a:r>
          </a:p>
          <a:p>
            <a:pPr marL="685800" indent="-685800">
              <a:buFontTx/>
              <a:buChar char="-"/>
            </a:pPr>
            <a:r>
              <a:rPr lang="hr-HR" dirty="0"/>
              <a:t>  brojni otoci uopće nemaju dodijeljene koncesije.</a:t>
            </a:r>
          </a:p>
          <a:p>
            <a:pPr marL="685800" indent="-685800">
              <a:buFontTx/>
              <a:buChar char="-"/>
            </a:pPr>
            <a:r>
              <a:rPr lang="hr-HR" dirty="0"/>
              <a:t>- Split ima pet dimnjačarskih područja.</a:t>
            </a:r>
          </a:p>
          <a:p>
            <a:pPr marL="685800" indent="-685800">
              <a:buFontTx/>
              <a:buChar char="-"/>
            </a:pPr>
            <a:r>
              <a:rPr lang="hr-HR" dirty="0"/>
              <a:t>- Čišćenje dimnjaka je zakonska obveza.</a:t>
            </a:r>
          </a:p>
          <a:p>
            <a:pPr marL="685800" indent="-685800">
              <a:buFontTx/>
              <a:buChar char="-"/>
            </a:pPr>
            <a:r>
              <a:rPr lang="hr-HR" dirty="0"/>
              <a:t>- Provjera dimnjaka se vrši jednom godišnje.</a:t>
            </a:r>
          </a:p>
          <a:p>
            <a:pPr marL="685800" indent="-685800">
              <a:buFontTx/>
              <a:buChar char="-"/>
            </a:pPr>
            <a:r>
              <a:rPr lang="hr-HR" dirty="0"/>
              <a:t>- Provjera funkcionalnosti dimnjaka se vrši prije početka  </a:t>
            </a:r>
          </a:p>
          <a:p>
            <a:pPr marL="685800" indent="-685800">
              <a:buFontTx/>
              <a:buChar char="-"/>
            </a:pPr>
            <a:r>
              <a:rPr lang="hr-HR" dirty="0"/>
              <a:t>  sezone grijanja.</a:t>
            </a:r>
          </a:p>
          <a:p>
            <a:pPr marL="685800" indent="-685800">
              <a:buFontTx/>
              <a:buChar char="-"/>
            </a:pPr>
            <a:r>
              <a:rPr lang="hr-HR" dirty="0"/>
              <a:t>- Po potrebi se radi i tijekom sezone grijanja.</a:t>
            </a:r>
          </a:p>
          <a:p>
            <a:pPr marL="685800" indent="-685800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357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270B0-60CA-374D-863D-2EB89BB7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DIMNJACI (2)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0DED6-4E47-B34C-84E7-4AB30434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491" y="3654425"/>
            <a:ext cx="21029831" cy="10061575"/>
          </a:xfrm>
        </p:spPr>
        <p:txBody>
          <a:bodyPr>
            <a:normAutofit/>
          </a:bodyPr>
          <a:lstStyle/>
          <a:p>
            <a:r>
              <a:rPr lang="sr-Latn-RS" dirty="0"/>
              <a:t>Provjeru funkcionalnosti i ispravnosti dimnjaka obavlja </a:t>
            </a:r>
          </a:p>
          <a:p>
            <a:r>
              <a:rPr lang="sr-Latn-RS" dirty="0"/>
              <a:t>  mjesno nadležno dimnjačarsko tijelo (tvrtka ili obrt) </a:t>
            </a:r>
          </a:p>
          <a:p>
            <a:r>
              <a:rPr lang="sr-Latn-RS" dirty="0"/>
              <a:t>  sukladno zakonskim i tehničkim propisima.</a:t>
            </a:r>
          </a:p>
          <a:p>
            <a:r>
              <a:rPr lang="sr-Latn-RS" dirty="0"/>
              <a:t>- Na isti dimnjak nije moguće priključiti uređaje za loženje </a:t>
            </a:r>
          </a:p>
          <a:p>
            <a:r>
              <a:rPr lang="sr-Latn-RS" dirty="0"/>
              <a:t>  koji imaju različiti energent, primjerice plin i kruto gorivo.</a:t>
            </a:r>
          </a:p>
          <a:p>
            <a:r>
              <a:rPr lang="sr-Latn-RS" dirty="0"/>
              <a:t>- Nekontrolirano priključenje uređaja za loženje može dovesti </a:t>
            </a:r>
          </a:p>
          <a:p>
            <a:r>
              <a:rPr lang="sr-Latn-RS" dirty="0"/>
              <a:t>  do trovanja ili požara.</a:t>
            </a:r>
          </a:p>
          <a:p>
            <a:r>
              <a:rPr lang="sr-Latn-RS" dirty="0"/>
              <a:t>- Neispravan sustav za odvod produkata izgaranja (dimnjak)   </a:t>
            </a:r>
          </a:p>
          <a:p>
            <a:r>
              <a:rPr lang="sr-Latn-RS" dirty="0"/>
              <a:t>  je potencijalna opasnost od trovanja.</a:t>
            </a:r>
          </a:p>
          <a:p>
            <a:r>
              <a:rPr lang="sr-Latn-RS" dirty="0" smtClean="0"/>
              <a:t>-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96347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270B0-60CA-374D-863D-2EB89BB7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974" y="223744"/>
            <a:ext cx="21029831" cy="2108388"/>
          </a:xfrm>
        </p:spPr>
        <p:txBody>
          <a:bodyPr/>
          <a:lstStyle/>
          <a:p>
            <a:r>
              <a:rPr lang="sr-Latn-RS" dirty="0" smtClean="0"/>
              <a:t>DIMNJACI (3)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0DED6-4E47-B34C-84E7-4AB30434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3268133"/>
            <a:ext cx="23163212" cy="8198380"/>
          </a:xfrm>
        </p:spPr>
        <p:txBody>
          <a:bodyPr>
            <a:normAutofit fontScale="92500"/>
          </a:bodyPr>
          <a:lstStyle/>
          <a:p>
            <a:pPr marL="685800" indent="-685800">
              <a:buFontTx/>
              <a:buChar char="-"/>
            </a:pPr>
            <a:r>
              <a:rPr lang="sr-Latn-RS" sz="5000" dirty="0" smtClean="0"/>
              <a:t>Dimnjaci </a:t>
            </a:r>
            <a:r>
              <a:rPr lang="sr-Latn-RS" sz="5000" dirty="0"/>
              <a:t>su dio zajedničke instalacije u zgradama, te </a:t>
            </a:r>
            <a:r>
              <a:rPr lang="sr-Latn-RS" sz="5000" dirty="0" smtClean="0"/>
              <a:t>ukoliko </a:t>
            </a:r>
            <a:r>
              <a:rPr lang="sr-Latn-RS" sz="5000" dirty="0"/>
              <a:t>se želi naknadno priključiti uređaj za loženje, treba </a:t>
            </a:r>
            <a:r>
              <a:rPr lang="sr-Latn-RS" sz="5000" dirty="0" smtClean="0"/>
              <a:t>kontaktirati </a:t>
            </a:r>
            <a:r>
              <a:rPr lang="sr-Latn-RS" sz="5000" dirty="0"/>
              <a:t>predstavnika suvlasnika i obavijestiti </a:t>
            </a:r>
            <a:r>
              <a:rPr lang="sr-Latn-RS" sz="5000" dirty="0" smtClean="0"/>
              <a:t>upravitelja </a:t>
            </a:r>
            <a:r>
              <a:rPr lang="sr-Latn-RS" sz="5000" dirty="0"/>
              <a:t>koji će pozvati na uviđaj ovlaštenog </a:t>
            </a:r>
            <a:r>
              <a:rPr lang="sr-Latn-RS" sz="5000" dirty="0" smtClean="0"/>
              <a:t>koncesionara-dimnjačara.</a:t>
            </a:r>
          </a:p>
          <a:p>
            <a:pPr marL="685800" indent="-685800">
              <a:buFontTx/>
              <a:buChar char="-"/>
            </a:pPr>
            <a:endParaRPr lang="sr-Latn-RS" sz="5000" dirty="0"/>
          </a:p>
          <a:p>
            <a:pPr marL="685800" indent="-685800">
              <a:buFontTx/>
              <a:buChar char="-"/>
            </a:pPr>
            <a:r>
              <a:rPr lang="sr-Latn-RS" sz="5000" dirty="0" smtClean="0"/>
              <a:t>Koncesionar </a:t>
            </a:r>
            <a:r>
              <a:rPr lang="sr-Latn-RS" sz="5000" dirty="0"/>
              <a:t>dimnjačar će obaviti očevid i kontrolom     </a:t>
            </a:r>
            <a:r>
              <a:rPr lang="sr-Latn-RS" sz="5000" dirty="0" smtClean="0"/>
              <a:t>dimnjaka </a:t>
            </a:r>
            <a:r>
              <a:rPr lang="sr-Latn-RS" sz="5000" dirty="0"/>
              <a:t>utvrditi tehničku ispravnost odnosno dati </a:t>
            </a:r>
            <a:r>
              <a:rPr lang="sr-Latn-RS" sz="5000" dirty="0" smtClean="0"/>
              <a:t>prijedlog </a:t>
            </a:r>
            <a:r>
              <a:rPr lang="sr-Latn-RS" sz="5000" dirty="0"/>
              <a:t>tehničkog rješenja koje će omogućiti sigurno </a:t>
            </a:r>
            <a:r>
              <a:rPr lang="sr-Latn-RS" sz="5000" dirty="0" smtClean="0"/>
              <a:t>korištenje </a:t>
            </a:r>
            <a:r>
              <a:rPr lang="sr-Latn-RS" sz="5000" dirty="0"/>
              <a:t>dimnjaka i uređaja za loženje</a:t>
            </a:r>
            <a:r>
              <a:rPr lang="sr-Latn-RS" sz="5000" dirty="0" smtClean="0"/>
              <a:t>.</a:t>
            </a:r>
          </a:p>
          <a:p>
            <a:endParaRPr lang="sr-Latn-RS" sz="5000" dirty="0"/>
          </a:p>
          <a:p>
            <a:r>
              <a:rPr lang="sr-Latn-RS" sz="5000" dirty="0"/>
              <a:t>- Sigurno priključenje novog ložišta ovisi o vrsti ložišta, </a:t>
            </a:r>
            <a:r>
              <a:rPr lang="sr-Latn-RS" sz="5000" dirty="0" smtClean="0"/>
              <a:t>nazivnoj </a:t>
            </a:r>
            <a:r>
              <a:rPr lang="sr-Latn-RS" sz="5000" dirty="0"/>
              <a:t>snazi, dimenzijama dimnjaka, njegovoj visini i </a:t>
            </a:r>
            <a:r>
              <a:rPr lang="sr-Latn-RS" sz="5000" dirty="0" smtClean="0"/>
              <a:t>presjeku</a:t>
            </a:r>
            <a:r>
              <a:rPr lang="sr-Latn-RS" sz="5000" dirty="0"/>
              <a:t>, te o građevinskoj ispravnosti, odnosno  propusnosti stijenki i prohodnosti vertikale.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2531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270B0-60CA-374D-863D-2EB89BB7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709" y="118533"/>
            <a:ext cx="21029831" cy="2500843"/>
          </a:xfrm>
        </p:spPr>
        <p:txBody>
          <a:bodyPr/>
          <a:lstStyle/>
          <a:p>
            <a:r>
              <a:rPr lang="sr-Latn-RS" dirty="0" smtClean="0"/>
              <a:t>Problemi </a:t>
            </a:r>
            <a:r>
              <a:rPr lang="sr-Latn-RS" dirty="0" smtClean="0"/>
              <a:t>: 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70DED6-4E47-B34C-84E7-4AB30434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988" y="3064933"/>
            <a:ext cx="20963686" cy="8653992"/>
          </a:xfrm>
        </p:spPr>
        <p:txBody>
          <a:bodyPr>
            <a:normAutofit fontScale="92500" lnSpcReduction="10000"/>
          </a:bodyPr>
          <a:lstStyle/>
          <a:p>
            <a:pPr marL="711200" indent="-711200"/>
            <a:r>
              <a:rPr lang="sr-Latn-RS" dirty="0"/>
              <a:t>-- Dimnjaci su uglavnom starije izvedbe, zidani od opeka, od  </a:t>
            </a:r>
            <a:r>
              <a:rPr lang="sr-Latn-RS" dirty="0" smtClean="0"/>
              <a:t>šupljih </a:t>
            </a:r>
            <a:r>
              <a:rPr lang="sr-Latn-RS" dirty="0"/>
              <a:t>betonskih elemenata ili salonitnih cijevi.</a:t>
            </a:r>
          </a:p>
          <a:p>
            <a:pPr marL="711200" indent="-711200"/>
            <a:r>
              <a:rPr lang="sr-Latn-RS" dirty="0"/>
              <a:t>- Mnogi vlasnici stanova prilikom adaptacija i renoviranja </a:t>
            </a:r>
            <a:r>
              <a:rPr lang="sr-Latn-RS" dirty="0" smtClean="0"/>
              <a:t>stambenih </a:t>
            </a:r>
            <a:r>
              <a:rPr lang="sr-Latn-RS" dirty="0"/>
              <a:t>prostora oštećuju i uklanjaju dimovodne kanale.</a:t>
            </a:r>
          </a:p>
          <a:p>
            <a:pPr marL="711200" indent="-711200"/>
            <a:r>
              <a:rPr lang="sr-Latn-RS" dirty="0"/>
              <a:t>- Često se dimovodni kanali koriste za neovlašteno  </a:t>
            </a:r>
            <a:r>
              <a:rPr lang="sr-Latn-RS" dirty="0" smtClean="0"/>
              <a:t>priključenje </a:t>
            </a:r>
            <a:r>
              <a:rPr lang="sr-Latn-RS" dirty="0"/>
              <a:t>kuhinjskih napa i ventilacija, a nerijetko su  </a:t>
            </a:r>
            <a:r>
              <a:rPr lang="sr-Latn-RS" dirty="0" smtClean="0"/>
              <a:t>kroz </a:t>
            </a:r>
            <a:r>
              <a:rPr lang="sr-Latn-RS" dirty="0"/>
              <a:t>kanale provedeni razni antenski i električni kabeli i  </a:t>
            </a:r>
          </a:p>
          <a:p>
            <a:pPr marL="711200" indent="-711200"/>
            <a:r>
              <a:rPr lang="sr-Latn-RS" dirty="0"/>
              <a:t>  instalacije klima uređaja.</a:t>
            </a:r>
          </a:p>
          <a:p>
            <a:pPr marL="711200" indent="-711200"/>
            <a:r>
              <a:rPr lang="sr-Latn-RS" dirty="0" smtClean="0"/>
              <a:t>- Mnogi </a:t>
            </a:r>
            <a:r>
              <a:rPr lang="sr-Latn-RS" dirty="0"/>
              <a:t>suvlasnici ne dopuštaju pristup dimnjačarima i ne  </a:t>
            </a:r>
            <a:r>
              <a:rPr lang="sr-Latn-RS" dirty="0" smtClean="0"/>
              <a:t>žele </a:t>
            </a:r>
            <a:r>
              <a:rPr lang="sr-Latn-RS" dirty="0"/>
              <a:t>platiti redovito čišćenje i pregled dimnjaka</a:t>
            </a:r>
            <a:r>
              <a:rPr lang="sr-Latn-RS" dirty="0" smtClean="0"/>
              <a:t>.</a:t>
            </a:r>
            <a:endParaRPr lang="sr-Latn-RS" dirty="0"/>
          </a:p>
          <a:p>
            <a:pPr marL="711200" indent="-711200"/>
            <a:r>
              <a:rPr lang="sr-Latn-RS" dirty="0"/>
              <a:t>- Nedovoljan broj dimnjačara za čišćenje dimnjaka.</a:t>
            </a:r>
          </a:p>
          <a:p>
            <a:pPr marL="711200" indent="-711200"/>
            <a:r>
              <a:rPr lang="sr-Latn-RS" dirty="0"/>
              <a:t>- Nema uopće zanimanja mladih ljudi za upis u srednju školu  </a:t>
            </a:r>
            <a:r>
              <a:rPr lang="sr-Latn-RS" dirty="0" smtClean="0"/>
              <a:t> </a:t>
            </a:r>
            <a:r>
              <a:rPr lang="sr-Latn-RS" dirty="0"/>
              <a:t>iako postoje stipendije i osiguran posao.</a:t>
            </a:r>
          </a:p>
          <a:p>
            <a:pPr marL="711200" indent="-711200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941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945" y="494054"/>
            <a:ext cx="21029831" cy="2108388"/>
          </a:xfrm>
        </p:spPr>
        <p:txBody>
          <a:bodyPr/>
          <a:lstStyle/>
          <a:p>
            <a:r>
              <a:rPr lang="hr-HR" dirty="0" smtClean="0"/>
              <a:t>Problemi (2):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600" y="2726268"/>
            <a:ext cx="20826522" cy="8740246"/>
          </a:xfrm>
        </p:spPr>
        <p:txBody>
          <a:bodyPr>
            <a:normAutofit/>
          </a:bodyPr>
          <a:lstStyle/>
          <a:p>
            <a:r>
              <a:rPr lang="hr-HR" dirty="0"/>
              <a:t>- Većina splitskih dimnjaka je istrošena i u lošem stanju.</a:t>
            </a:r>
          </a:p>
          <a:p>
            <a:pPr marL="685800" indent="-685800">
              <a:buFontTx/>
              <a:buChar char="-"/>
            </a:pPr>
            <a:r>
              <a:rPr lang="hr-HR" dirty="0" smtClean="0"/>
              <a:t>Poseban </a:t>
            </a:r>
            <a:r>
              <a:rPr lang="hr-HR" dirty="0"/>
              <a:t>problem je </a:t>
            </a:r>
            <a:r>
              <a:rPr lang="hr-HR" dirty="0" err="1"/>
              <a:t>plinifikacija</a:t>
            </a:r>
            <a:r>
              <a:rPr lang="hr-HR" dirty="0"/>
              <a:t> Dalmacije koja zahtijeva  </a:t>
            </a:r>
            <a:r>
              <a:rPr lang="hr-HR" dirty="0" smtClean="0"/>
              <a:t>potpuno </a:t>
            </a:r>
            <a:r>
              <a:rPr lang="hr-HR" dirty="0"/>
              <a:t>ispravne i sigurne dimnjake</a:t>
            </a:r>
            <a:r>
              <a:rPr lang="hr-HR" dirty="0" smtClean="0"/>
              <a:t>.</a:t>
            </a:r>
          </a:p>
          <a:p>
            <a:pPr marL="685800" indent="-685800">
              <a:buFontTx/>
              <a:buChar char="-"/>
            </a:pPr>
            <a:endParaRPr lang="hr-HR" dirty="0"/>
          </a:p>
          <a:p>
            <a:r>
              <a:rPr lang="hr-HR" dirty="0"/>
              <a:t>- Bez nalaza ovlaštenog koncesionara o ispravnosti sustava  </a:t>
            </a:r>
            <a:r>
              <a:rPr lang="hr-HR" dirty="0" smtClean="0"/>
              <a:t>za </a:t>
            </a:r>
            <a:r>
              <a:rPr lang="hr-HR" dirty="0"/>
              <a:t>odvod dimnih plinova operator plinskog distribucijskog  </a:t>
            </a:r>
            <a:r>
              <a:rPr lang="hr-HR" dirty="0" smtClean="0"/>
              <a:t>sustava </a:t>
            </a:r>
            <a:r>
              <a:rPr lang="hr-HR" dirty="0"/>
              <a:t>ne smije pustiti plin u instalaciju.</a:t>
            </a:r>
          </a:p>
          <a:p>
            <a:r>
              <a:rPr lang="hr-HR" dirty="0"/>
              <a:t>- Ugradnja novog nepropusnog sustava dimnjaka (npr. od  </a:t>
            </a:r>
            <a:r>
              <a:rPr lang="hr-HR" dirty="0" err="1" smtClean="0"/>
              <a:t>inoxa</a:t>
            </a:r>
            <a:r>
              <a:rPr lang="hr-HR" dirty="0"/>
              <a:t>) predstavlja značajnu investiciju u stambenim  </a:t>
            </a:r>
            <a:r>
              <a:rPr lang="hr-HR" dirty="0" smtClean="0"/>
              <a:t>zgradama </a:t>
            </a:r>
            <a:r>
              <a:rPr lang="hr-HR" dirty="0"/>
              <a:t>jer zahtijeva velike građevinske radove pri  </a:t>
            </a:r>
            <a:r>
              <a:rPr lang="hr-HR" dirty="0" smtClean="0"/>
              <a:t>postavljanju </a:t>
            </a:r>
            <a:r>
              <a:rPr lang="hr-HR" dirty="0"/>
              <a:t>novih dimnjačkih kanala kroz sve stanove.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537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PROTUPOŽARNA ZAŠTITA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2760134"/>
            <a:ext cx="21029831" cy="9750954"/>
          </a:xfrm>
        </p:spPr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hr-HR" dirty="0" smtClean="0"/>
              <a:t>- Tvrtka </a:t>
            </a:r>
            <a:r>
              <a:rPr lang="hr-HR" dirty="0"/>
              <a:t>Stano-uprava stalno provodi mjere zaštite od </a:t>
            </a:r>
            <a:r>
              <a:rPr lang="hr-HR" dirty="0" smtClean="0"/>
              <a:t> </a:t>
            </a:r>
            <a:r>
              <a:rPr lang="hr-HR" dirty="0"/>
              <a:t>požara na stambenim zgradama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/>
              <a:t>- Vrše se redoviti godišnji servisi i atesti protupožarnih  </a:t>
            </a:r>
            <a:r>
              <a:rPr lang="hr-HR" dirty="0" smtClean="0"/>
              <a:t>aparata </a:t>
            </a:r>
            <a:r>
              <a:rPr lang="hr-HR" dirty="0"/>
              <a:t>i hidranata.</a:t>
            </a:r>
          </a:p>
          <a:p>
            <a:r>
              <a:rPr lang="hr-HR" dirty="0"/>
              <a:t>- Stalno se vrši nabava i postavljanje novih protupožarnih </a:t>
            </a:r>
            <a:r>
              <a:rPr lang="hr-HR" dirty="0" smtClean="0"/>
              <a:t>aparata </a:t>
            </a:r>
            <a:r>
              <a:rPr lang="hr-HR" dirty="0"/>
              <a:t>i popuna hidrantske opreme.</a:t>
            </a:r>
          </a:p>
          <a:p>
            <a:r>
              <a:rPr lang="hr-HR" dirty="0"/>
              <a:t>- Protupožarni aparati se ugrađuju u odgovarajuće  </a:t>
            </a:r>
            <a:r>
              <a:rPr lang="hr-HR" dirty="0" smtClean="0"/>
              <a:t>ormariće </a:t>
            </a:r>
            <a:r>
              <a:rPr lang="hr-HR" dirty="0"/>
              <a:t>sa sigurnosnim staklom koje se </a:t>
            </a:r>
            <a:r>
              <a:rPr lang="hr-HR" dirty="0" smtClean="0"/>
              <a:t>razbija u slučaju </a:t>
            </a:r>
            <a:r>
              <a:rPr lang="hr-HR" dirty="0"/>
              <a:t>požara i omogućava brzi pristup aparatu.</a:t>
            </a:r>
          </a:p>
          <a:p>
            <a:r>
              <a:rPr lang="hr-HR" dirty="0"/>
              <a:t>- U hidrantske ormariće se postavljaju mlaznice,  </a:t>
            </a:r>
            <a:r>
              <a:rPr lang="hr-HR" dirty="0" smtClean="0"/>
              <a:t>hidrantska </a:t>
            </a:r>
            <a:r>
              <a:rPr lang="hr-HR" dirty="0"/>
              <a:t>crijeva i kola ventila.</a:t>
            </a:r>
          </a:p>
          <a:p>
            <a:r>
              <a:rPr lang="hr-HR" dirty="0"/>
              <a:t>- U suradnji s ovlaštenim tvrtkama rade se i atesti  </a:t>
            </a:r>
            <a:r>
              <a:rPr lang="hr-HR" dirty="0" smtClean="0"/>
              <a:t>zajedničke </a:t>
            </a:r>
            <a:r>
              <a:rPr lang="hr-HR" dirty="0" err="1"/>
              <a:t>elektro</a:t>
            </a:r>
            <a:r>
              <a:rPr lang="hr-HR" dirty="0"/>
              <a:t>-instalacije stubišta i zajedničkih  </a:t>
            </a:r>
            <a:r>
              <a:rPr lang="hr-HR" dirty="0" smtClean="0"/>
              <a:t>dijelova</a:t>
            </a:r>
            <a:r>
              <a:rPr lang="hr-HR" dirty="0"/>
              <a:t>, hidranata i </a:t>
            </a:r>
            <a:r>
              <a:rPr lang="hr-HR" dirty="0" err="1"/>
              <a:t>panik</a:t>
            </a:r>
            <a:r>
              <a:rPr lang="hr-HR" dirty="0"/>
              <a:t> rasvjete.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205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107" y="358588"/>
            <a:ext cx="21029831" cy="2108388"/>
          </a:xfrm>
        </p:spPr>
        <p:txBody>
          <a:bodyPr/>
          <a:lstStyle/>
          <a:p>
            <a:r>
              <a:rPr lang="hr-HR" dirty="0"/>
              <a:t>PROTUPOŽARNA </a:t>
            </a:r>
            <a:r>
              <a:rPr lang="hr-HR" dirty="0" smtClean="0"/>
              <a:t>ZAŠTITA (2)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291" y="2777067"/>
            <a:ext cx="21029831" cy="10244665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 smtClean="0"/>
              <a:t>- Šalju </a:t>
            </a:r>
            <a:r>
              <a:rPr lang="hr-HR" dirty="0"/>
              <a:t>se obavijesti suvlasnicima o potrebi uklanjanja i  </a:t>
            </a:r>
            <a:r>
              <a:rPr lang="hr-HR" dirty="0" smtClean="0"/>
              <a:t> </a:t>
            </a:r>
            <a:r>
              <a:rPr lang="hr-HR" dirty="0"/>
              <a:t>zabrani skladištenja zapaljivih tvari i otpadnog materijala </a:t>
            </a:r>
            <a:r>
              <a:rPr lang="hr-HR" dirty="0" smtClean="0"/>
              <a:t>u </a:t>
            </a:r>
            <a:r>
              <a:rPr lang="hr-HR" dirty="0"/>
              <a:t>zajedničkim dijelovima zgrade</a:t>
            </a:r>
            <a:r>
              <a:rPr lang="hr-HR" dirty="0" smtClean="0"/>
              <a:t>.</a:t>
            </a:r>
            <a:endParaRPr lang="hr-HR" dirty="0"/>
          </a:p>
          <a:p>
            <a:pPr algn="just"/>
            <a:r>
              <a:rPr lang="hr-HR" dirty="0" smtClean="0"/>
              <a:t>- </a:t>
            </a:r>
            <a:r>
              <a:rPr lang="hr-HR" dirty="0"/>
              <a:t>Upozorava se na važnost prohodnosti puteva evakuacije </a:t>
            </a:r>
            <a:r>
              <a:rPr lang="hr-HR" dirty="0" smtClean="0"/>
              <a:t>iz </a:t>
            </a:r>
            <a:r>
              <a:rPr lang="hr-HR" dirty="0"/>
              <a:t>stambenih zgrada, te uklanjanja svih stvari i </a:t>
            </a:r>
            <a:r>
              <a:rPr lang="hr-HR" dirty="0" smtClean="0"/>
              <a:t>predmeta  </a:t>
            </a:r>
            <a:r>
              <a:rPr lang="hr-HR" dirty="0"/>
              <a:t>koji otežavaju pristup evakuacijskim putevima.</a:t>
            </a:r>
          </a:p>
          <a:p>
            <a:pPr algn="just"/>
            <a:r>
              <a:rPr lang="hr-HR" dirty="0"/>
              <a:t>- Policama osiguranja je protupožarna oprema osigurana  </a:t>
            </a:r>
            <a:r>
              <a:rPr lang="hr-HR" dirty="0" smtClean="0"/>
              <a:t> </a:t>
            </a:r>
            <a:r>
              <a:rPr lang="hr-HR" dirty="0"/>
              <a:t>od krađe.</a:t>
            </a:r>
          </a:p>
          <a:p>
            <a:pPr algn="just"/>
            <a:r>
              <a:rPr lang="hr-HR" dirty="0"/>
              <a:t>- Problemi su mjestimična neispravnost hidrantskog   </a:t>
            </a:r>
            <a:r>
              <a:rPr lang="hr-HR" dirty="0" smtClean="0"/>
              <a:t> </a:t>
            </a:r>
            <a:r>
              <a:rPr lang="hr-HR" dirty="0"/>
              <a:t>sustava zbog nedovoljnog tlaka u vodovodnoj mreži i </a:t>
            </a:r>
            <a:r>
              <a:rPr lang="hr-HR" dirty="0" smtClean="0"/>
              <a:t>neispravnih </a:t>
            </a:r>
            <a:r>
              <a:rPr lang="hr-HR" dirty="0"/>
              <a:t>cjevovoda i ventila u uličnoj mreži što nije u  </a:t>
            </a:r>
            <a:r>
              <a:rPr lang="hr-HR" dirty="0" smtClean="0"/>
              <a:t>nadležnosti </a:t>
            </a:r>
            <a:r>
              <a:rPr lang="hr-HR" dirty="0"/>
              <a:t>zgrade.</a:t>
            </a:r>
          </a:p>
          <a:p>
            <a:pPr algn="just"/>
            <a:r>
              <a:rPr lang="hr-HR" dirty="0"/>
              <a:t>- Otežan pristup vatrogasnim vozilima zbog nepostojanja   </a:t>
            </a:r>
            <a:r>
              <a:rPr lang="hr-HR" dirty="0" smtClean="0"/>
              <a:t> </a:t>
            </a:r>
            <a:r>
              <a:rPr lang="hr-HR" dirty="0"/>
              <a:t>vatrogasnih pristupa i parkiranja sve većeg broja vozila </a:t>
            </a:r>
            <a:r>
              <a:rPr lang="hr-HR" dirty="0" smtClean="0"/>
              <a:t>oko </a:t>
            </a:r>
            <a:r>
              <a:rPr lang="hr-HR" dirty="0"/>
              <a:t>zgrada.</a:t>
            </a:r>
          </a:p>
          <a:p>
            <a:pPr algn="just"/>
            <a:r>
              <a:rPr lang="hr-HR" dirty="0"/>
              <a:t>- Provode se inspekcijski nadzori s ovlaštenim  </a:t>
            </a:r>
            <a:r>
              <a:rPr lang="hr-HR" dirty="0" smtClean="0"/>
              <a:t> </a:t>
            </a:r>
            <a:r>
              <a:rPr lang="hr-HR" dirty="0"/>
              <a:t>inspektorima Ministarstva unutarnjih poslova o  </a:t>
            </a:r>
            <a:r>
              <a:rPr lang="hr-HR" dirty="0" smtClean="0"/>
              <a:t>provođenju </a:t>
            </a:r>
            <a:r>
              <a:rPr lang="hr-HR" dirty="0"/>
              <a:t>mjera protupožarne zaštite te se donose  </a:t>
            </a:r>
            <a:r>
              <a:rPr lang="hr-HR" dirty="0" smtClean="0"/>
              <a:t>rješenja </a:t>
            </a:r>
            <a:r>
              <a:rPr lang="hr-HR" dirty="0"/>
              <a:t>i provode potrebne mjere.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030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713</Words>
  <Application>Microsoft Office PowerPoint</Application>
  <PresentationFormat>Custom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Office Theme</vt:lpstr>
      <vt:lpstr>PowerPoint Presentation</vt:lpstr>
      <vt:lpstr>DIMNJACI</vt:lpstr>
      <vt:lpstr>DIMNJACI (2)</vt:lpstr>
      <vt:lpstr>DIMNJACI (3)</vt:lpstr>
      <vt:lpstr>Problemi : </vt:lpstr>
      <vt:lpstr>Problemi (2):</vt:lpstr>
      <vt:lpstr> PROTUPOŽARNA ZAŠTITA </vt:lpstr>
      <vt:lpstr>PROTUPOŽARNA ZAŠTITA (2)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dsaSDdssadsad</dc:title>
  <dc:creator>Microsoft Office User</dc:creator>
  <cp:lastModifiedBy>Marko Cindrić</cp:lastModifiedBy>
  <cp:revision>24</cp:revision>
  <cp:lastPrinted>2018-09-24T15:20:43Z</cp:lastPrinted>
  <dcterms:created xsi:type="dcterms:W3CDTF">2018-04-24T11:36:54Z</dcterms:created>
  <dcterms:modified xsi:type="dcterms:W3CDTF">2018-10-23T13:41:12Z</dcterms:modified>
</cp:coreProperties>
</file>