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86" r:id="rId5"/>
    <p:sldId id="289" r:id="rId6"/>
    <p:sldId id="297" r:id="rId7"/>
    <p:sldId id="309" r:id="rId8"/>
    <p:sldId id="260" r:id="rId9"/>
    <p:sldId id="287" r:id="rId10"/>
    <p:sldId id="306" r:id="rId11"/>
    <p:sldId id="288" r:id="rId12"/>
    <p:sldId id="262" r:id="rId13"/>
    <p:sldId id="268" r:id="rId14"/>
    <p:sldId id="307" r:id="rId15"/>
    <p:sldId id="266" r:id="rId16"/>
    <p:sldId id="269" r:id="rId17"/>
    <p:sldId id="270" r:id="rId18"/>
    <p:sldId id="305" r:id="rId19"/>
    <p:sldId id="296" r:id="rId20"/>
    <p:sldId id="310" r:id="rId21"/>
    <p:sldId id="311" r:id="rId22"/>
    <p:sldId id="282" r:id="rId23"/>
  </p:sldIdLst>
  <p:sldSz cx="9144000" cy="6858000" type="screen4x3"/>
  <p:notesSz cx="6864350" cy="999648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CD6"/>
    <a:srgbClr val="860000"/>
    <a:srgbClr val="F2F2F2"/>
    <a:srgbClr val="F3F3F3"/>
    <a:srgbClr val="E7F3FF"/>
    <a:srgbClr val="FFFBFB"/>
    <a:srgbClr val="FFEBEB"/>
    <a:srgbClr val="E46C0A"/>
    <a:srgbClr val="FF8585"/>
    <a:srgbClr val="FDE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cat>
            <c:strRef>
              <c:f>'Broj zaposlenih'!$B$38:$I$38</c:f>
              <c:strCache>
                <c:ptCount val="8"/>
                <c:pt idx="0">
                  <c:v>2009. </c:v>
                </c:pt>
                <c:pt idx="1">
                  <c:v>2010. </c:v>
                </c:pt>
                <c:pt idx="2">
                  <c:v>2011. </c:v>
                </c:pt>
                <c:pt idx="3">
                  <c:v>2012. </c:v>
                </c:pt>
                <c:pt idx="4">
                  <c:v>2013.</c:v>
                </c:pt>
                <c:pt idx="5">
                  <c:v>2014.</c:v>
                </c:pt>
                <c:pt idx="6">
                  <c:v>2015.</c:v>
                </c:pt>
                <c:pt idx="7">
                  <c:v>2016.</c:v>
                </c:pt>
              </c:strCache>
            </c:strRef>
          </c:cat>
          <c:val>
            <c:numRef>
              <c:f>'Broj zaposlenih'!$B$39:$I$39</c:f>
              <c:numCache>
                <c:formatCode>#,##0</c:formatCode>
                <c:ptCount val="8"/>
                <c:pt idx="0">
                  <c:v>10428</c:v>
                </c:pt>
                <c:pt idx="1">
                  <c:v>10514</c:v>
                </c:pt>
                <c:pt idx="2">
                  <c:v>10369</c:v>
                </c:pt>
                <c:pt idx="3">
                  <c:v>10228</c:v>
                </c:pt>
                <c:pt idx="4">
                  <c:v>10425</c:v>
                </c:pt>
                <c:pt idx="5">
                  <c:v>10692</c:v>
                </c:pt>
                <c:pt idx="6">
                  <c:v>11159</c:v>
                </c:pt>
                <c:pt idx="7">
                  <c:v>11812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876800"/>
        <c:axId val="377885504"/>
        <c:axId val="0"/>
      </c:bar3DChart>
      <c:catAx>
        <c:axId val="3778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7885504"/>
        <c:crosses val="autoZero"/>
        <c:auto val="1"/>
        <c:lblAlgn val="ctr"/>
        <c:lblOffset val="100"/>
        <c:noMultiLvlLbl val="0"/>
      </c:catAx>
      <c:valAx>
        <c:axId val="3778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78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1078818236964"/>
          <c:y val="0.10389071820567884"/>
          <c:w val="0.80848489176948124"/>
          <c:h val="0.75303250489029205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77800" prst="cross"/>
            </a:sp3d>
          </c:spPr>
          <c:explosion val="22"/>
          <c:dPt>
            <c:idx val="0"/>
            <c:bubble3D val="0"/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77800" prst="cross"/>
              </a:sp3d>
            </c:spPr>
          </c:dPt>
          <c:dLbls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'Turizam 2014.'!$A$17:$A$18</c:f>
              <c:strCache>
                <c:ptCount val="2"/>
                <c:pt idx="0">
                  <c:v>DOMAĆI</c:v>
                </c:pt>
                <c:pt idx="1">
                  <c:v>STRANI</c:v>
                </c:pt>
              </c:strCache>
            </c:strRef>
          </c:cat>
          <c:val>
            <c:numRef>
              <c:f>'Turizam 2014.'!$B$17:$B$18</c:f>
              <c:numCache>
                <c:formatCode>#,##0</c:formatCode>
                <c:ptCount val="2"/>
                <c:pt idx="0">
                  <c:v>128929</c:v>
                </c:pt>
                <c:pt idx="1">
                  <c:v>721831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41404905032034"/>
          <c:y val="0.13848874153888657"/>
          <c:w val="0.7"/>
          <c:h val="0.6666666666666666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relaxedInset"/>
              </a:sp3d>
            </c:spPr>
          </c:dPt>
          <c:dLbls>
            <c:dLbl>
              <c:idx val="0"/>
              <c:layout>
                <c:manualLayout>
                  <c:x val="9.6368889140655972E-2"/>
                  <c:y val="2.9723196365160135E-2"/>
                </c:manualLayout>
              </c:layout>
              <c:numFmt formatCode="0.0%" sourceLinked="0"/>
              <c:spPr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165573053368323E-2"/>
                  <c:y val="2.562263050452027E-2"/>
                </c:manualLayout>
              </c:layout>
              <c:numFmt formatCode="0.0%" sourceLinked="0"/>
              <c:spPr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B prst="relaxedInset"/>
                </a:sp3d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'Turizam 2014.'!$A$21:$A$22</c:f>
              <c:strCache>
                <c:ptCount val="2"/>
                <c:pt idx="0">
                  <c:v>DOMAĆI</c:v>
                </c:pt>
                <c:pt idx="1">
                  <c:v>STRANI</c:v>
                </c:pt>
              </c:strCache>
            </c:strRef>
          </c:cat>
          <c:val>
            <c:numRef>
              <c:f>'Turizam 2014.'!$B$21:$B$22</c:f>
              <c:numCache>
                <c:formatCode>#,##0</c:formatCode>
                <c:ptCount val="2"/>
                <c:pt idx="0">
                  <c:v>1262640</c:v>
                </c:pt>
                <c:pt idx="1">
                  <c:v>4800664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'Zaposleni 31.12.2013.'!$A$78</c:f>
              <c:strCache>
                <c:ptCount val="1"/>
                <c:pt idx="0">
                  <c:v>Šibensko-kninska županija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'Zaposleni 31.12.2013.'!$B$77:$M$77</c:f>
              <c:strCache>
                <c:ptCount val="12"/>
                <c:pt idx="0">
                  <c:v>2005. </c:v>
                </c:pt>
                <c:pt idx="1">
                  <c:v>2006. </c:v>
                </c:pt>
                <c:pt idx="2">
                  <c:v>2007. </c:v>
                </c:pt>
                <c:pt idx="3">
                  <c:v>2008. </c:v>
                </c:pt>
                <c:pt idx="4">
                  <c:v>2009. </c:v>
                </c:pt>
                <c:pt idx="5">
                  <c:v>2010. </c:v>
                </c:pt>
                <c:pt idx="6">
                  <c:v>2011. </c:v>
                </c:pt>
                <c:pt idx="7">
                  <c:v>2012. 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  <c:pt idx="11">
                  <c:v>2016.</c:v>
                </c:pt>
              </c:strCache>
            </c:strRef>
          </c:cat>
          <c:val>
            <c:numRef>
              <c:f>'Zaposleni 31.12.2013.'!$B$78:$M$78</c:f>
              <c:numCache>
                <c:formatCode>#,##0</c:formatCode>
                <c:ptCount val="12"/>
                <c:pt idx="0">
                  <c:v>27536</c:v>
                </c:pt>
                <c:pt idx="1">
                  <c:v>27970</c:v>
                </c:pt>
                <c:pt idx="2">
                  <c:v>29938</c:v>
                </c:pt>
                <c:pt idx="3">
                  <c:v>30164</c:v>
                </c:pt>
                <c:pt idx="4">
                  <c:v>28866</c:v>
                </c:pt>
                <c:pt idx="5">
                  <c:v>27844</c:v>
                </c:pt>
                <c:pt idx="6">
                  <c:v>27797</c:v>
                </c:pt>
                <c:pt idx="7">
                  <c:v>27500</c:v>
                </c:pt>
                <c:pt idx="8">
                  <c:v>26912</c:v>
                </c:pt>
                <c:pt idx="9">
                  <c:v>27456</c:v>
                </c:pt>
                <c:pt idx="10">
                  <c:v>27780</c:v>
                </c:pt>
                <c:pt idx="11">
                  <c:v>28242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880064"/>
        <c:axId val="377879520"/>
      </c:barChart>
      <c:lineChart>
        <c:grouping val="standard"/>
        <c:varyColors val="0"/>
        <c:ser>
          <c:idx val="1"/>
          <c:order val="1"/>
          <c:tx>
            <c:strRef>
              <c:f>'Zaposleni 31.12.2013.'!$A$79</c:f>
              <c:strCache>
                <c:ptCount val="1"/>
                <c:pt idx="0">
                  <c:v>Republika Hrvatska </c:v>
                </c:pt>
              </c:strCache>
            </c:strRef>
          </c:tx>
          <c:spPr>
            <a:ln w="69850" cmpd="sng">
              <a:solidFill>
                <a:srgbClr val="9BBB59">
                  <a:lumMod val="75000"/>
                  <a:alpha val="94000"/>
                </a:srgbClr>
              </a:solidFill>
            </a:ln>
            <a:effectLst>
              <a:glow rad="76200">
                <a:srgbClr val="1F497D">
                  <a:lumMod val="20000"/>
                  <a:lumOff val="80000"/>
                  <a:alpha val="40000"/>
                </a:srgbClr>
              </a:glow>
              <a:outerShdw blurRad="76200" dist="38100" dir="8100000" sx="99000" sy="99000" algn="tr" rotWithShape="0">
                <a:prstClr val="black">
                  <a:alpha val="40000"/>
                </a:prstClr>
              </a:outerShdw>
              <a:softEdge rad="0"/>
            </a:effectLst>
          </c:spPr>
          <c:marker>
            <c:symbol val="square"/>
            <c:size val="9"/>
            <c:spPr>
              <a:solidFill>
                <a:srgbClr val="9BBB59">
                  <a:lumMod val="75000"/>
                </a:srgbClr>
              </a:solidFill>
              <a:ln w="9525" cap="sq">
                <a:solidFill>
                  <a:schemeClr val="accent2"/>
                </a:solidFill>
                <a:headEnd type="diamond"/>
                <a:tailEnd type="diamond"/>
              </a:ln>
              <a:effectLst>
                <a:glow rad="76200">
                  <a:srgbClr val="1F497D">
                    <a:lumMod val="20000"/>
                    <a:lumOff val="80000"/>
                    <a:alpha val="40000"/>
                  </a:srgbClr>
                </a:glow>
                <a:outerShdw blurRad="76200" dist="38100" dir="8100000" sx="99000" sy="99000" algn="tr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dPt>
            <c:idx val="5"/>
            <c:marker>
              <c:spPr>
                <a:solidFill>
                  <a:srgbClr val="9BBB59">
                    <a:lumMod val="75000"/>
                    <a:alpha val="83000"/>
                  </a:srgbClr>
                </a:solidFill>
                <a:ln w="9525" cap="sq">
                  <a:solidFill>
                    <a:srgbClr val="C0504D">
                      <a:alpha val="78000"/>
                    </a:srgbClr>
                  </a:solidFill>
                  <a:headEnd type="diamond"/>
                  <a:tailEnd type="diamond"/>
                </a:ln>
                <a:effectLst>
                  <a:glow rad="76200">
                    <a:srgbClr val="1F497D">
                      <a:lumMod val="20000"/>
                      <a:lumOff val="80000"/>
                      <a:alpha val="40000"/>
                    </a:srgbClr>
                  </a:glow>
                  <a:outerShdw blurRad="76200" dist="38100" dir="8100000" sx="99000" sy="99000" algn="tr" rotWithShape="0">
                    <a:prstClr val="black">
                      <a:alpha val="40000"/>
                    </a:prstClr>
                  </a:outerShdw>
                  <a:softEdge rad="0"/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c:spPr>
            </c:marker>
            <c:bubble3D val="0"/>
          </c:dPt>
          <c:cat>
            <c:strRef>
              <c:f>'Zaposleni 31.12.2013.'!$B$77:$M$77</c:f>
              <c:strCache>
                <c:ptCount val="12"/>
                <c:pt idx="0">
                  <c:v>2005. </c:v>
                </c:pt>
                <c:pt idx="1">
                  <c:v>2006. </c:v>
                </c:pt>
                <c:pt idx="2">
                  <c:v>2007. </c:v>
                </c:pt>
                <c:pt idx="3">
                  <c:v>2008. </c:v>
                </c:pt>
                <c:pt idx="4">
                  <c:v>2009. </c:v>
                </c:pt>
                <c:pt idx="5">
                  <c:v>2010. </c:v>
                </c:pt>
                <c:pt idx="6">
                  <c:v>2011. </c:v>
                </c:pt>
                <c:pt idx="7">
                  <c:v>2012. </c:v>
                </c:pt>
                <c:pt idx="8">
                  <c:v>2013.</c:v>
                </c:pt>
                <c:pt idx="9">
                  <c:v>2014.</c:v>
                </c:pt>
                <c:pt idx="10">
                  <c:v>2015.</c:v>
                </c:pt>
                <c:pt idx="11">
                  <c:v>2016.</c:v>
                </c:pt>
              </c:strCache>
            </c:strRef>
          </c:cat>
          <c:val>
            <c:numRef>
              <c:f>'Zaposleni 31.12.2013.'!$B$79:$M$79</c:f>
              <c:numCache>
                <c:formatCode>#,##0</c:formatCode>
                <c:ptCount val="12"/>
                <c:pt idx="0">
                  <c:v>1498877</c:v>
                </c:pt>
                <c:pt idx="1">
                  <c:v>1538170</c:v>
                </c:pt>
                <c:pt idx="2">
                  <c:v>1579463</c:v>
                </c:pt>
                <c:pt idx="3">
                  <c:v>1604848</c:v>
                </c:pt>
                <c:pt idx="4">
                  <c:v>1530233</c:v>
                </c:pt>
                <c:pt idx="5">
                  <c:v>1475363</c:v>
                </c:pt>
                <c:pt idx="6">
                  <c:v>1468133</c:v>
                </c:pt>
                <c:pt idx="7">
                  <c:v>1432740</c:v>
                </c:pt>
                <c:pt idx="8">
                  <c:v>1400631</c:v>
                </c:pt>
                <c:pt idx="9">
                  <c:v>1397400</c:v>
                </c:pt>
                <c:pt idx="10">
                  <c:v>1413637</c:v>
                </c:pt>
                <c:pt idx="11">
                  <c:v>1440188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81152"/>
        <c:axId val="377881696"/>
      </c:lineChart>
      <c:catAx>
        <c:axId val="3778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7879520"/>
        <c:crosses val="autoZero"/>
        <c:auto val="1"/>
        <c:lblAlgn val="ctr"/>
        <c:lblOffset val="100"/>
        <c:noMultiLvlLbl val="0"/>
      </c:catAx>
      <c:valAx>
        <c:axId val="3778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7880064"/>
        <c:crosses val="autoZero"/>
        <c:crossBetween val="between"/>
      </c:valAx>
      <c:catAx>
        <c:axId val="37788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7881696"/>
        <c:crosses val="autoZero"/>
        <c:auto val="1"/>
        <c:lblAlgn val="ctr"/>
        <c:lblOffset val="100"/>
        <c:noMultiLvlLbl val="0"/>
      </c:catAx>
      <c:valAx>
        <c:axId val="3778816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7881152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Nezaposleni!$A$148</c:f>
              <c:strCache>
                <c:ptCount val="1"/>
                <c:pt idx="0">
                  <c:v>Ukupno Šibensko-kninska županija 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EEECE1">
                  <a:lumMod val="75000"/>
                </a:srgb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63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Nezaposleni!$B$147:$L$147</c:f>
              <c:strCache>
                <c:ptCount val="11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  <c:pt idx="10">
                  <c:v>2016.</c:v>
                </c:pt>
              </c:strCache>
            </c:strRef>
          </c:cat>
          <c:val>
            <c:numRef>
              <c:f>Nezaposleni!$B$148:$L$148</c:f>
              <c:numCache>
                <c:formatCode>#,##0</c:formatCode>
                <c:ptCount val="11"/>
                <c:pt idx="0">
                  <c:v>9122</c:v>
                </c:pt>
                <c:pt idx="1">
                  <c:v>7420</c:v>
                </c:pt>
                <c:pt idx="2">
                  <c:v>6876</c:v>
                </c:pt>
                <c:pt idx="3">
                  <c:v>8027</c:v>
                </c:pt>
                <c:pt idx="4">
                  <c:v>8424</c:v>
                </c:pt>
                <c:pt idx="5">
                  <c:v>8155</c:v>
                </c:pt>
                <c:pt idx="6">
                  <c:v>9020</c:v>
                </c:pt>
                <c:pt idx="7">
                  <c:v>8974</c:v>
                </c:pt>
                <c:pt idx="8">
                  <c:v>8202</c:v>
                </c:pt>
                <c:pt idx="9">
                  <c:v>7922</c:v>
                </c:pt>
                <c:pt idx="10">
                  <c:v>7210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851120"/>
        <c:axId val="512851664"/>
      </c:barChart>
      <c:lineChart>
        <c:grouping val="standard"/>
        <c:varyColors val="0"/>
        <c:ser>
          <c:idx val="1"/>
          <c:order val="1"/>
          <c:tx>
            <c:strRef>
              <c:f>Nezaposleni!$A$149</c:f>
              <c:strCache>
                <c:ptCount val="1"/>
                <c:pt idx="0">
                  <c:v>Ukupno Republika Hrvatska </c:v>
                </c:pt>
              </c:strCache>
            </c:strRef>
          </c:tx>
          <c:spPr>
            <a:ln w="41275" cap="rnd" cmpd="sng">
              <a:solidFill>
                <a:srgbClr val="9BBB59">
                  <a:lumMod val="75000"/>
                  <a:alpha val="86000"/>
                </a:srgb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79646">
                  <a:lumMod val="75000"/>
                </a:srgbClr>
              </a:solidFill>
              <a:ln w="9525">
                <a:solidFill>
                  <a:sysClr val="window" lastClr="FFFFFF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cat>
            <c:strRef>
              <c:f>Nezaposleni!$B$147:$L$147</c:f>
              <c:strCache>
                <c:ptCount val="11"/>
                <c:pt idx="0">
                  <c:v>2006.</c:v>
                </c:pt>
                <c:pt idx="1">
                  <c:v>2007.</c:v>
                </c:pt>
                <c:pt idx="2">
                  <c:v>2008.</c:v>
                </c:pt>
                <c:pt idx="3">
                  <c:v>2009.</c:v>
                </c:pt>
                <c:pt idx="4">
                  <c:v>2010.</c:v>
                </c:pt>
                <c:pt idx="5">
                  <c:v>2011.</c:v>
                </c:pt>
                <c:pt idx="6">
                  <c:v>2012.</c:v>
                </c:pt>
                <c:pt idx="7">
                  <c:v>2013.</c:v>
                </c:pt>
                <c:pt idx="8">
                  <c:v>2014.</c:v>
                </c:pt>
                <c:pt idx="9">
                  <c:v>2015.</c:v>
                </c:pt>
                <c:pt idx="10">
                  <c:v>2016.</c:v>
                </c:pt>
              </c:strCache>
            </c:strRef>
          </c:cat>
          <c:val>
            <c:numRef>
              <c:f>Nezaposleni!$B$149:$L$149</c:f>
              <c:numCache>
                <c:formatCode>#,##0</c:formatCode>
                <c:ptCount val="11"/>
                <c:pt idx="0">
                  <c:v>293153</c:v>
                </c:pt>
                <c:pt idx="1">
                  <c:v>254484</c:v>
                </c:pt>
                <c:pt idx="2">
                  <c:v>240455</c:v>
                </c:pt>
                <c:pt idx="3">
                  <c:v>291545</c:v>
                </c:pt>
                <c:pt idx="4">
                  <c:v>319845</c:v>
                </c:pt>
                <c:pt idx="5">
                  <c:v>315438</c:v>
                </c:pt>
                <c:pt idx="6">
                  <c:v>358214</c:v>
                </c:pt>
                <c:pt idx="7">
                  <c:v>363411</c:v>
                </c:pt>
                <c:pt idx="8">
                  <c:v>316763</c:v>
                </c:pt>
                <c:pt idx="9">
                  <c:v>285468</c:v>
                </c:pt>
                <c:pt idx="10">
                  <c:v>236617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853296"/>
        <c:axId val="512843504"/>
      </c:lineChart>
      <c:catAx>
        <c:axId val="51285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2851664"/>
        <c:crosses val="autoZero"/>
        <c:auto val="1"/>
        <c:lblAlgn val="ctr"/>
        <c:lblOffset val="100"/>
        <c:noMultiLvlLbl val="0"/>
      </c:catAx>
      <c:valAx>
        <c:axId val="51285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2851120"/>
        <c:crosses val="autoZero"/>
        <c:crossBetween val="between"/>
      </c:valAx>
      <c:catAx>
        <c:axId val="51285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843504"/>
        <c:crosses val="autoZero"/>
        <c:auto val="1"/>
        <c:lblAlgn val="ctr"/>
        <c:lblOffset val="100"/>
        <c:noMultiLvlLbl val="0"/>
      </c:catAx>
      <c:valAx>
        <c:axId val="51284350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2853296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5187" cy="50022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579" y="1"/>
            <a:ext cx="2975187" cy="50022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BFA71AD-A313-416C-9108-96F686108732}" type="datetimeFigureOut">
              <a:rPr lang="hr-HR" smtClean="0"/>
              <a:pPr/>
              <a:t>11.7.2017.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94680"/>
            <a:ext cx="2975187" cy="5002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579" y="9494680"/>
            <a:ext cx="2975187" cy="5002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F019AF35-3B70-4EAC-BE43-BB3D668FED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0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A7B-D0B7-41ED-B047-69F4FE289CBC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11F0-44D4-46A3-A711-A814745240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D68D-9DFD-4BAC-9E16-4906826A55E3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A190-A543-4328-8479-94BEC59C15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B8FF-D718-4DD8-A268-E5A10FF9EE66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2AC0-C31A-42B4-9FBE-4C72501280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ca\Desktop\hgk ppt zupanijske komore\ZK ppt jpegovi\sibenik\ppt_sibenik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A26B-A14F-485F-A066-592289DB4978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3093-8CF6-40B6-8044-66DCC66896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A09E-2917-4150-98DC-DBC89E1BBA2E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4615-58E9-4E0F-AA48-E8F4E34473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CC11-4AC5-4BCC-A2A5-96ED75498739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7AEC-BB3F-47DC-80AA-5195D5F011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FF20-5AFC-4D31-890A-5600917F1F23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C792-A2F3-4D07-9ABF-1776108ED7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0E14-E5FA-4D7C-B272-F619CD684DD5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0815-149E-47DF-8B6A-7164E073FC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BCDC-36B4-45C9-9263-C8E5973F37F2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B4C3-5C87-4C84-B097-71E4004BE9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77F2-CF2D-4E31-BF6A-D40FE0398D28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DD3E-BA87-498D-9E4E-B231A7FB87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F9A0-0C02-4770-9D86-2690527C9C1C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C7E4-9B77-4369-BC5D-13B69EE8F5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\Desktop\hgk ppt zupanijske komore\ZK ppt jpegovi\sibenik\ppt_sibenik-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27B39-144C-4E86-ADD0-2869DF1FAB06}" type="datetimeFigureOut">
              <a:rPr lang="hr-HR"/>
              <a:pPr>
                <a:defRPr/>
              </a:pPr>
              <a:t>11.7.2017.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48C3A-6B8C-4449-B098-32C324A094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z.hr/" TargetMode="External"/><Relationship Id="rId2" Type="http://schemas.openxmlformats.org/officeDocument/2006/relationships/hyperlink" Target="http://www.hzmo.hr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2320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Srpanj 2017.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5796136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Struktura dobiti razdoblja u 2016. godini prema GFI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9" y="980728"/>
            <a:ext cx="7579367" cy="42497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7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5724128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Gubitak razdoblja prema GFI poduzetnika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8100392" y="3717032"/>
            <a:ext cx="504056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56376" y="3347700"/>
            <a:ext cx="107517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8,3%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09456"/>
              </p:ext>
            </p:extLst>
          </p:nvPr>
        </p:nvGraphicFramePr>
        <p:xfrm>
          <a:off x="539552" y="1397346"/>
          <a:ext cx="6756400" cy="3096344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84612"/>
                <a:gridCol w="867929"/>
                <a:gridCol w="923453"/>
                <a:gridCol w="920530"/>
                <a:gridCol w="829938"/>
                <a:gridCol w="829938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GUBITAK RAZDOBLJA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INDEX           2016./2015. 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C) Prerađivačka industrija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223.403.411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50,0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268.591.871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55,5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120,2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L) Poslovanje nekretninama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46.955.267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10,5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68.921.435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14,2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146,8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I) Djelatnosti pružanja smještaja te pripreme i usluživanja hrane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55.017.377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12,3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43.727.166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9,0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79,5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G) Trgovina na veliko i malo; popravak motornih vozila i motocikala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54.981.371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12,3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33.113.178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6,8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60,2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N) Administrativne i pomoćne uslužne djelatnosti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13.342.430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18.599.285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3,8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139,4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F) Građevinarstvo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9.090.094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10.378.839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2,1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114,2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Ostali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44.394.376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9,9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40.817.144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8,4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91,9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23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447.184.326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484.148.918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108,3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88232" cy="232025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3258" y="6018104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6012160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Investicije u novu dugotrajnu imovinu prema GFI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812360" y="3823578"/>
            <a:ext cx="504056" cy="64807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6802" y="3267704"/>
            <a:ext cx="1221662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213,4%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63242"/>
              </p:ext>
            </p:extLst>
          </p:nvPr>
        </p:nvGraphicFramePr>
        <p:xfrm>
          <a:off x="251520" y="1374202"/>
          <a:ext cx="6912768" cy="308038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20"/>
                <a:gridCol w="864096"/>
                <a:gridCol w="720080"/>
                <a:gridCol w="936104"/>
                <a:gridCol w="720080"/>
                <a:gridCol w="792088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INVESTICIJE U DUGOTRAJNU IMOVINU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INDEX           2016./2015. 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I) Djelatnosti pružanja smještaja te pripreme i usluživanja hrane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98.905.220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45,2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315.539.454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46,0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319,0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D) Opskrba </a:t>
                      </a:r>
                      <a:r>
                        <a:rPr lang="hr-BA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elek</a:t>
                      </a:r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energijom, plinom, parom i klimatizacija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2.216.218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185.601.439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27,1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8374,7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E) Opskrba vodom, uklanjanje otpadnih voda, gospodarenje otpadom te djelatnosti sanacije okoliša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66.693.570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30,5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95.597.311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13,9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143,3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9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R) Umjetnost, zabava i rekreacija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7.874.862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3,6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20.029.598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2,9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254,3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4961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C) Prerađivačka industrija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10.789.322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4,9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15.810.390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146,5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H) Prijevoz i skladištenje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2.175.152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17.118.136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787,0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Ostali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30.056.215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13,7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35.644.878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118,6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6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218.710.559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685.341.206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313,4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653" y="6007232"/>
            <a:ext cx="21237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9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9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6444208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Prosječan broj zaposlenih u gospodarstvu prema GFI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492896"/>
            <a:ext cx="4176464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Grafički prikaz broja zaposlenih po godinama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52120" y="2780928"/>
            <a:ext cx="3096344" cy="2088231"/>
          </a:xfrm>
          <a:prstGeom prst="wedgeRoundRectCallout">
            <a:avLst>
              <a:gd name="adj1" fmla="val -42905"/>
              <a:gd name="adj2" fmla="val -78434"/>
              <a:gd name="adj3" fmla="val 16667"/>
            </a:avLst>
          </a:prstGeom>
          <a:noFill/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Najviše djelatnika zapošljavali su poduzetnici</a:t>
            </a:r>
            <a:r>
              <a:rPr lang="hr-HR" sz="1600" b="1" kern="2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</a:rPr>
              <a:t>prerađivačke industrije – 2.918 što je 24,7% udjela u ukupnom broju zaposlenih u gospodarstvu Županije u 2016. godini.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7380312" y="1322463"/>
            <a:ext cx="504056" cy="64807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55535" y="930786"/>
            <a:ext cx="897626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5,9%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13613"/>
              </p:ext>
            </p:extLst>
          </p:nvPr>
        </p:nvGraphicFramePr>
        <p:xfrm>
          <a:off x="179512" y="890415"/>
          <a:ext cx="6984776" cy="124244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4678"/>
                <a:gridCol w="681989"/>
                <a:gridCol w="824650"/>
                <a:gridCol w="695906"/>
                <a:gridCol w="717719"/>
                <a:gridCol w="735566"/>
                <a:gridCol w="696076"/>
                <a:gridCol w="759527"/>
                <a:gridCol w="968665"/>
              </a:tblGrid>
              <a:tr h="402795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ŠIBENSKO-KNINSKA ŽUPANIJA 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3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2009. 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2010. 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2011. 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2012. 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2013.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2014.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2015.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2016.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u="none" strike="noStrike" dirty="0">
                          <a:effectLst/>
                        </a:rPr>
                        <a:t>2016./2015. 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10.428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10.514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10.369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10.228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10.425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10.692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11.159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11.812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200" b="1" u="none" strike="noStrike" dirty="0">
                          <a:effectLst/>
                        </a:rPr>
                        <a:t>105,9</a:t>
                      </a:r>
                      <a:endParaRPr lang="hr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82926"/>
              </p:ext>
            </p:extLst>
          </p:nvPr>
        </p:nvGraphicFramePr>
        <p:xfrm>
          <a:off x="251520" y="2924944"/>
          <a:ext cx="4716016" cy="293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0768"/>
            <a:ext cx="2304256" cy="23042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676456" cy="69269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Prosječna mjesečna neto plaća zaposlenih u gospodarstvu Šibensko-kninske županije u 2016. godini prema GFI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361" y="6021288"/>
            <a:ext cx="21237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9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9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297243" y="5238492"/>
            <a:ext cx="504056" cy="64807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2280" y="4848133"/>
            <a:ext cx="1075171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10,0%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80965"/>
              </p:ext>
            </p:extLst>
          </p:nvPr>
        </p:nvGraphicFramePr>
        <p:xfrm>
          <a:off x="539552" y="908720"/>
          <a:ext cx="5832649" cy="513793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24336"/>
                <a:gridCol w="936104"/>
                <a:gridCol w="849422"/>
                <a:gridCol w="1022787"/>
              </a:tblGrid>
              <a:tr h="288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PROSJEČNE MJESEČNE NETO PLAĆE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28340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INDEX           2016./2015. 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66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A) Poljoprivreda, šumarstvo i ribarstvo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3.111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3.799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122,1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2634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B) Rudarstvo i vađenje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5.265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4.148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78,8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351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C) Prerađivačka industrija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4.779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5.918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123,8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9199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D) Opskrba </a:t>
                      </a:r>
                      <a:r>
                        <a:rPr lang="hr-BA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elek</a:t>
                      </a:r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energijom, plinom, parom i klimatizacija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6.518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7.676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117,8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23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E) Opskrba vodom, uklanjanje otpadnih voda, gospodarenje otpadom te djelatnosti sanacije okoliša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5.048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5.070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180351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F) Građevinarstvo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3.605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4.446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123,3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40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G) Trgovina na veliko i malo; popravak motornih vozila i motocikala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3.521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3.658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103,9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4615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H) Prijevoz i skladištenje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4.219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4.152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98,4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40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I) Djelatnosti pružanja smještaja te pripreme i usluživanja hrane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4.642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4.938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106,4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01641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J) Informacije i komunikacije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4.516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5.106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113,1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13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K) Financijske djelatnosti i djelatnosti osiguranja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3.014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3.419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113,4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19178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L) Poslovanje nekretninama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4.735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4.844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102,3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M) Stručne, znanstvene i tehničke djelatnosti</a:t>
                      </a:r>
                      <a:endParaRPr lang="nn-N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4.256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4.501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105,8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1760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N) Administrativne i pomoćne uslužne djelatnosti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4.489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4.304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95,9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94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P) Obrazovanje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3.380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3.490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103,3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23349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Q) Djelatnosti zdravstvene zaštite i socijalne skrbi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4.968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4.680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94,2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5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R) Umjetnost, zabava i rekreacija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5.287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5.500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104,0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/>
                </a:tc>
              </a:tr>
              <a:tr h="19693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S) Ostale uslužne djelatnosti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3.055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2.825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92,5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223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4.350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4.784</a:t>
                      </a:r>
                      <a:endParaRPr lang="hr-BA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8" marR="8588" marT="858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56127"/>
            <a:ext cx="26277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 smtClean="0">
                <a:solidFill>
                  <a:schemeClr val="bg1"/>
                </a:solidFill>
              </a:rPr>
              <a:t>Izvor: TZ Šibensko-kninske županije, obrada ŽK Šibenik</a:t>
            </a:r>
            <a:endParaRPr lang="hr-HR" sz="8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3779912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Turistička ostvarenja u 2016.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450586"/>
            <a:ext cx="2520280" cy="3077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chemeClr val="tx2"/>
                </a:solidFill>
              </a:rPr>
              <a:t>Struktura ostvarenih  dolazaka</a:t>
            </a:r>
            <a:endParaRPr lang="hr-HR" sz="1400" b="1" i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259924"/>
            <a:ext cx="2428246" cy="3077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chemeClr val="tx2"/>
                </a:solidFill>
              </a:rPr>
              <a:t>Struktura ostvarenih  noćenja</a:t>
            </a:r>
            <a:endParaRPr lang="hr-HR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322"/>
              </p:ext>
            </p:extLst>
          </p:nvPr>
        </p:nvGraphicFramePr>
        <p:xfrm>
          <a:off x="179513" y="1124744"/>
          <a:ext cx="4752527" cy="144016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8681"/>
                <a:gridCol w="698901"/>
                <a:gridCol w="732280"/>
                <a:gridCol w="851199"/>
                <a:gridCol w="653006"/>
                <a:gridCol w="978460"/>
              </a:tblGrid>
              <a:tr h="254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 O L A S C I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419011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Index  2016./2015.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49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DOMAĆI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103.635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13,4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128.929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15,2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124,4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49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STRANI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671.574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86,6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721.831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84,8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107,5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775.209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850.760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109,7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910449"/>
              </p:ext>
            </p:extLst>
          </p:nvPr>
        </p:nvGraphicFramePr>
        <p:xfrm>
          <a:off x="4788024" y="980728"/>
          <a:ext cx="416242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96175"/>
              </p:ext>
            </p:extLst>
          </p:nvPr>
        </p:nvGraphicFramePr>
        <p:xfrm>
          <a:off x="107504" y="3691904"/>
          <a:ext cx="4968552" cy="153729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6104"/>
                <a:gridCol w="864096"/>
                <a:gridCol w="720080"/>
                <a:gridCol w="936104"/>
                <a:gridCol w="648072"/>
                <a:gridCol w="864096"/>
              </a:tblGrid>
              <a:tr h="315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 O Ć E NJ 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420382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Index  2016./2015.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08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DOMAĆI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716.258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13,9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1.262.640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20,8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176,3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8353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STRANI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4.431.990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86,1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4.800.664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79,2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108,3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0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5.148.248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6.063.304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117,8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502464"/>
              </p:ext>
            </p:extLst>
          </p:nvPr>
        </p:nvGraphicFramePr>
        <p:xfrm>
          <a:off x="4211960" y="3567701"/>
          <a:ext cx="474345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21288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schemeClr val="bg1"/>
                </a:solidFill>
              </a:rPr>
              <a:t>Izvor: Hrvatski zavod za mirovinsko osiguranje – www.hzmo.hr</a:t>
            </a:r>
            <a:endParaRPr lang="hr-HR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3672" y="2204864"/>
            <a:ext cx="546701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Grafički prikaz ukupnog broja osiguranika prema HZMO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4211960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Broj osiguranika prema HZMO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498808"/>
            <a:ext cx="2421561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tx2"/>
                </a:solidFill>
              </a:rPr>
              <a:t>Stanje na dan 31. prosinca</a:t>
            </a:r>
            <a:endParaRPr lang="hr-HR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98129"/>
              </p:ext>
            </p:extLst>
          </p:nvPr>
        </p:nvGraphicFramePr>
        <p:xfrm>
          <a:off x="107504" y="867748"/>
          <a:ext cx="8712968" cy="111074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6104"/>
                <a:gridCol w="648072"/>
                <a:gridCol w="648072"/>
                <a:gridCol w="576064"/>
                <a:gridCol w="576064"/>
                <a:gridCol w="576064"/>
                <a:gridCol w="576064"/>
                <a:gridCol w="576064"/>
                <a:gridCol w="587685"/>
                <a:gridCol w="564443"/>
                <a:gridCol w="576064"/>
                <a:gridCol w="576064"/>
                <a:gridCol w="576064"/>
                <a:gridCol w="720080"/>
              </a:tblGrid>
              <a:tr h="24401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2012.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 2016./2015.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</a:tr>
              <a:tr h="122009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000" b="1" u="none" strike="noStrike">
                          <a:effectLst/>
                        </a:rPr>
                        <a:t>Šibensko-kninska županija </a:t>
                      </a:r>
                      <a:endParaRPr lang="hr-BA" sz="10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27.536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27.970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29.938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30.164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28.866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27.844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27.797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27.500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26.912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27.456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27.780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28.242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101,7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</a:tr>
              <a:tr h="122009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000" b="1" u="none" strike="noStrike">
                          <a:effectLst/>
                        </a:rPr>
                        <a:t>Republika Hrvatska </a:t>
                      </a:r>
                      <a:endParaRPr lang="hr-BA" sz="10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1.498.877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1.538.170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1.579.463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1.604.848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1.530.233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1.475.363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1.468.133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1.432.740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1.400.631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1.397.400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1.413.637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1.440.188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101,9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009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Udio ŠKŽ u RH 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7" marR="7177" marT="7177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49217"/>
              </p:ext>
            </p:extLst>
          </p:nvPr>
        </p:nvGraphicFramePr>
        <p:xfrm>
          <a:off x="1187624" y="2549666"/>
          <a:ext cx="6696744" cy="357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21288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schemeClr val="bg1"/>
                </a:solidFill>
              </a:rPr>
              <a:t>Izvor: Hrvatski zavod za zapošljavanje</a:t>
            </a:r>
            <a:r>
              <a:rPr lang="hr-HR" sz="800" smtClean="0">
                <a:solidFill>
                  <a:schemeClr val="bg1"/>
                </a:solidFill>
              </a:rPr>
              <a:t>; www.hzz.hr</a:t>
            </a:r>
            <a:endParaRPr lang="hr-HR" sz="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4211960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Broj nezaposlenih prema HZZ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4221088"/>
            <a:ext cx="242156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Stanje na dan 31. prosinca</a:t>
            </a:r>
            <a:endParaRPr lang="hr-H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52960"/>
              </p:ext>
            </p:extLst>
          </p:nvPr>
        </p:nvGraphicFramePr>
        <p:xfrm>
          <a:off x="323527" y="4581128"/>
          <a:ext cx="8373619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2988"/>
                <a:gridCol w="600403"/>
                <a:gridCol w="544365"/>
                <a:gridCol w="600403"/>
                <a:gridCol w="565713"/>
                <a:gridCol w="661777"/>
                <a:gridCol w="512344"/>
                <a:gridCol w="512344"/>
                <a:gridCol w="512344"/>
                <a:gridCol w="512344"/>
                <a:gridCol w="576387"/>
                <a:gridCol w="576387"/>
                <a:gridCol w="725820"/>
              </a:tblGrid>
              <a:tr h="376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 2016./2015.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</a:tr>
              <a:tr h="358351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000" b="1" u="none" strike="noStrike" dirty="0">
                          <a:effectLst/>
                        </a:rPr>
                        <a:t>Ukupno Šibensko-kninska županija 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9.122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7.420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6.876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8.027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8.424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8.155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9.020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8.974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8.202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7.922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7.210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91,0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808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000" b="1" u="none" strike="noStrike">
                          <a:effectLst/>
                        </a:rPr>
                        <a:t>Ukupno Republika Hrvatska 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293.153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254.484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240.455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291.545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319.845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315.438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358.214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363.411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316.763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effectLst/>
                        </a:rPr>
                        <a:t>285.468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236.617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effectLst/>
                        </a:rPr>
                        <a:t>82,9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/>
                </a:tc>
              </a:tr>
              <a:tr h="277723">
                <a:tc>
                  <a:txBody>
                    <a:bodyPr/>
                    <a:lstStyle/>
                    <a:p>
                      <a:pPr algn="l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Udio ŠKŽ u RH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3,1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2,9</a:t>
                      </a:r>
                      <a:endParaRPr lang="hr-BA" sz="1000" b="1" i="0" u="none" strike="noStrike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2,9</a:t>
                      </a:r>
                      <a:endParaRPr lang="hr-BA" sz="1000" b="1" i="0" u="none" strike="noStrike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2,8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2,6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2,6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2,5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2,5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2,6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2,8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3,0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*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873" marR="7873" marT="7873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97816"/>
              </p:ext>
            </p:extLst>
          </p:nvPr>
        </p:nvGraphicFramePr>
        <p:xfrm>
          <a:off x="899592" y="593673"/>
          <a:ext cx="695325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 bwMode="auto">
          <a:xfrm>
            <a:off x="1" y="1588"/>
            <a:ext cx="3275855" cy="4175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hr-HR" sz="2000" b="1" dirty="0" smtClean="0">
                <a:solidFill>
                  <a:schemeClr val="bg1"/>
                </a:solidFill>
              </a:rPr>
              <a:t>Stopa nezaposlenosti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83671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2"/>
                </a:solidFill>
              </a:rPr>
              <a:t>Stanje 31</a:t>
            </a:r>
            <a:r>
              <a:rPr lang="hr-HR" sz="1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hr-HR" sz="1400" b="1" dirty="0" smtClean="0">
                <a:solidFill>
                  <a:schemeClr val="tx2"/>
                </a:solidFill>
              </a:rPr>
              <a:t>prosinca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483768" y="3437263"/>
            <a:ext cx="5616624" cy="2232248"/>
          </a:xfrm>
          <a:prstGeom prst="horizontalScroll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1600" y="3037153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i="1" dirty="0"/>
              <a:t>Izvor: Hrvatski zavod za mirovinsko osiguranje – </a:t>
            </a:r>
            <a:r>
              <a:rPr lang="hr-HR" sz="1000" i="1" u="sng" dirty="0">
                <a:hlinkClick r:id="rId2"/>
              </a:rPr>
              <a:t>www.hzmo.hr</a:t>
            </a:r>
            <a:r>
              <a:rPr lang="de-DE" sz="1000" dirty="0"/>
              <a:t>,</a:t>
            </a:r>
            <a:r>
              <a:rPr lang="hr-HR" sz="1000" i="1" dirty="0"/>
              <a:t> Hrvatski zavod za zapošljavanje – </a:t>
            </a:r>
            <a:r>
              <a:rPr lang="hr-HR" sz="1000" i="1" u="sng" dirty="0">
                <a:hlinkClick r:id="rId3"/>
              </a:rPr>
              <a:t>www.hzz.hr</a:t>
            </a:r>
            <a:endParaRPr lang="en-US" sz="1000" dirty="0"/>
          </a:p>
          <a:p>
            <a:r>
              <a:rPr lang="hr-HR" sz="1000" i="1" dirty="0"/>
              <a:t>Obrada: HGK – ŽK Šibenik</a:t>
            </a:r>
            <a:endParaRPr lang="en-US" sz="1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99267"/>
              </p:ext>
            </p:extLst>
          </p:nvPr>
        </p:nvGraphicFramePr>
        <p:xfrm>
          <a:off x="1074021" y="1176862"/>
          <a:ext cx="6912768" cy="189266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18149"/>
                <a:gridCol w="1059923"/>
                <a:gridCol w="1171019"/>
                <a:gridCol w="1063677"/>
              </a:tblGrid>
              <a:tr h="51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 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2015.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2016. 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Index 2016./2015.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5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Aktivno stanovništvo (zaposleni + nezaposleni)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35.702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35.452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99,3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Zaposleni (ukupno osiguranici MO)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27.780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28.242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101,7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Nezaposleni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7.922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7.210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91,0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Stopa nezaposlenosti - Šibensko-kninska </a:t>
                      </a:r>
                      <a:r>
                        <a:rPr lang="hr-BA" sz="1100" b="1" dirty="0" smtClean="0">
                          <a:effectLst/>
                        </a:rPr>
                        <a:t>županija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 smtClean="0">
                          <a:effectLst/>
                        </a:rPr>
                        <a:t>22,2%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 smtClean="0">
                          <a:effectLst/>
                        </a:rPr>
                        <a:t>20,3%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*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Stopa nezaposlenosti - RH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>
                          <a:effectLst/>
                        </a:rPr>
                        <a:t>16,8%</a:t>
                      </a:r>
                      <a:endParaRPr lang="hr-BA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14,1%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100" b="1" dirty="0">
                          <a:effectLst/>
                        </a:rPr>
                        <a:t>*</a:t>
                      </a:r>
                      <a:endParaRPr lang="hr-BA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771800" y="3932698"/>
            <a:ext cx="51845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Registrirana stopa nezaposlenosti u Šibensko-kninskoj županiji u prosincu 2016. godine iznosila je 20,3%, dok je u prosincu 2015. godine stopa nezaposlenosti iznosila 22,2%. </a:t>
            </a:r>
            <a:endParaRPr lang="hr-HR" sz="1400" b="1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400" b="1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hr-HR" sz="1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Republici Hrvatskoj krajem prosinca 2016. godine stopa nezaposlenosti iznosila je 14,1%.</a:t>
            </a:r>
            <a:endParaRPr lang="hr-BA" sz="1400" b="1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r-B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60" y="20825"/>
            <a:ext cx="1201094" cy="1201094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5386945" y="2625198"/>
            <a:ext cx="3649552" cy="3396089"/>
          </a:xfrm>
          <a:prstGeom prst="wedgeRectCallout">
            <a:avLst>
              <a:gd name="adj1" fmla="val -14479"/>
              <a:gd name="adj2" fmla="val -63229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7092280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Vanjskotrgovinska razmjena Šibensko-kninske županije u 2016.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021288"/>
            <a:ext cx="33478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</a:t>
            </a:r>
            <a:r>
              <a:rPr lang="hr-HR" sz="8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Državni zavod za statistiku</a:t>
            </a: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6944" y="2769018"/>
            <a:ext cx="3577544" cy="3416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11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Vanjskotrgovinska </a:t>
            </a: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razmjena Šibensko – kninske županije u 2016. godini, ima negativnu platnu bilancu u iznosu od 12.125.000 EUR-a.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</a:p>
          <a:p>
            <a:pPr algn="just">
              <a:spcAft>
                <a:spcPts val="0"/>
              </a:spcAft>
            </a:pP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 U </a:t>
            </a: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prethodnoj, 2015. godini negativna platna bilanca iznosila je 5.514.000 EUR-a.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 Ukupan </a:t>
            </a: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izvoz Šibensko – kninske županije u 2016. godini u odnosu na prethodnu godinu smanjen je za 30,8%.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 Vrijednost </a:t>
            </a: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ukupnog uvoza u Šibensko – kninskoj županiji u 2016. godini smanjena je u odnosu na prethodnu 2015. godinu za 20,0%. 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635" algn="just">
              <a:spcAft>
                <a:spcPts val="0"/>
              </a:spcAft>
            </a:pPr>
            <a:r>
              <a:rPr lang="hr-HR" sz="1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Pokrivenost </a:t>
            </a:r>
            <a:r>
              <a:rPr lang="hr-HR" sz="1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uvoza izvozom za Šibensko – kninsku županiju u 2016. godini iznosila je 80,3%, dok je u 2015. godini pokrivenost uvoza izvozom iznosila 92,8%.</a:t>
            </a:r>
            <a:endParaRPr lang="hr-BA" sz="1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hr-HR" sz="1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</a:t>
            </a:r>
            <a:endParaRPr lang="hr-BA" sz="12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0349"/>
              </p:ext>
            </p:extLst>
          </p:nvPr>
        </p:nvGraphicFramePr>
        <p:xfrm>
          <a:off x="179512" y="990472"/>
          <a:ext cx="7632848" cy="111896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2208"/>
                <a:gridCol w="864096"/>
                <a:gridCol w="864096"/>
                <a:gridCol w="864096"/>
                <a:gridCol w="792088"/>
                <a:gridCol w="720080"/>
                <a:gridCol w="792088"/>
                <a:gridCol w="864096"/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VANJSKOTRGOVINSKA RAZMJENA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            2016./2015.   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3164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IZVOZ (000 EUR)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209.479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255.850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157.041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135.373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71.339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49.393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69,2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UVOZ (000 EUR)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223.680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254.458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165.032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134.207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76.853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61.518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80,0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4212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SALDO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-14.201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1.392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-7.991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1.166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-5.514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-12.125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*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0290"/>
            <a:ext cx="4968552" cy="297899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6031" y="24315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Trend kretanja vanjskotrgovinske razmjene Šibensko-kninske županije </a:t>
            </a:r>
            <a:r>
              <a:rPr lang="hr-HR" sz="1400" b="1" i="1" dirty="0" smtClean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od </a:t>
            </a:r>
            <a:r>
              <a:rPr lang="hr-HR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2011. – 2016. godine</a:t>
            </a:r>
            <a:endParaRPr lang="hr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" y="3933056"/>
            <a:ext cx="2088232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" y="44624"/>
            <a:ext cx="2448272" cy="2448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8" y="2270026"/>
            <a:ext cx="3751262" cy="3751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 Narrow" pitchFamily="34" charset="0"/>
              </a:rPr>
              <a:t>12. </a:t>
            </a:r>
            <a:r>
              <a:rPr lang="hr-HR" dirty="0">
                <a:solidFill>
                  <a:schemeClr val="bg1"/>
                </a:solidFill>
                <a:latin typeface="Arial Narrow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Arial Narrow" pitchFamily="34" charset="0"/>
              </a:rPr>
              <a:t>rpnja 2017.</a:t>
            </a:r>
            <a:endParaRPr lang="hr-H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47664" y="2132856"/>
            <a:ext cx="60486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r-H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GOSPODARSKA KRETANJA </a:t>
            </a:r>
            <a:r>
              <a:rPr lang="hr-H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ŠIBENSKO-KNINSKE ŽUPANIJE</a:t>
            </a:r>
          </a:p>
          <a:p>
            <a:pPr lvl="0" algn="ctr"/>
            <a:r>
              <a:rPr lang="hr-H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</a:t>
            </a: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2016. GODINI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09328" y="1290633"/>
            <a:ext cx="6984776" cy="3580360"/>
          </a:xfrm>
          <a:prstGeom prst="horizontalScroll">
            <a:avLst>
              <a:gd name="adj" fmla="val 12453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316416" cy="69269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Vanjskotrgovinska razmjena Šibensko-kninske županije u 2016. godini po djelatnostima</a:t>
            </a:r>
            <a:endParaRPr lang="hr-HR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22327"/>
              </p:ext>
            </p:extLst>
          </p:nvPr>
        </p:nvGraphicFramePr>
        <p:xfrm>
          <a:off x="251521" y="908720"/>
          <a:ext cx="6408711" cy="4969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"/>
                <a:gridCol w="2880322"/>
                <a:gridCol w="1008112"/>
                <a:gridCol w="576062"/>
                <a:gridCol w="1008114"/>
                <a:gridCol w="576062"/>
              </a:tblGrid>
              <a:tr h="3600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 2007.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Izvoz u 2016. godini u 000 kn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Uvoz u 2016. godini u 000 kn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</a:tr>
              <a:tr h="19236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hr-BA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Poljoprivreda, šumarstvo i ribarstvo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6.074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1,6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4.181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Rudarstvo i vađenje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3.342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786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Prerađivačka industrija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286.675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77,1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297.476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64,2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261776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Opskrba električnom energijom, plinom, parom i klimatizacija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33.017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7,1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383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Opskrba vodom; uklanjanje otpadnih voda, gospodarenje otpadom te djelatnosti sanacije okoliša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16.755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4,5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283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0,1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Građevinarstvo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5.712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1,5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1.379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0,3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331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Trgovina na veliko i na malo; popravak motornih vozila i motocikala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46.347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12,5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65.908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14,2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Prijevoz i skladištenje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4.512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1,2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13.012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2,8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442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pružanja smještaja te pripreme i usluživanja hrane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492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10.528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2,3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Informacije i komunikacije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553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Financijske djelatnosti i djelatnosti osiguranja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1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Poslovanje nekretninama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753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26.266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5,7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774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Stručne, znanstvene i tehničke djelatnosti</a:t>
                      </a:r>
                      <a:endParaRPr lang="nn-NO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72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220569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Administrativne i pomoćne uslužne djelatnosti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523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0,1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8.991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1,9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329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Javna uprava i obrana; obvezno socijalno osiguranje</a:t>
                      </a:r>
                      <a:endParaRPr lang="pl-PL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23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Obrazovanje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535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zdravstvene zaštite i socijalne skrbi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86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72221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Umjetnost, zabava i rekreacija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161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1.427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0,3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Ostale uslužne djelatnosti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462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0,1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650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0,1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/>
                </a:tc>
              </a:tr>
              <a:tr h="137777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u="none" strike="noStrike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hr-BA" sz="1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Neraspoređeno</a:t>
                      </a:r>
                      <a:endParaRPr lang="hr-BA" sz="1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55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5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 ŠIBENSKO-KNINSKA ŽUPANIJA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 dirty="0">
                          <a:effectLst/>
                        </a:rPr>
                        <a:t>371.808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100,0</a:t>
                      </a:r>
                      <a:endParaRPr lang="hr-BA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000" b="1" u="none" strike="noStrike">
                          <a:effectLst/>
                        </a:rPr>
                        <a:t>463.361</a:t>
                      </a:r>
                      <a:endParaRPr lang="hr-BA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732240" y="2348880"/>
            <a:ext cx="2339752" cy="2952328"/>
          </a:xfrm>
          <a:prstGeom prst="wedgeRoundRectCallout">
            <a:avLst>
              <a:gd name="adj1" fmla="val -43137"/>
              <a:gd name="adj2" fmla="val -552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ukupnom izvozu Šibensko-kninske županije u 2016. godini, najveći udio od </a:t>
            </a:r>
            <a:r>
              <a:rPr lang="hr-B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77,1% </a:t>
            </a:r>
            <a:r>
              <a:rPr lang="hr-BA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imala je prerađivačka industrija!</a:t>
            </a:r>
          </a:p>
          <a:p>
            <a:pPr algn="ctr"/>
            <a:endParaRPr lang="hr-BA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BA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Najveći udio u ukupnom uvozu, imala je, kao i u izvozu, prerađivačka industrija i to </a:t>
            </a:r>
            <a:r>
              <a:rPr lang="hr-B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64,2%</a:t>
            </a:r>
            <a:r>
              <a:rPr lang="hr-BA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BA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021288"/>
            <a:ext cx="33478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</a:t>
            </a:r>
            <a:r>
              <a:rPr lang="hr-HR" sz="8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Državni zavod za statistiku</a:t>
            </a: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316416" cy="69269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Vanjskotrgovinska razmjena Šibensko-kninske županije: najznačajnije zemlje partneri u izvozu i uvozu u 2016. godini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85640"/>
              </p:ext>
            </p:extLst>
          </p:nvPr>
        </p:nvGraphicFramePr>
        <p:xfrm>
          <a:off x="683568" y="980728"/>
          <a:ext cx="3528392" cy="402982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144"/>
                <a:gridCol w="1512168"/>
                <a:gridCol w="72008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Zemlje</a:t>
                      </a:r>
                      <a:endParaRPr lang="hr-B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Vrijednosti </a:t>
                      </a:r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izvoza</a:t>
                      </a:r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u 2016. godini u 000 kn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B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Njemačka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89.241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Bosna i Hercegovina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63.992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Norveška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63.598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17,1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30.657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Crna Gora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27.688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Slovenija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17.235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Kina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15.729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Srbija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10.740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Poljska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10.628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Slovačka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9.726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Mađarska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8.742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Austrija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8.303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Švicarska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2.164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Albanija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2.077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Nizozemska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1.889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Ostale zemlje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9.399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371.808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39793"/>
              </p:ext>
            </p:extLst>
          </p:nvPr>
        </p:nvGraphicFramePr>
        <p:xfrm>
          <a:off x="4860032" y="980728"/>
          <a:ext cx="3312369" cy="409382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04123"/>
                <a:gridCol w="1545772"/>
                <a:gridCol w="662474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Zemlje</a:t>
                      </a:r>
                      <a:endParaRPr lang="hr-B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Vrijednosti </a:t>
                      </a:r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uvoza</a:t>
                      </a:r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u 2016. godini u 000 kn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B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Italija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94.073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Njemačka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85.011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18,3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Austrija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54.550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Slovenija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37.728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Srbija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27.199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Poljska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25.150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23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Bosna i Hercegovina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19.436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Norveška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13.862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13.412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Mađarska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12.475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Kina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9.246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Makedonija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7.818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Nizozemska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7.471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Švedska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7.206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Grčka</a:t>
                      </a:r>
                      <a:endParaRPr lang="hr-BA" sz="12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5.720</a:t>
                      </a:r>
                      <a:endParaRPr lang="hr-BA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Ostale zemlje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43.004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UKUPNO</a:t>
                      </a:r>
                      <a:endParaRPr lang="hr-BA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463.361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hr-B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5373216"/>
            <a:ext cx="7632848" cy="5040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b="1" dirty="0" smtClean="0"/>
              <a:t>U ukupno ostvarenom </a:t>
            </a:r>
            <a:r>
              <a:rPr lang="hr-BA" sz="1600" b="1" dirty="0" smtClean="0"/>
              <a:t>izvozu</a:t>
            </a:r>
            <a:r>
              <a:rPr lang="hr-BA" sz="1400" b="1" dirty="0" smtClean="0"/>
              <a:t> Republike Hrvatske u 2016. godini, Šibensko-kninska županija sudjelovala je sa 0,4%, a u ukupnom </a:t>
            </a:r>
            <a:r>
              <a:rPr lang="hr-BA" sz="1600" b="1" dirty="0" smtClean="0"/>
              <a:t>uvozu</a:t>
            </a:r>
            <a:r>
              <a:rPr lang="hr-BA" sz="1400" b="1" dirty="0" smtClean="0"/>
              <a:t> sa 0,3%.</a:t>
            </a:r>
            <a:endParaRPr lang="hr-BA" sz="14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021288"/>
            <a:ext cx="33478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</a:t>
            </a:r>
            <a:r>
              <a:rPr lang="hr-HR" sz="8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Državni zavod za statistiku</a:t>
            </a: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467672"/>
            <a:ext cx="8784976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 smtClean="0">
                <a:ln w="900" cmpd="sng">
                  <a:solidFill>
                    <a:schemeClr val="bg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HVALA NA POZORNOSTI!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3600" b="1" dirty="0">
              <a:ln w="900" cmpd="sng">
                <a:solidFill>
                  <a:schemeClr val="bg1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2986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Hrvatska gospodarska komora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Županijska komora Šibenik </a:t>
            </a:r>
            <a:endParaRPr lang="hr-H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4011256"/>
            <a:ext cx="60486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 smtClean="0">
                <a:solidFill>
                  <a:schemeClr val="tx2"/>
                </a:solidFill>
                <a:latin typeface="Verdana" pitchFamily="34" charset="0"/>
                <a:cs typeface="+mn-cs"/>
              </a:rPr>
              <a:t>Fra 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J. Milete 31, 22000 Šibenik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 smtClean="0">
                <a:solidFill>
                  <a:schemeClr val="tx2"/>
                </a:solidFill>
                <a:latin typeface="Verdana" pitchFamily="34" charset="0"/>
              </a:rPr>
              <a:t>Phone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: +385 (0)2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2 311 600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 smtClean="0">
                <a:solidFill>
                  <a:schemeClr val="tx2"/>
                </a:solidFill>
                <a:latin typeface="Verdana" pitchFamily="34" charset="0"/>
              </a:rPr>
              <a:t>Fax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: +385 (0)2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2 311 610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 smtClean="0">
                <a:solidFill>
                  <a:schemeClr val="tx2"/>
                </a:solidFill>
                <a:latin typeface="Verdana" pitchFamily="34" charset="0"/>
              </a:rPr>
              <a:t>Web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: www.hgk.hr </a:t>
            </a:r>
            <a:r>
              <a:rPr lang="hr-HR" sz="1600" b="1" dirty="0" smtClean="0">
                <a:solidFill>
                  <a:schemeClr val="tx2"/>
                </a:solidFill>
                <a:latin typeface="Verdana" pitchFamily="34" charset="0"/>
              </a:rPr>
              <a:t>, e-mail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: hgk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si</a:t>
            </a:r>
            <a:r>
              <a:rPr lang="hr-HR" sz="1600" b="1" dirty="0">
                <a:solidFill>
                  <a:schemeClr val="tx2"/>
                </a:solidFill>
                <a:latin typeface="Verdana" pitchFamily="34" charset="0"/>
              </a:rPr>
              <a:t>@hgk.hr </a:t>
            </a:r>
          </a:p>
        </p:txBody>
      </p:sp>
      <p:pic>
        <p:nvPicPr>
          <p:cNvPr id="9220" name="Picture 4" descr="Image result for hrvatska gospodarska kom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87556"/>
            <a:ext cx="1116716" cy="15801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4427984" y="3645024"/>
            <a:ext cx="4176463" cy="1569660"/>
          </a:xfrm>
          <a:prstGeom prst="wedgeRectCallout">
            <a:avLst>
              <a:gd name="adj1" fmla="val -54630"/>
              <a:gd name="adj2" fmla="val -108381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200" b="1" dirty="0" smtClean="0">
                <a:solidFill>
                  <a:schemeClr val="tx1"/>
                </a:solidFill>
              </a:rPr>
              <a:t>Najviše poduzetnika u 2016. godini u Šibensko-kninskoj županiji, bilo je u djelatnosti trgovine na veliko i malo (478 poduzetnika), koji u strukturi poduzetnika sudjeluju sa 21,5%.</a:t>
            </a:r>
          </a:p>
          <a:p>
            <a:endParaRPr lang="hr-BA" sz="1200" b="1" dirty="0" smtClean="0">
              <a:solidFill>
                <a:schemeClr val="tx1"/>
              </a:solidFill>
            </a:endParaRPr>
          </a:p>
          <a:p>
            <a:r>
              <a:rPr lang="hr-BA" sz="1200" b="1" dirty="0" smtClean="0">
                <a:solidFill>
                  <a:schemeClr val="tx1"/>
                </a:solidFill>
              </a:rPr>
              <a:t>Slijedi djelatnost pružanja smještaja te pripreme i usluživanja hrane sa 303 poduzetnika, građevinarstvo sa 242 poduzetnika, prerađivačka industrija sa 221 poduzetnikom itd.</a:t>
            </a:r>
            <a:endParaRPr lang="hr-BA" sz="1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89" y="33441"/>
            <a:ext cx="2963511" cy="2963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" y="0"/>
            <a:ext cx="3887396" cy="431960"/>
          </a:xfr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l"/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poduzetnika prema GFI</a:t>
            </a: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57" y="2996952"/>
            <a:ext cx="4559043" cy="27270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44157"/>
              </p:ext>
            </p:extLst>
          </p:nvPr>
        </p:nvGraphicFramePr>
        <p:xfrm>
          <a:off x="395536" y="980728"/>
          <a:ext cx="5626224" cy="165618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58569"/>
                <a:gridCol w="973679"/>
                <a:gridCol w="864096"/>
                <a:gridCol w="936104"/>
                <a:gridCol w="783384"/>
                <a:gridCol w="810392"/>
              </a:tblGrid>
              <a:tr h="319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BROJ PODUZETNIKA PREMA VELIČINI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 2016./2015.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12156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21215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Mikro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1.841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89,7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2.022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90,9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109,8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1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186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9,1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180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8,1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96,8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1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Srednji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23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1,1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0,9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87,0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1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Veliki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0,1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0,1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125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2.052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2.224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108,4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7522620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Ukupni prihodi u gospodarstvu</a:t>
            </a:r>
            <a:r>
              <a:rPr kumimoji="0" lang="hr-HR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Šibensko-kninske županije prema GFI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2620" y="4077072"/>
            <a:ext cx="108012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11,9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65877"/>
              </p:ext>
            </p:extLst>
          </p:nvPr>
        </p:nvGraphicFramePr>
        <p:xfrm>
          <a:off x="611560" y="591882"/>
          <a:ext cx="6480720" cy="548131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0280"/>
                <a:gridCol w="864096"/>
                <a:gridCol w="720080"/>
                <a:gridCol w="936104"/>
                <a:gridCol w="648072"/>
                <a:gridCol w="792088"/>
              </a:tblGrid>
              <a:tr h="2880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DJELATNOSTI NKD-a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UKUPNI PRIHODI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70742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50" b="1" dirty="0">
                          <a:effectLst/>
                        </a:rPr>
                        <a:t>2015.</a:t>
                      </a:r>
                      <a:endParaRPr lang="hr-BA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50" b="1" dirty="0">
                          <a:effectLst/>
                        </a:rPr>
                        <a:t>%</a:t>
                      </a:r>
                      <a:endParaRPr lang="hr-BA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50" b="1" dirty="0">
                          <a:effectLst/>
                        </a:rPr>
                        <a:t>2016.</a:t>
                      </a:r>
                      <a:endParaRPr lang="hr-BA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50" b="1" dirty="0">
                          <a:effectLst/>
                        </a:rPr>
                        <a:t>%</a:t>
                      </a:r>
                      <a:endParaRPr lang="hr-BA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50" b="1" dirty="0">
                          <a:effectLst/>
                        </a:rPr>
                        <a:t>INDEX           2016./2015. </a:t>
                      </a:r>
                      <a:endParaRPr lang="hr-BA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A) Poljoprivreda, šumarstvo i ribarstvo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38.231.693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0,7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55.670.840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145,6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62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B) Rudarstvo i vađenje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32.800.902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20.779.352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0,4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63,3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C) Prerađivačka industrija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1.377.979.006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26,9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1.469.331.166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25,7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106,6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75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D) Opskrba </a:t>
                      </a:r>
                      <a:r>
                        <a:rPr lang="hr-BA" sz="1000" b="1" dirty="0" err="1">
                          <a:effectLst/>
                        </a:rPr>
                        <a:t>elek</a:t>
                      </a:r>
                      <a:r>
                        <a:rPr lang="hr-BA" sz="1000" b="1" dirty="0">
                          <a:effectLst/>
                        </a:rPr>
                        <a:t>. energijom, plinom, parom i klimatizacija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70.928.338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1,4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72.556.021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1,3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102,3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49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E) Opskrba vodom, uklanjanje otpadnih voda, gospodarenje otpadom te djelatnosti sanacije okoliša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230.411.801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4,5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228.767.487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4,0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99,3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34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F) Građevinarstvo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310.504.718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6,1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413.090.642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7,2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133,0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37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G) Trgovina na veliko i malo; popravak motornih vozila i motocikala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1.257.334.758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24,6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1.413.326.528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24,7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112,4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2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H) Prijevoz i skladištenje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267.815.103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5,2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317.358.644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5,5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118,5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37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I) Djelatnosti pružanja smještaja te pripreme i usluživanja hrane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792.697.623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15,5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875.495.203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15,3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110,4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69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J) Informacije i komunikacije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29.366.056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37.898.995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0,7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129,1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K) Financijske djelatnosti i djelatnosti osiguranja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1.177.871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0,0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1.385.406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0,0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117,6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3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L) Poslovanje nekretninama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135.420.281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184.524.502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3,2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136,3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M) Stručne, znanstvene i tehničke djelatnosti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130.246.682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192.533.198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3,4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147,8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N) Administrativne i pomoćne uslužne djelatnosti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212.651.561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4,2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208.351.422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3,6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98,0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34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P) Obrazovanje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26.763.498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30.607.762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114,4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Q) Djelatnosti zdravstvene zaštite i socijalne skrbi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44.868.599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0,9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51.855.388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0,9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115,6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R) Umjetnost, zabava i rekreacija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135.871.571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2,7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133.072.212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2,3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97,9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169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S) Ostale uslužne djelatnosti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25.402.290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0,5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20.911.170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>
                          <a:effectLst/>
                        </a:rPr>
                        <a:t>0,4</a:t>
                      </a:r>
                      <a:endParaRPr lang="hr-BA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82,3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/>
                </a:tc>
              </a:tr>
              <a:tr h="24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UKUPNO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5.120.472.351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100,0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5.727.515.938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100,0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BA" sz="1000" b="1" dirty="0">
                          <a:effectLst/>
                        </a:rPr>
                        <a:t>111,9</a:t>
                      </a:r>
                      <a:endParaRPr lang="hr-B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934" marR="4993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Up Arrow 7"/>
          <p:cNvSpPr/>
          <p:nvPr/>
        </p:nvSpPr>
        <p:spPr>
          <a:xfrm>
            <a:off x="7821822" y="4509120"/>
            <a:ext cx="504056" cy="648072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5820"/>
            <a:ext cx="2403566" cy="22598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1996"/>
            <a:ext cx="5220072" cy="62268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Struktura gospodarstva prema ukupnim</a:t>
            </a:r>
            <a:r>
              <a:rPr kumimoji="0" lang="hr-HR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prihodima u 2016.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7648019" cy="4330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5004048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Ukupni prihodi prema veličini poduzetnika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636912"/>
            <a:ext cx="2880320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400" b="1" i="1" dirty="0" smtClean="0">
                <a:solidFill>
                  <a:schemeClr val="tx2"/>
                </a:solidFill>
                <a:latin typeface="+mn-lt"/>
              </a:rPr>
              <a:t>Struktura ukupno ostvarenih prihoda</a:t>
            </a:r>
            <a:endParaRPr lang="hr-HR" sz="1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34742"/>
              </p:ext>
            </p:extLst>
          </p:nvPr>
        </p:nvGraphicFramePr>
        <p:xfrm>
          <a:off x="755576" y="865447"/>
          <a:ext cx="6408712" cy="175941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4136"/>
                <a:gridCol w="1224136"/>
                <a:gridCol w="916518"/>
                <a:gridCol w="1084143"/>
                <a:gridCol w="951667"/>
                <a:gridCol w="1008112"/>
              </a:tblGrid>
              <a:tr h="314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UKUPNI PRIHODI PREMA VELIČINI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 2016./2015.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%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2016.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249163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Mikro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1.178.021.575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23,0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1.663.281.920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29,0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141,2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2.159.043.101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42,2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2.195.090.305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38,3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101,7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Srednji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1.330.452.199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26,0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1.504.137.408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26,3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113,1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4883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Veliki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452.955.476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8,8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365.006.305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6,4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80,6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25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5.120.472.351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5.727.515.938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111,9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160132"/>
            <a:ext cx="5168429" cy="285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5004048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Ukupni rashodi 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djelatnostima prema</a:t>
            </a:r>
            <a:r>
              <a:rPr kumimoji="0" lang="hr-HR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GFI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25260"/>
              </p:ext>
            </p:extLst>
          </p:nvPr>
        </p:nvGraphicFramePr>
        <p:xfrm>
          <a:off x="899592" y="764704"/>
          <a:ext cx="6264696" cy="5279877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endPos="3000" dist="50800" dir="5400000" sy="-100000" algn="bl" rotWithShape="0"/>
                </a:effectLst>
                <a:tableStyleId>{5C22544A-7EE6-4342-B048-85BDC9FD1C3A}</a:tableStyleId>
              </a:tblPr>
              <a:tblGrid>
                <a:gridCol w="2304256"/>
                <a:gridCol w="936104"/>
                <a:gridCol w="648072"/>
                <a:gridCol w="864096"/>
                <a:gridCol w="720080"/>
                <a:gridCol w="792088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UKUPNI RASHODI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2015.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2016.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%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INDEX           2016./2015. 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52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A) Poljoprivreda, šumarstvo i ribarstvo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36.492.184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58.478.381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160,2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4060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B) Rudarstvo i vađenje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37.696.925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21.662.642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57,5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4060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C) Prerađivačka industrija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1.537.624.537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29,3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1.634.299.560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28,2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106,3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3680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D) Opskrba </a:t>
                      </a:r>
                      <a:r>
                        <a:rPr lang="hr-BA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elek</a:t>
                      </a:r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energijom, plinom, parom i klimatizacija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57.084.570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1,1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66.814.167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117,0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E) Opskrba vodom, uklanjanje otpadnih voda, gospodarenje otpadom te djelatnosti sanacije okoliša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226.574.034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4,3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224.153.565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3,9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98,9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4060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F) Građevinarstvo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303.677.294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5,8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387.383.538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6,7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127,6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32708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G) Trgovina na veliko i malo; popravak motornih vozila i motocikala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1.268.559.233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24,2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1.383.501.297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23,9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109,1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8500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H) Prijevoz i skladištenje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255.779.095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274.180.453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4,7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107,2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5160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I) Djelatnosti pružanja smještaja te pripreme i usluživanja hrane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794.311.944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15,2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883.429.412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15,2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111,2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8500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J) Informacije i komunikacije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27.775.897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36.887.175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132,8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5900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K) Financijske djelatnosti i djelatnosti osiguranja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777.005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877.285</a:t>
                      </a:r>
                      <a:endParaRPr lang="hr-BA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0,0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112,9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7760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L) Poslovanje nekretninama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176.968.139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3,4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240.324.552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4,1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135,8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7380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M) Stručne, znanstvene i tehničke djelatnosti</a:t>
                      </a:r>
                      <a:endParaRPr lang="nn-N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105.244.256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161.868.500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153,8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8120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N) Administrativne i pomoćne uslužne djelatnosti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198.003.060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3,8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210.181.906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3,6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106,2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4800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P) Obrazovanje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25.850.012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28.937.243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0,5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111,9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88608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Q) Djelatnosti zdravstvene zaštite i socijalne skrbi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41.154.940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46.413.232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0,8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112,8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1850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R) Umjetnost, zabava i rekreacija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126.835.106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118.762.067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2,0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93,6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07261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S) Ostale uslužne djelatnosti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21.035.142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0,4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19.699.425</a:t>
                      </a:r>
                      <a:endParaRPr lang="hr-BA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>
                          <a:effectLst/>
                        </a:rPr>
                        <a:t>0,3</a:t>
                      </a:r>
                      <a:endParaRPr lang="hr-B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93,7</a:t>
                      </a:r>
                      <a:endParaRPr lang="hr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</a:tr>
              <a:tr h="239317">
                <a:tc>
                  <a:txBody>
                    <a:bodyPr/>
                    <a:lstStyle/>
                    <a:p>
                      <a:pPr algn="l" fontAlgn="ctr"/>
                      <a:r>
                        <a:rPr lang="hr-BA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5.241.443.373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5.797.854.400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100,0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000" b="1" u="none" strike="noStrike" dirty="0">
                          <a:effectLst/>
                        </a:rPr>
                        <a:t>110,6</a:t>
                      </a:r>
                      <a:endParaRPr lang="hr-BA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085184"/>
            <a:ext cx="695004" cy="804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7794" y="4701194"/>
            <a:ext cx="108012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10,6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5148064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Ukupni r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ashodi prema veličini poduzetnika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591908"/>
            <a:ext cx="2880320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Struktura ukupno ostvarenih rashoda</a:t>
            </a:r>
            <a:endParaRPr lang="hr-HR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5098" y="1340768"/>
            <a:ext cx="879184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10,6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17803"/>
              </p:ext>
            </p:extLst>
          </p:nvPr>
        </p:nvGraphicFramePr>
        <p:xfrm>
          <a:off x="827584" y="764704"/>
          <a:ext cx="5638800" cy="173229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0560"/>
                <a:gridCol w="995427"/>
                <a:gridCol w="1007138"/>
                <a:gridCol w="1010065"/>
                <a:gridCol w="796341"/>
                <a:gridCol w="799269"/>
              </a:tblGrid>
              <a:tr h="283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UKUPNI RASHODI PREMA VELIČINI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INDEX 2016./2015.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366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Mikro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1.216.644.510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23,2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1.757.489.178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30,3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144,5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2.105.199.596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40,2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2.162.545.355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37,3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102,7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Srednji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1.345.827.446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25,7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1.447.983.201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25,0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107,6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Veliki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573.771.821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10,9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429.836.666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7,4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74,9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90"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5.241.443.373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100,0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5.797.854.400</a:t>
                      </a:r>
                      <a:endParaRPr lang="hr-BA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110,6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39726"/>
            <a:ext cx="4913802" cy="2853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098" y="1765610"/>
            <a:ext cx="787094" cy="91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5580112" cy="476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000" b="1" dirty="0" smtClean="0">
                <a:solidFill>
                  <a:schemeClr val="bg1"/>
                </a:solidFill>
              </a:rPr>
              <a:t>Dobit razdoblja prema GFI poduzetnika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021288"/>
            <a:ext cx="21237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Izvor: FINA, Obrada: HGK - ŽK Šibenik</a:t>
            </a:r>
            <a:endParaRPr kumimoji="0" lang="hr-HR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620" y="3429000"/>
            <a:ext cx="1043608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25,5%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8100392" y="3973375"/>
            <a:ext cx="576064" cy="72008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92" y="116632"/>
            <a:ext cx="1559262" cy="155926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77549"/>
              </p:ext>
            </p:extLst>
          </p:nvPr>
        </p:nvGraphicFramePr>
        <p:xfrm>
          <a:off x="251520" y="1306277"/>
          <a:ext cx="7128792" cy="338135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1224136"/>
                <a:gridCol w="648072"/>
                <a:gridCol w="1080120"/>
                <a:gridCol w="720080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DJELATNOSTI NKD-a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DOBIT RAZDOBLJA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2015.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2016.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%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INDEX           2016./2015. 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25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C) Prerađivačka industrija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54.633.366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19,4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84.887.241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24,0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155,4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749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G) Trgovina na veliko i malo; popravak motornih vozila i motocikala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36.423.450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12,9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55.028.688</a:t>
                      </a:r>
                      <a:endParaRPr lang="hr-BA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15,6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151,1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H) Prijevoz i skladištenje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15.675.011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5,6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44.566.490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12,6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284,3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F) Građevinarstvo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12.945.567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4,6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31.590.236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8,9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244,0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I) Djelatnosti pružanja smještaja te pripreme i usluživanja hrane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47.856.259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17,0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29.020.183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8,2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60,6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M) Stručne, znanstvene i tehničke djelatnosti</a:t>
                      </a:r>
                      <a:endParaRPr lang="nn-NO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22.331.683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7,9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27.605.451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7,8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123,6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R) Umjetnost, zabava i rekreacija</a:t>
                      </a:r>
                      <a:endParaRPr lang="pl-PL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23.896.845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8,5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21.551.466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6,1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90,2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Ostali</a:t>
                      </a:r>
                      <a:endParaRPr lang="hr-BA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67.603.805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24,0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58.953.606</a:t>
                      </a:r>
                      <a:endParaRPr lang="hr-BA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>
                          <a:effectLst/>
                        </a:rPr>
                        <a:t>16,7</a:t>
                      </a:r>
                      <a:endParaRPr lang="hr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87,2</a:t>
                      </a:r>
                      <a:endParaRPr lang="hr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hr-BA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</a:t>
                      </a:r>
                      <a:endParaRPr lang="hr-B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281.365.986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353.203.361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100,0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BA" sz="1100" b="1" u="none" strike="noStrike" dirty="0">
                          <a:effectLst/>
                        </a:rPr>
                        <a:t>125,5</a:t>
                      </a:r>
                      <a:endParaRPr lang="hr-B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4996</TotalTime>
  <Words>2590</Words>
  <Application>Microsoft Office PowerPoint</Application>
  <PresentationFormat>On-screen Show (4:3)</PresentationFormat>
  <Paragraphs>1164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Broj poduzetnika prema GFI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Stopa nezaposlenosti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Neda Bralić</cp:lastModifiedBy>
  <cp:revision>446</cp:revision>
  <cp:lastPrinted>2016-09-26T10:32:42Z</cp:lastPrinted>
  <dcterms:created xsi:type="dcterms:W3CDTF">2010-09-09T09:36:48Z</dcterms:created>
  <dcterms:modified xsi:type="dcterms:W3CDTF">2017-07-11T09:38:46Z</dcterms:modified>
</cp:coreProperties>
</file>