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(null)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4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6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1.xml" ContentType="application/vnd.openxmlformats-officedocument.themeOverr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2.xml" ContentType="application/vnd.openxmlformats-officedocument.themeOverr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theme/themeOverride3.xml" ContentType="application/vnd.openxmlformats-officedocument.themeOverr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theme/themeOverride4.xml" ContentType="application/vnd.openxmlformats-officedocument.themeOverr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theme/themeOverride5.xml" ContentType="application/vnd.openxmlformats-officedocument.themeOverr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theme/themeOverride6.xml" ContentType="application/vnd.openxmlformats-officedocument.themeOverr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theme/themeOverride7.xml" ContentType="application/vnd.openxmlformats-officedocument.themeOverr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8.xml" ContentType="application/vnd.openxmlformats-officedocument.themeOverr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theme/themeOverride9.xml" ContentType="application/vnd.openxmlformats-officedocument.themeOverrid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theme/themeOverride10.xml" ContentType="application/vnd.openxmlformats-officedocument.themeOverrid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theme/themeOverride11.xml" ContentType="application/vnd.openxmlformats-officedocument.themeOverr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5"/>
  </p:notesMasterIdLst>
  <p:handoutMasterIdLst>
    <p:handoutMasterId r:id="rId66"/>
  </p:handoutMasterIdLst>
  <p:sldIdLst>
    <p:sldId id="256" r:id="rId2"/>
    <p:sldId id="294" r:id="rId3"/>
    <p:sldId id="301" r:id="rId4"/>
    <p:sldId id="303" r:id="rId5"/>
    <p:sldId id="304" r:id="rId6"/>
    <p:sldId id="305" r:id="rId7"/>
    <p:sldId id="295" r:id="rId8"/>
    <p:sldId id="302" r:id="rId9"/>
    <p:sldId id="306" r:id="rId10"/>
    <p:sldId id="296" r:id="rId11"/>
    <p:sldId id="348" r:id="rId12"/>
    <p:sldId id="349" r:id="rId13"/>
    <p:sldId id="347" r:id="rId14"/>
    <p:sldId id="268" r:id="rId15"/>
    <p:sldId id="307" r:id="rId16"/>
    <p:sldId id="308" r:id="rId17"/>
    <p:sldId id="309" r:id="rId18"/>
    <p:sldId id="310" r:id="rId19"/>
    <p:sldId id="312" r:id="rId20"/>
    <p:sldId id="311" r:id="rId21"/>
    <p:sldId id="313" r:id="rId22"/>
    <p:sldId id="314" r:id="rId23"/>
    <p:sldId id="315" r:id="rId24"/>
    <p:sldId id="316" r:id="rId25"/>
    <p:sldId id="350" r:id="rId26"/>
    <p:sldId id="351" r:id="rId27"/>
    <p:sldId id="354" r:id="rId28"/>
    <p:sldId id="355" r:id="rId29"/>
    <p:sldId id="356" r:id="rId30"/>
    <p:sldId id="357" r:id="rId31"/>
    <p:sldId id="298" r:id="rId32"/>
    <p:sldId id="318" r:id="rId33"/>
    <p:sldId id="319" r:id="rId34"/>
    <p:sldId id="320" r:id="rId35"/>
    <p:sldId id="321" r:id="rId36"/>
    <p:sldId id="322" r:id="rId37"/>
    <p:sldId id="323" r:id="rId38"/>
    <p:sldId id="324" r:id="rId39"/>
    <p:sldId id="325" r:id="rId40"/>
    <p:sldId id="326" r:id="rId41"/>
    <p:sldId id="327" r:id="rId42"/>
    <p:sldId id="328" r:id="rId43"/>
    <p:sldId id="299" r:id="rId44"/>
    <p:sldId id="329" r:id="rId45"/>
    <p:sldId id="330" r:id="rId46"/>
    <p:sldId id="331" r:id="rId47"/>
    <p:sldId id="332" r:id="rId48"/>
    <p:sldId id="333" r:id="rId49"/>
    <p:sldId id="334" r:id="rId50"/>
    <p:sldId id="335" r:id="rId51"/>
    <p:sldId id="336" r:id="rId52"/>
    <p:sldId id="337" r:id="rId53"/>
    <p:sldId id="300" r:id="rId54"/>
    <p:sldId id="338" r:id="rId55"/>
    <p:sldId id="339" r:id="rId56"/>
    <p:sldId id="340" r:id="rId57"/>
    <p:sldId id="341" r:id="rId58"/>
    <p:sldId id="342" r:id="rId59"/>
    <p:sldId id="343" r:id="rId60"/>
    <p:sldId id="344" r:id="rId61"/>
    <p:sldId id="345" r:id="rId62"/>
    <p:sldId id="346" r:id="rId63"/>
    <p:sldId id="265" r:id="rId64"/>
  </p:sldIdLst>
  <p:sldSz cx="24382413" cy="13716000"/>
  <p:notesSz cx="6669088" cy="9926638"/>
  <p:defaultTextStyle>
    <a:defPPr>
      <a:defRPr lang="sr-Latn-RS"/>
    </a:defPPr>
    <a:lvl1pPr marL="0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354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709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063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417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771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126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480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4834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5E77"/>
    <a:srgbClr val="B4AC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6047" autoAdjust="0"/>
  </p:normalViewPr>
  <p:slideViewPr>
    <p:cSldViewPr snapToGrid="0" snapToObjects="1">
      <p:cViewPr varScale="1">
        <p:scale>
          <a:sx n="42" d="100"/>
          <a:sy n="42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povac\Desktop\KORONA_4%20VAL\mjere%20Vlade%20RH_v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povac\Desktop\KORONA_4%20VAL\mjere%20Vlade%20RH_v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povac\Desktop\KORONA_4%20VAL\mjere%20Vlade%20RH_v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povac\Desktop\KORONA_4%20VAL\mjere%20Vlade%20RH_v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povac\Desktop\KORONA_4%20VAL\mjere%20Vlade%20RH_v1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povac\Desktop\KORONA_4%20VAL\mjere%20Vlade%20RH_v1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povac\Desktop\KORONA_4%20VAL\mjere%20Vlade%20RH_v1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povac\Desktop\KORONA_4%20VAL\mjere%20Vlade%20RH_v1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povac\Desktop\KORONA_4%20VAL\mjere_multi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oleObject" Target="file:///C:\Users\apopovac\Desktop\KORONA_4%20VAL\mjere%20Vlade%20RH_v2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oleObject" Target="file:///C:\Users\apopovac\Desktop\KORONA_4%20VAL\mjere%20Vlade%20RH_v2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povac\Desktop\KORONA_4%20VAL\mjere%20Vlade%20RH_v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oleObject" Target="file:///C:\Users\apopovac\Desktop\KORONA_4%20VAL\mjere%20Vlade%20RH_v2.xlsx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oleObject" Target="file:///C:\Users\apopovac\Desktop\KORONA_4%20VAL\mjere%20Vlade%20RH_v2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22.xml"/><Relationship Id="rId1" Type="http://schemas.microsoft.com/office/2011/relationships/chartStyle" Target="style22.xml"/><Relationship Id="rId4" Type="http://schemas.openxmlformats.org/officeDocument/2006/relationships/oleObject" Target="file:///C:\Users\apopovac\Desktop\KORONA_4%20VAL\mjere%20Vlade%20RH_v2.xlsx" TargetMode="Externa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oleObject" Target="file:///C:\Users\apopovac\Desktop\KORONA_4%20VAL\mjere%20Vlade%20RH_v2.xlsx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24.xml"/><Relationship Id="rId1" Type="http://schemas.microsoft.com/office/2011/relationships/chartStyle" Target="style24.xml"/><Relationship Id="rId4" Type="http://schemas.openxmlformats.org/officeDocument/2006/relationships/oleObject" Target="file:///C:\Users\apopovac\Desktop\KORONA_4%20VAL\mjere%20Vlade%20RH_v2.xlsx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oleObject" Target="file:///C:\Users\apopovac\Desktop\KORONA_4%20VAL\mjere%20Vlade%20RH_v2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26.xml"/><Relationship Id="rId1" Type="http://schemas.microsoft.com/office/2011/relationships/chartStyle" Target="style26.xml"/><Relationship Id="rId4" Type="http://schemas.openxmlformats.org/officeDocument/2006/relationships/oleObject" Target="file:///C:\Users\apopovac\Desktop\KORONA_4%20VAL\mjere%20Vlade%20RH_v2.xlsx" TargetMode="Externa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27.xml"/><Relationship Id="rId1" Type="http://schemas.microsoft.com/office/2011/relationships/chartStyle" Target="style27.xml"/><Relationship Id="rId4" Type="http://schemas.openxmlformats.org/officeDocument/2006/relationships/oleObject" Target="file:///C:\Users\apopovac\Desktop\KORONA_4%20VAL\mjere%20Vlade%20RH_v2.xlsx" TargetMode="Externa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28.xml"/><Relationship Id="rId1" Type="http://schemas.microsoft.com/office/2011/relationships/chartStyle" Target="style28.xml"/><Relationship Id="rId4" Type="http://schemas.openxmlformats.org/officeDocument/2006/relationships/oleObject" Target="file:///C:\Users\apopovac\Desktop\KORONA_4%20VAL\mjere%20Vlade%20RH_v2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povac\Desktop\KORONA_4%20VAL\mjere%20Vlade%20RH_v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povac\Desktop\KORONA_4%20VAL\mjere%20Vlade%20RH_v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povac\Desktop\KORONA_4%20VAL\mjere%20Vlade%20RH_v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povac\Desktop\KORONA_4%20VAL\mjere%20Vlade%20RH_v2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povac\Desktop\KORONA_4%20VAL\mjere%20Vlade%20RH_v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povac\Desktop\KORONA_4%20VAL\mjere%20Vlade%20RH_v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povac\Desktop\KORONA_4%20VAL\mjere%20Vlade%20RH_v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75E7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totali'!$D$2:$D$5</c:f>
              <c:strCache>
                <c:ptCount val="4"/>
                <c:pt idx="0">
                  <c:v>Mikro (&lt;10 zaposlenih)</c:v>
                </c:pt>
                <c:pt idx="1">
                  <c:v>Mala (&lt;50 zaposlenih)</c:v>
                </c:pt>
                <c:pt idx="2">
                  <c:v>Srednja (&lt;250 zaposlenih)</c:v>
                </c:pt>
                <c:pt idx="3">
                  <c:v>Velika (&gt;250 zaposlenih)</c:v>
                </c:pt>
              </c:strCache>
            </c:strRef>
          </c:cat>
          <c:val>
            <c:numRef>
              <c:f>'pivot totali'!$E$2:$E$5</c:f>
              <c:numCache>
                <c:formatCode>0%</c:formatCode>
                <c:ptCount val="4"/>
                <c:pt idx="0">
                  <c:v>0.68306801736613598</c:v>
                </c:pt>
                <c:pt idx="1">
                  <c:v>0.2337192474674385</c:v>
                </c:pt>
                <c:pt idx="2">
                  <c:v>6.0781476121562955E-2</c:v>
                </c:pt>
                <c:pt idx="3">
                  <c:v>2.2431259044862518E-2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07-4AE1-B32B-AD28CAD24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Poremećaji u lancu opskrbe (ukupni uzorak, N=2764)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75E77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867F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EF0-416F-8410-BECCCD863AA5}"/>
              </c:ext>
            </c:extLst>
          </c:dPt>
          <c:dPt>
            <c:idx val="3"/>
            <c:invertIfNegative val="0"/>
            <c:bubble3D val="0"/>
            <c:spPr>
              <a:solidFill>
                <a:srgbClr val="867F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EF0-416F-8410-BECCCD863AA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totali'!$D$263:$D$265</c:f>
              <c:strCache>
                <c:ptCount val="3"/>
                <c:pt idx="0">
                  <c:v>Da, ne možemo isporučiti robu na vrijeme ili u dovoljnoj količini</c:v>
                </c:pt>
                <c:pt idx="1">
                  <c:v>Da, ne primamo robu na vrijeme ili u dovoljnoj količini</c:v>
                </c:pt>
                <c:pt idx="2">
                  <c:v>Ne</c:v>
                </c:pt>
              </c:strCache>
            </c:strRef>
          </c:cat>
          <c:val>
            <c:numRef>
              <c:f>'pivot totali'!$F$263:$F$265</c:f>
              <c:numCache>
                <c:formatCode>0%</c:formatCode>
                <c:ptCount val="3"/>
                <c:pt idx="0">
                  <c:v>0.24819102749638206</c:v>
                </c:pt>
                <c:pt idx="1">
                  <c:v>0.35709117221418235</c:v>
                </c:pt>
                <c:pt idx="2">
                  <c:v>0.39471780028943559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F0-416F-8410-BECCCD863A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Razmišljate li o zatvaranju tvrtke? (ukupni uzorak, N=2764)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75E77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867F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CA6-48FB-84B9-E38ED50AE41F}"/>
              </c:ext>
            </c:extLst>
          </c:dPt>
          <c:dPt>
            <c:idx val="3"/>
            <c:invertIfNegative val="0"/>
            <c:bubble3D val="0"/>
            <c:spPr>
              <a:solidFill>
                <a:srgbClr val="867F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CA6-48FB-84B9-E38ED50AE41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totali'!$D$344:$D$346</c:f>
              <c:strCache>
                <c:ptCount val="3"/>
                <c:pt idx="0">
                  <c:v>Da, gašenje cijele tvrtke</c:v>
                </c:pt>
                <c:pt idx="1">
                  <c:v>Da, samo neke poslovne jedinice</c:v>
                </c:pt>
                <c:pt idx="2">
                  <c:v>Ne</c:v>
                </c:pt>
              </c:strCache>
            </c:strRef>
          </c:cat>
          <c:val>
            <c:numRef>
              <c:f>'pivot totali'!$F$344:$F$346</c:f>
              <c:numCache>
                <c:formatCode>0%</c:formatCode>
                <c:ptCount val="3"/>
                <c:pt idx="0">
                  <c:v>0.24131693198263388</c:v>
                </c:pt>
                <c:pt idx="1">
                  <c:v>0.12735166425470332</c:v>
                </c:pt>
                <c:pt idx="2">
                  <c:v>0.63133140376266283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CA6-48FB-84B9-E38ED50AE4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Razmišljate li o otpuštanju radnika? (ukupni uzorak, N=2764)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75E77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867F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319-407E-A488-D1BD26A774A0}"/>
              </c:ext>
            </c:extLst>
          </c:dPt>
          <c:dPt>
            <c:idx val="2"/>
            <c:invertIfNegative val="0"/>
            <c:bubble3D val="0"/>
            <c:spPr>
              <a:solidFill>
                <a:srgbClr val="375E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319-407E-A488-D1BD26A774A0}"/>
              </c:ext>
            </c:extLst>
          </c:dPt>
          <c:dPt>
            <c:idx val="3"/>
            <c:invertIfNegative val="0"/>
            <c:bubble3D val="0"/>
            <c:spPr>
              <a:solidFill>
                <a:srgbClr val="867F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319-407E-A488-D1BD26A774A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totali'!$D$369:$D$371</c:f>
              <c:strCache>
                <c:ptCount val="3"/>
                <c:pt idx="0">
                  <c:v>Ne</c:v>
                </c:pt>
                <c:pt idx="1">
                  <c:v>Da</c:v>
                </c:pt>
                <c:pt idx="2">
                  <c:v>Već smo otpuštali</c:v>
                </c:pt>
              </c:strCache>
            </c:strRef>
          </c:cat>
          <c:val>
            <c:numRef>
              <c:f>'pivot totali'!$F$369:$F$371</c:f>
              <c:numCache>
                <c:formatCode>0%</c:formatCode>
                <c:ptCount val="3"/>
                <c:pt idx="0">
                  <c:v>0.55173661360347326</c:v>
                </c:pt>
                <c:pt idx="1">
                  <c:v>0.41570188133140379</c:v>
                </c:pt>
                <c:pt idx="2">
                  <c:v>3.2561505065123009E-2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19-407E-A488-D1BD26A774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Razmišljate li o otpuštanju radnika? (ukupni uzorak, N=2764)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375E77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867F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319-407E-A488-D1BD26A774A0}"/>
              </c:ext>
            </c:extLst>
          </c:dPt>
          <c:dPt>
            <c:idx val="2"/>
            <c:invertIfNegative val="0"/>
            <c:bubble3D val="0"/>
            <c:spPr>
              <a:solidFill>
                <a:srgbClr val="375E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319-407E-A488-D1BD26A774A0}"/>
              </c:ext>
            </c:extLst>
          </c:dPt>
          <c:dPt>
            <c:idx val="3"/>
            <c:invertIfNegative val="0"/>
            <c:bubble3D val="0"/>
            <c:spPr>
              <a:solidFill>
                <a:srgbClr val="867F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319-407E-A488-D1BD26A774A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totali'!$D$369:$D$371</c:f>
              <c:strCache>
                <c:ptCount val="3"/>
                <c:pt idx="0">
                  <c:v>Ne</c:v>
                </c:pt>
                <c:pt idx="1">
                  <c:v>Da</c:v>
                </c:pt>
                <c:pt idx="2">
                  <c:v>Već smo otpuštali</c:v>
                </c:pt>
              </c:strCache>
            </c:strRef>
          </c:cat>
          <c:val>
            <c:numRef>
              <c:f>'pivot totali'!$F$369:$F$371</c:f>
              <c:numCache>
                <c:formatCode>0%</c:formatCode>
                <c:ptCount val="3"/>
                <c:pt idx="0">
                  <c:v>0.55173661360347326</c:v>
                </c:pt>
                <c:pt idx="1">
                  <c:v>0.41570188133140379</c:v>
                </c:pt>
                <c:pt idx="2">
                  <c:v>3.2561505065123009E-2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19-407E-A488-D1BD26A774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1325744"/>
        <c:axId val="801326160"/>
      </c:barChart>
      <c:catAx>
        <c:axId val="80132574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t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sr-Latn-R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Hoćete li otpuštati...? (tvrtke koje razmišljaju o otpuštanju radnika, N=1147)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75E77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375E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EE5-4664-A873-76EA020EE650}"/>
              </c:ext>
            </c:extLst>
          </c:dPt>
          <c:dPt>
            <c:idx val="2"/>
            <c:invertIfNegative val="0"/>
            <c:bubble3D val="0"/>
            <c:spPr>
              <a:solidFill>
                <a:srgbClr val="375E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EE5-4664-A873-76EA020EE650}"/>
              </c:ext>
            </c:extLst>
          </c:dPt>
          <c:dPt>
            <c:idx val="3"/>
            <c:invertIfNegative val="0"/>
            <c:bubble3D val="0"/>
            <c:spPr>
              <a:solidFill>
                <a:srgbClr val="375E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EE5-4664-A873-76EA020EE65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totali'!$D$396:$D$398</c:f>
              <c:strCache>
                <c:ptCount val="3"/>
                <c:pt idx="0">
                  <c:v>Manji dio radnika</c:v>
                </c:pt>
                <c:pt idx="1">
                  <c:v>Veći dio radnika</c:v>
                </c:pt>
                <c:pt idx="2">
                  <c:v>Sve</c:v>
                </c:pt>
              </c:strCache>
            </c:strRef>
          </c:cat>
          <c:val>
            <c:numRef>
              <c:f>'pivot totali'!$F$396:$F$398</c:f>
              <c:numCache>
                <c:formatCode>0%</c:formatCode>
                <c:ptCount val="3"/>
                <c:pt idx="0">
                  <c:v>0.49869224062772449</c:v>
                </c:pt>
                <c:pt idx="1">
                  <c:v>0.22755013077593722</c:v>
                </c:pt>
                <c:pt idx="2">
                  <c:v>0.27375762859633829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EE5-4664-A873-76EA020EE6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Razmišljate li o otpuštanju radnika? (ukupni uzorak, N=2764)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375E77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867F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319-407E-A488-D1BD26A774A0}"/>
              </c:ext>
            </c:extLst>
          </c:dPt>
          <c:dPt>
            <c:idx val="2"/>
            <c:invertIfNegative val="0"/>
            <c:bubble3D val="0"/>
            <c:spPr>
              <a:solidFill>
                <a:srgbClr val="375E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319-407E-A488-D1BD26A774A0}"/>
              </c:ext>
            </c:extLst>
          </c:dPt>
          <c:dPt>
            <c:idx val="3"/>
            <c:invertIfNegative val="0"/>
            <c:bubble3D val="0"/>
            <c:spPr>
              <a:solidFill>
                <a:srgbClr val="867F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319-407E-A488-D1BD26A774A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totali'!$D$369:$D$371</c:f>
              <c:strCache>
                <c:ptCount val="3"/>
                <c:pt idx="0">
                  <c:v>Ne</c:v>
                </c:pt>
                <c:pt idx="1">
                  <c:v>Da</c:v>
                </c:pt>
                <c:pt idx="2">
                  <c:v>Već smo otpuštali</c:v>
                </c:pt>
              </c:strCache>
            </c:strRef>
          </c:cat>
          <c:val>
            <c:numRef>
              <c:f>'pivot totali'!$F$369:$F$371</c:f>
              <c:numCache>
                <c:formatCode>0%</c:formatCode>
                <c:ptCount val="3"/>
                <c:pt idx="0">
                  <c:v>0.55173661360347326</c:v>
                </c:pt>
                <c:pt idx="1">
                  <c:v>0.41570188133140379</c:v>
                </c:pt>
                <c:pt idx="2">
                  <c:v>3.2561505065123009E-2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19-407E-A488-D1BD26A774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1325744"/>
        <c:axId val="801326160"/>
      </c:barChart>
      <c:catAx>
        <c:axId val="80132574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t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sr-Latn-R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Jeste li otpustili...? (tvrtke koje su već otpustile radnike, N=90)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75E77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375E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73D-4499-AB25-5B5426B55403}"/>
              </c:ext>
            </c:extLst>
          </c:dPt>
          <c:dPt>
            <c:idx val="2"/>
            <c:invertIfNegative val="0"/>
            <c:bubble3D val="0"/>
            <c:spPr>
              <a:solidFill>
                <a:srgbClr val="375E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73D-4499-AB25-5B5426B55403}"/>
              </c:ext>
            </c:extLst>
          </c:dPt>
          <c:dPt>
            <c:idx val="3"/>
            <c:invertIfNegative val="0"/>
            <c:bubble3D val="0"/>
            <c:spPr>
              <a:solidFill>
                <a:srgbClr val="375E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73D-4499-AB25-5B5426B5540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totali'!$D$425:$D$427</c:f>
              <c:strCache>
                <c:ptCount val="3"/>
                <c:pt idx="0">
                  <c:v>Manji dio radnika</c:v>
                </c:pt>
                <c:pt idx="1">
                  <c:v>Veći dio radnika</c:v>
                </c:pt>
                <c:pt idx="2">
                  <c:v>Sve</c:v>
                </c:pt>
              </c:strCache>
            </c:strRef>
          </c:cat>
          <c:val>
            <c:numRef>
              <c:f>'pivot totali'!$F$425:$F$427</c:f>
              <c:numCache>
                <c:formatCode>0%</c:formatCode>
                <c:ptCount val="3"/>
                <c:pt idx="0">
                  <c:v>0.53333333333333333</c:v>
                </c:pt>
                <c:pt idx="1">
                  <c:v>0.23333333333333334</c:v>
                </c:pt>
                <c:pt idx="2">
                  <c:v>0.23333333333333334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73D-4499-AB25-5B5426B554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375E7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Sheet11!$A$2:$A$10</c:f>
              <c:strCache>
                <c:ptCount val="9"/>
                <c:pt idx="0">
                  <c:v>1. Odgoda i/ili obročna otplata javnih davanja.</c:v>
                </c:pt>
                <c:pt idx="1">
                  <c:v>18. Potpore za očuvanje radnih mjesta u sektorima pogođenima koronavirusom.</c:v>
                </c:pt>
                <c:pt idx="2">
                  <c:v>5. Odobrenje novih kredita za likvidnost gospodarskim subjektima za financiranje plaća/režijskih troškova i ostalih osnovnih troškova poslovanja tzv. hladni pogon</c:v>
                </c:pt>
                <c:pt idx="3">
                  <c:v>3. Uvođenje moratorija na kreditne obveze klijenata po postojećim plasmanima.</c:v>
                </c:pt>
                <c:pt idx="4">
                  <c:v>10. Krediti za likvidnost i radni kapital (plaće i radni kapital izuzev obveza prema financijskim institucijama) ročnosti do tri godine.</c:v>
                </c:pt>
                <c:pt idx="5">
                  <c:v>17. Uspostava novog financijskog instrumenta „COVID-19 zajmovi“ za obrtna sredstva za male i srednje poduzetnike.</c:v>
                </c:pt>
                <c:pt idx="6">
                  <c:v>9. Mjera uvođenja Stand still-a tj. obustave  izvršenja svih mjera prisilne naplate prema svim dužnicima (pravnim ili fizičkim osobama) u razdoblju od tri mjeseca.</c:v>
                </c:pt>
                <c:pt idx="7">
                  <c:v>2. Beskamatni zajam općinama/gradovima i županijama/Hrvatskom zavodu za zdravstveno osiguranju (HZZO) i Hrvatskom zavodu za mirovinsko osiguranje (HZMO)</c:v>
                </c:pt>
                <c:pt idx="8">
                  <c:v>12. Povećanje alokacije za financijski instrument 'ESIF Mikro zajmovi' za obrtna sredstva mikro i male poduzetnike </c:v>
                </c:pt>
              </c:strCache>
            </c:strRef>
          </c:cat>
          <c:val>
            <c:numRef>
              <c:f>Sheet11!$B$2:$B$10</c:f>
              <c:numCache>
                <c:formatCode>0%</c:formatCode>
                <c:ptCount val="9"/>
                <c:pt idx="0">
                  <c:v>0.55607814761215635</c:v>
                </c:pt>
                <c:pt idx="1">
                  <c:v>0.49855282199710566</c:v>
                </c:pt>
                <c:pt idx="2">
                  <c:v>0.34804630969609263</c:v>
                </c:pt>
                <c:pt idx="3">
                  <c:v>0.31729377713458756</c:v>
                </c:pt>
                <c:pt idx="4">
                  <c:v>0.30101302460202606</c:v>
                </c:pt>
                <c:pt idx="5">
                  <c:v>0.27387843704775688</c:v>
                </c:pt>
                <c:pt idx="6">
                  <c:v>0.15376266280752532</c:v>
                </c:pt>
                <c:pt idx="7">
                  <c:v>0.1089001447178003</c:v>
                </c:pt>
                <c:pt idx="8">
                  <c:v>9.7684515195369026E-2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4D-4C5E-ABA8-9F050DD0C6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74549983"/>
        <c:axId val="374548735"/>
      </c:barChart>
      <c:catAx>
        <c:axId val="37454998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74548735"/>
        <c:crosses val="autoZero"/>
        <c:auto val="1"/>
        <c:lblAlgn val="ctr"/>
        <c:lblOffset val="100"/>
        <c:noMultiLvlLbl val="0"/>
      </c:catAx>
      <c:valAx>
        <c:axId val="374548735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3745499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Nedovoljna ili narušena opskrba sirovinama ili repromaterijalom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pivot_veličina!$A$17</c:f>
              <c:strCache>
                <c:ptCount val="1"/>
                <c:pt idx="0">
                  <c:v>Mikro (&lt;10 zaposlenih) N=1888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1C0-4483-B3D7-235B745099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pivot_veličina!$B$16:$E$16</c:f>
              <c:strCache>
                <c:ptCount val="4"/>
                <c:pt idx="0">
                  <c:v>Da, najviše izvan EU</c:v>
                </c:pt>
                <c:pt idx="1">
                  <c:v>Da, najviše unutar domaćeg tržišta</c:v>
                </c:pt>
                <c:pt idx="2">
                  <c:v>Da, najviše unutar EU</c:v>
                </c:pt>
                <c:pt idx="3">
                  <c:v>Ne</c:v>
                </c:pt>
              </c:strCache>
            </c:strRef>
          </c:cat>
          <c:val>
            <c:numRef>
              <c:f>pivot_veličina!$B$17:$E$17</c:f>
              <c:numCache>
                <c:formatCode>0%</c:formatCode>
                <c:ptCount val="4"/>
                <c:pt idx="0">
                  <c:v>3.4427966101694914E-2</c:v>
                </c:pt>
                <c:pt idx="1">
                  <c:v>0.38188559322033899</c:v>
                </c:pt>
                <c:pt idx="2">
                  <c:v>0.23569915254237289</c:v>
                </c:pt>
                <c:pt idx="3">
                  <c:v>0.34798728813559321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C0-4483-B3D7-235B74509972}"/>
            </c:ext>
          </c:extLst>
        </c:ser>
        <c:ser>
          <c:idx val="1"/>
          <c:order val="1"/>
          <c:tx>
            <c:strRef>
              <c:f>pivot_veličina!$A$18</c:f>
              <c:strCache>
                <c:ptCount val="1"/>
                <c:pt idx="0">
                  <c:v>Mala (&lt;50 zaposlenih) N=646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pivot_veličina!$B$16:$E$16</c:f>
              <c:strCache>
                <c:ptCount val="4"/>
                <c:pt idx="0">
                  <c:v>Da, najviše izvan EU</c:v>
                </c:pt>
                <c:pt idx="1">
                  <c:v>Da, najviše unutar domaćeg tržišta</c:v>
                </c:pt>
                <c:pt idx="2">
                  <c:v>Da, najviše unutar EU</c:v>
                </c:pt>
                <c:pt idx="3">
                  <c:v>Ne</c:v>
                </c:pt>
              </c:strCache>
            </c:strRef>
          </c:cat>
          <c:val>
            <c:numRef>
              <c:f>pivot_veličina!$B$18:$E$18</c:f>
              <c:numCache>
                <c:formatCode>0%</c:formatCode>
                <c:ptCount val="4"/>
                <c:pt idx="0">
                  <c:v>4.4891640866873063E-2</c:v>
                </c:pt>
                <c:pt idx="1">
                  <c:v>0.30804953560371517</c:v>
                </c:pt>
                <c:pt idx="2">
                  <c:v>0.39009287925696595</c:v>
                </c:pt>
                <c:pt idx="3">
                  <c:v>0.25696594427244585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C0-4483-B3D7-235B74509972}"/>
            </c:ext>
          </c:extLst>
        </c:ser>
        <c:ser>
          <c:idx val="2"/>
          <c:order val="2"/>
          <c:tx>
            <c:strRef>
              <c:f>pivot_veličina!$A$19</c:f>
              <c:strCache>
                <c:ptCount val="1"/>
                <c:pt idx="0">
                  <c:v>Srednja (&lt;250 zaposlenih) N=168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pivot_veličina!$B$16:$E$16</c:f>
              <c:strCache>
                <c:ptCount val="4"/>
                <c:pt idx="0">
                  <c:v>Da, najviše izvan EU</c:v>
                </c:pt>
                <c:pt idx="1">
                  <c:v>Da, najviše unutar domaćeg tržišta</c:v>
                </c:pt>
                <c:pt idx="2">
                  <c:v>Da, najviše unutar EU</c:v>
                </c:pt>
                <c:pt idx="3">
                  <c:v>Ne</c:v>
                </c:pt>
              </c:strCache>
            </c:strRef>
          </c:cat>
          <c:val>
            <c:numRef>
              <c:f>pivot_veličina!$B$19:$E$19</c:f>
              <c:numCache>
                <c:formatCode>0%</c:formatCode>
                <c:ptCount val="4"/>
                <c:pt idx="0">
                  <c:v>4.7619047619047616E-2</c:v>
                </c:pt>
                <c:pt idx="1">
                  <c:v>0.21428571428571427</c:v>
                </c:pt>
                <c:pt idx="2">
                  <c:v>0.52380952380952384</c:v>
                </c:pt>
                <c:pt idx="3">
                  <c:v>0.21428571428571427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1C0-4483-B3D7-235B74509972}"/>
            </c:ext>
          </c:extLst>
        </c:ser>
        <c:ser>
          <c:idx val="3"/>
          <c:order val="3"/>
          <c:tx>
            <c:strRef>
              <c:f>pivot_veličina!$A$20</c:f>
              <c:strCache>
                <c:ptCount val="1"/>
                <c:pt idx="0">
                  <c:v>Velika (&gt;250 zaposlenih) N=62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pivot_veličina!$B$16:$E$16</c:f>
              <c:strCache>
                <c:ptCount val="4"/>
                <c:pt idx="0">
                  <c:v>Da, najviše izvan EU</c:v>
                </c:pt>
                <c:pt idx="1">
                  <c:v>Da, najviše unutar domaćeg tržišta</c:v>
                </c:pt>
                <c:pt idx="2">
                  <c:v>Da, najviše unutar EU</c:v>
                </c:pt>
                <c:pt idx="3">
                  <c:v>Ne</c:v>
                </c:pt>
              </c:strCache>
            </c:strRef>
          </c:cat>
          <c:val>
            <c:numRef>
              <c:f>pivot_veličina!$B$20:$E$20</c:f>
              <c:numCache>
                <c:formatCode>0%</c:formatCode>
                <c:ptCount val="4"/>
                <c:pt idx="0">
                  <c:v>4.8387096774193547E-2</c:v>
                </c:pt>
                <c:pt idx="1">
                  <c:v>0.19354838709677419</c:v>
                </c:pt>
                <c:pt idx="2">
                  <c:v>0.61290322580645162</c:v>
                </c:pt>
                <c:pt idx="3">
                  <c:v>0.14516129032258066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1C0-4483-B3D7-235B745099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Nedostatak radnika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pivot_veličina!$A$47</c:f>
              <c:strCache>
                <c:ptCount val="1"/>
                <c:pt idx="0">
                  <c:v>Mikro (&lt;10 zaposlenih) N=1888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05F-40E3-B12E-83EE78F3FC9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pivot_veličina!$B$46:$E$46</c:f>
              <c:strCache>
                <c:ptCount val="4"/>
                <c:pt idx="0">
                  <c:v>Da, većinom zbog bolovanja, samoizolacije</c:v>
                </c:pt>
                <c:pt idx="1">
                  <c:v>Da, većinom zbog korištenja godišnjih odmora</c:v>
                </c:pt>
                <c:pt idx="2">
                  <c:v>Da, zbog povećanog obujma posla</c:v>
                </c:pt>
                <c:pt idx="3">
                  <c:v>Ne</c:v>
                </c:pt>
              </c:strCache>
            </c:strRef>
          </c:cat>
          <c:val>
            <c:numRef>
              <c:f>pivot_veličina!$B$47:$E$47</c:f>
              <c:numCache>
                <c:formatCode>0%</c:formatCode>
                <c:ptCount val="4"/>
                <c:pt idx="0">
                  <c:v>0.24576271186440679</c:v>
                </c:pt>
                <c:pt idx="1">
                  <c:v>3.3368644067796611E-2</c:v>
                </c:pt>
                <c:pt idx="2">
                  <c:v>2.8072033898305086E-2</c:v>
                </c:pt>
                <c:pt idx="3">
                  <c:v>0.69279661016949157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5F-40E3-B12E-83EE78F3FC92}"/>
            </c:ext>
          </c:extLst>
        </c:ser>
        <c:ser>
          <c:idx val="1"/>
          <c:order val="1"/>
          <c:tx>
            <c:strRef>
              <c:f>pivot_veličina!$A$48</c:f>
              <c:strCache>
                <c:ptCount val="1"/>
                <c:pt idx="0">
                  <c:v>Mala (&lt;50 zaposlenih) N=646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pivot_veličina!$B$46:$E$46</c:f>
              <c:strCache>
                <c:ptCount val="4"/>
                <c:pt idx="0">
                  <c:v>Da, većinom zbog bolovanja, samoizolacije</c:v>
                </c:pt>
                <c:pt idx="1">
                  <c:v>Da, većinom zbog korištenja godišnjih odmora</c:v>
                </c:pt>
                <c:pt idx="2">
                  <c:v>Da, zbog povećanog obujma posla</c:v>
                </c:pt>
                <c:pt idx="3">
                  <c:v>Ne</c:v>
                </c:pt>
              </c:strCache>
            </c:strRef>
          </c:cat>
          <c:val>
            <c:numRef>
              <c:f>pivot_veličina!$B$48:$E$48</c:f>
              <c:numCache>
                <c:formatCode>0%</c:formatCode>
                <c:ptCount val="4"/>
                <c:pt idx="0">
                  <c:v>0.32043343653250772</c:v>
                </c:pt>
                <c:pt idx="1">
                  <c:v>5.7275541795665637E-2</c:v>
                </c:pt>
                <c:pt idx="2">
                  <c:v>4.0247678018575851E-2</c:v>
                </c:pt>
                <c:pt idx="3">
                  <c:v>0.58204334365325072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05F-40E3-B12E-83EE78F3FC92}"/>
            </c:ext>
          </c:extLst>
        </c:ser>
        <c:ser>
          <c:idx val="2"/>
          <c:order val="2"/>
          <c:tx>
            <c:strRef>
              <c:f>pivot_veličina!$A$49</c:f>
              <c:strCache>
                <c:ptCount val="1"/>
                <c:pt idx="0">
                  <c:v>Srednja (&lt;250 zaposlenih) N=168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pivot_veličina!$B$46:$E$46</c:f>
              <c:strCache>
                <c:ptCount val="4"/>
                <c:pt idx="0">
                  <c:v>Da, većinom zbog bolovanja, samoizolacije</c:v>
                </c:pt>
                <c:pt idx="1">
                  <c:v>Da, većinom zbog korištenja godišnjih odmora</c:v>
                </c:pt>
                <c:pt idx="2">
                  <c:v>Da, zbog povećanog obujma posla</c:v>
                </c:pt>
                <c:pt idx="3">
                  <c:v>Ne</c:v>
                </c:pt>
              </c:strCache>
            </c:strRef>
          </c:cat>
          <c:val>
            <c:numRef>
              <c:f>pivot_veličina!$B$49:$E$49</c:f>
              <c:numCache>
                <c:formatCode>0%</c:formatCode>
                <c:ptCount val="4"/>
                <c:pt idx="0">
                  <c:v>0.29761904761904762</c:v>
                </c:pt>
                <c:pt idx="1">
                  <c:v>6.5476190476190479E-2</c:v>
                </c:pt>
                <c:pt idx="2">
                  <c:v>3.5714285714285712E-2</c:v>
                </c:pt>
                <c:pt idx="3">
                  <c:v>0.60119047619047616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5F-40E3-B12E-83EE78F3FC92}"/>
            </c:ext>
          </c:extLst>
        </c:ser>
        <c:ser>
          <c:idx val="3"/>
          <c:order val="3"/>
          <c:tx>
            <c:strRef>
              <c:f>pivot_veličina!$A$50</c:f>
              <c:strCache>
                <c:ptCount val="1"/>
                <c:pt idx="0">
                  <c:v>Velika (&gt;250 zaposlenih) N=62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pivot_veličina!$B$46:$E$46</c:f>
              <c:strCache>
                <c:ptCount val="4"/>
                <c:pt idx="0">
                  <c:v>Da, većinom zbog bolovanja, samoizolacije</c:v>
                </c:pt>
                <c:pt idx="1">
                  <c:v>Da, većinom zbog korištenja godišnjih odmora</c:v>
                </c:pt>
                <c:pt idx="2">
                  <c:v>Da, zbog povećanog obujma posla</c:v>
                </c:pt>
                <c:pt idx="3">
                  <c:v>Ne</c:v>
                </c:pt>
              </c:strCache>
            </c:strRef>
          </c:cat>
          <c:val>
            <c:numRef>
              <c:f>pivot_veličina!$B$50:$E$50</c:f>
              <c:numCache>
                <c:formatCode>0%</c:formatCode>
                <c:ptCount val="4"/>
                <c:pt idx="0">
                  <c:v>0.25806451612903225</c:v>
                </c:pt>
                <c:pt idx="1">
                  <c:v>8.0645161290322578E-2</c:v>
                </c:pt>
                <c:pt idx="2">
                  <c:v>0.11290322580645161</c:v>
                </c:pt>
                <c:pt idx="3">
                  <c:v>0.54838709677419351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05F-40E3-B12E-83EE78F3FC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375E7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totali'!$D$26:$D$41</c:f>
              <c:strCache>
                <c:ptCount val="16"/>
                <c:pt idx="0">
                  <c:v>prerađivačka industrija</c:v>
                </c:pt>
                <c:pt idx="1">
                  <c:v>ostale uslužne djelatnosti</c:v>
                </c:pt>
                <c:pt idx="2">
                  <c:v>trgovina na veliko i malo</c:v>
                </c:pt>
                <c:pt idx="3">
                  <c:v>prijevoz i skladištenje</c:v>
                </c:pt>
                <c:pt idx="4">
                  <c:v>građevinarstvo</c:v>
                </c:pt>
                <c:pt idx="5">
                  <c:v>pružanje smještaja, priprema i usluživanje hrane</c:v>
                </c:pt>
                <c:pt idx="6">
                  <c:v>putničke agencije</c:v>
                </c:pt>
                <c:pt idx="7">
                  <c:v>stručne, znanstvene i tehničke djelatnosti</c:v>
                </c:pt>
                <c:pt idx="8">
                  <c:v>informacije i komunikacije</c:v>
                </c:pt>
                <c:pt idx="9">
                  <c:v>administrativne i pomoćne uslužne djelatnosti</c:v>
                </c:pt>
                <c:pt idx="10">
                  <c:v>financijske djelatnosti i djelatnosti osiguranja</c:v>
                </c:pt>
                <c:pt idx="11">
                  <c:v>poljoprivreda, šumarstvo i ribarstvo</c:v>
                </c:pt>
                <c:pt idx="12">
                  <c:v>obrazovanje</c:v>
                </c:pt>
                <c:pt idx="13">
                  <c:v>poslovanje nekretninama</c:v>
                </c:pt>
                <c:pt idx="14">
                  <c:v>umjetnost, zabava i rekreacija</c:v>
                </c:pt>
                <c:pt idx="15">
                  <c:v>zdravstvena zaštita i socijalna skrb</c:v>
                </c:pt>
              </c:strCache>
            </c:strRef>
          </c:cat>
          <c:val>
            <c:numRef>
              <c:f>'pivot totali'!$F$26:$F$41</c:f>
              <c:numCache>
                <c:formatCode>0%</c:formatCode>
                <c:ptCount val="16"/>
                <c:pt idx="0">
                  <c:v>0.15701881331403764</c:v>
                </c:pt>
                <c:pt idx="1">
                  <c:v>0.14037626628075253</c:v>
                </c:pt>
                <c:pt idx="2">
                  <c:v>0.10311143270622286</c:v>
                </c:pt>
                <c:pt idx="3">
                  <c:v>9.9131693198263385E-2</c:v>
                </c:pt>
                <c:pt idx="4">
                  <c:v>9.1172214182344433E-2</c:v>
                </c:pt>
                <c:pt idx="5">
                  <c:v>6.9464544138929094E-2</c:v>
                </c:pt>
                <c:pt idx="6">
                  <c:v>6.7655571635311149E-2</c:v>
                </c:pt>
                <c:pt idx="7">
                  <c:v>5.6801736613603472E-2</c:v>
                </c:pt>
                <c:pt idx="8">
                  <c:v>5.0289435600578872E-2</c:v>
                </c:pt>
                <c:pt idx="9">
                  <c:v>3.5817655571635312E-2</c:v>
                </c:pt>
                <c:pt idx="10">
                  <c:v>3.1837916063675829E-2</c:v>
                </c:pt>
                <c:pt idx="11">
                  <c:v>2.8581765557163533E-2</c:v>
                </c:pt>
                <c:pt idx="12">
                  <c:v>1.5557163531114327E-2</c:v>
                </c:pt>
                <c:pt idx="13">
                  <c:v>1.5557163531114327E-2</c:v>
                </c:pt>
                <c:pt idx="14">
                  <c:v>1.5195369030390739E-2</c:v>
                </c:pt>
                <c:pt idx="15">
                  <c:v>1.4109985528219971E-2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5C-46CB-A19D-1FE90D6A45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804290896"/>
        <c:axId val="804288816"/>
      </c:barChart>
      <c:catAx>
        <c:axId val="8042908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4288816"/>
        <c:crosses val="autoZero"/>
        <c:auto val="1"/>
        <c:lblAlgn val="ctr"/>
        <c:lblOffset val="100"/>
        <c:noMultiLvlLbl val="0"/>
      </c:catAx>
      <c:valAx>
        <c:axId val="80428881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80429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Pad proizvodnje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pivot_veličina!$A$72</c:f>
              <c:strCache>
                <c:ptCount val="1"/>
                <c:pt idx="0">
                  <c:v>Mikro (&lt;10 zaposlenih) N=1888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B58-4131-B1ED-3AD5D1DAA30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pivot_veličina!$B$71:$E$71</c:f>
              <c:strCache>
                <c:ptCount val="4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</c:strCache>
            </c:strRef>
          </c:cat>
          <c:val>
            <c:numRef>
              <c:f>pivot_veličina!$B$72:$E$72</c:f>
              <c:numCache>
                <c:formatCode>0%</c:formatCode>
                <c:ptCount val="4"/>
                <c:pt idx="0">
                  <c:v>4.8199152542372885E-2</c:v>
                </c:pt>
                <c:pt idx="1">
                  <c:v>0.18008474576271186</c:v>
                </c:pt>
                <c:pt idx="2">
                  <c:v>8.1038135593220345E-2</c:v>
                </c:pt>
                <c:pt idx="3">
                  <c:v>0.41472457627118642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58-4131-B1ED-3AD5D1DAA30D}"/>
            </c:ext>
          </c:extLst>
        </c:ser>
        <c:ser>
          <c:idx val="1"/>
          <c:order val="1"/>
          <c:tx>
            <c:strRef>
              <c:f>pivot_veličina!$A$73</c:f>
              <c:strCache>
                <c:ptCount val="1"/>
                <c:pt idx="0">
                  <c:v>Mala (&lt;50 zaposlenih) N=646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pivot_veličina!$B$71:$E$71</c:f>
              <c:strCache>
                <c:ptCount val="4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</c:strCache>
            </c:strRef>
          </c:cat>
          <c:val>
            <c:numRef>
              <c:f>pivot_veličina!$B$73:$E$73</c:f>
              <c:numCache>
                <c:formatCode>0%</c:formatCode>
                <c:ptCount val="4"/>
                <c:pt idx="0">
                  <c:v>8.9783281733746126E-2</c:v>
                </c:pt>
                <c:pt idx="1">
                  <c:v>0.29566563467492263</c:v>
                </c:pt>
                <c:pt idx="2">
                  <c:v>0.10371517027863777</c:v>
                </c:pt>
                <c:pt idx="3">
                  <c:v>0.2801857585139319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B58-4131-B1ED-3AD5D1DAA30D}"/>
            </c:ext>
          </c:extLst>
        </c:ser>
        <c:ser>
          <c:idx val="2"/>
          <c:order val="2"/>
          <c:tx>
            <c:strRef>
              <c:f>pivot_veličina!$A$74</c:f>
              <c:strCache>
                <c:ptCount val="1"/>
                <c:pt idx="0">
                  <c:v>Srednja (&lt;250 zaposlenih) N=168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pivot_veličina!$B$71:$E$71</c:f>
              <c:strCache>
                <c:ptCount val="4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</c:strCache>
            </c:strRef>
          </c:cat>
          <c:val>
            <c:numRef>
              <c:f>pivot_veličina!$B$74:$E$74</c:f>
              <c:numCache>
                <c:formatCode>0%</c:formatCode>
                <c:ptCount val="4"/>
                <c:pt idx="0">
                  <c:v>0.25</c:v>
                </c:pt>
                <c:pt idx="1">
                  <c:v>0.29166666666666669</c:v>
                </c:pt>
                <c:pt idx="2">
                  <c:v>8.9285714285714288E-2</c:v>
                </c:pt>
                <c:pt idx="3">
                  <c:v>0.20238095238095238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58-4131-B1ED-3AD5D1DAA30D}"/>
            </c:ext>
          </c:extLst>
        </c:ser>
        <c:ser>
          <c:idx val="3"/>
          <c:order val="3"/>
          <c:tx>
            <c:strRef>
              <c:f>pivot_veličina!$A$75</c:f>
              <c:strCache>
                <c:ptCount val="1"/>
                <c:pt idx="0">
                  <c:v>Velika (&gt;250 zaposlenih) N=62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pivot_veličina!$B$71:$E$71</c:f>
              <c:strCache>
                <c:ptCount val="4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</c:strCache>
            </c:strRef>
          </c:cat>
          <c:val>
            <c:numRef>
              <c:f>pivot_veličina!$B$75:$E$75</c:f>
              <c:numCache>
                <c:formatCode>0%</c:formatCode>
                <c:ptCount val="4"/>
                <c:pt idx="0">
                  <c:v>0.17741935483870969</c:v>
                </c:pt>
                <c:pt idx="1">
                  <c:v>0.33870967741935482</c:v>
                </c:pt>
                <c:pt idx="2">
                  <c:v>0.16129032258064516</c:v>
                </c:pt>
                <c:pt idx="3">
                  <c:v>6.4516129032258063E-2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B58-4131-B1ED-3AD5D1DAA3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Pad izvoza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pivot_veličina!$A$100</c:f>
              <c:strCache>
                <c:ptCount val="1"/>
                <c:pt idx="0">
                  <c:v>Mikro (&lt;10 zaposlenih) N=1888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8F7-4218-9716-BBB2D5F134E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pivot_veličina!$B$99:$E$99</c:f>
              <c:strCache>
                <c:ptCount val="4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</c:strCache>
            </c:strRef>
          </c:cat>
          <c:val>
            <c:numRef>
              <c:f>pivot_veličina!$B$100:$E$100</c:f>
              <c:numCache>
                <c:formatCode>0%</c:formatCode>
                <c:ptCount val="4"/>
                <c:pt idx="0">
                  <c:v>2.9661016949152543E-2</c:v>
                </c:pt>
                <c:pt idx="1">
                  <c:v>5.0317796610169489E-2</c:v>
                </c:pt>
                <c:pt idx="2">
                  <c:v>2.1716101694915255E-2</c:v>
                </c:pt>
                <c:pt idx="3">
                  <c:v>0.2791313559322034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F7-4218-9716-BBB2D5F134E7}"/>
            </c:ext>
          </c:extLst>
        </c:ser>
        <c:ser>
          <c:idx val="1"/>
          <c:order val="1"/>
          <c:tx>
            <c:strRef>
              <c:f>pivot_veličina!$A$101</c:f>
              <c:strCache>
                <c:ptCount val="1"/>
                <c:pt idx="0">
                  <c:v>Mala (&lt;50 zaposlenih) N=646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pivot_veličina!$B$99:$E$99</c:f>
              <c:strCache>
                <c:ptCount val="4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</c:strCache>
            </c:strRef>
          </c:cat>
          <c:val>
            <c:numRef>
              <c:f>pivot_veličina!$B$101:$E$101</c:f>
              <c:numCache>
                <c:formatCode>0%</c:formatCode>
                <c:ptCount val="4"/>
                <c:pt idx="0">
                  <c:v>3.4055727554179564E-2</c:v>
                </c:pt>
                <c:pt idx="1">
                  <c:v>0.15170278637770898</c:v>
                </c:pt>
                <c:pt idx="2">
                  <c:v>4.3343653250773995E-2</c:v>
                </c:pt>
                <c:pt idx="3">
                  <c:v>0.30340557275541796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F7-4218-9716-BBB2D5F134E7}"/>
            </c:ext>
          </c:extLst>
        </c:ser>
        <c:ser>
          <c:idx val="2"/>
          <c:order val="2"/>
          <c:tx>
            <c:strRef>
              <c:f>pivot_veličina!$A$102</c:f>
              <c:strCache>
                <c:ptCount val="1"/>
                <c:pt idx="0">
                  <c:v>Srednja (&lt;250 zaposlenih) N=168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pivot_veličina!$B$99:$E$99</c:f>
              <c:strCache>
                <c:ptCount val="4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</c:strCache>
            </c:strRef>
          </c:cat>
          <c:val>
            <c:numRef>
              <c:f>pivot_veličina!$B$102:$E$102</c:f>
              <c:numCache>
                <c:formatCode>0%</c:formatCode>
                <c:ptCount val="4"/>
                <c:pt idx="0">
                  <c:v>0.14880952380952381</c:v>
                </c:pt>
                <c:pt idx="1">
                  <c:v>0.21428571428571427</c:v>
                </c:pt>
                <c:pt idx="2">
                  <c:v>7.7380952380952384E-2</c:v>
                </c:pt>
                <c:pt idx="3">
                  <c:v>0.26190476190476192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F7-4218-9716-BBB2D5F134E7}"/>
            </c:ext>
          </c:extLst>
        </c:ser>
        <c:ser>
          <c:idx val="3"/>
          <c:order val="3"/>
          <c:tx>
            <c:strRef>
              <c:f>pivot_veličina!$A$103</c:f>
              <c:strCache>
                <c:ptCount val="1"/>
                <c:pt idx="0">
                  <c:v>Velika (&gt;250 zaposlenih) N=62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pivot_veličina!$B$99:$E$99</c:f>
              <c:strCache>
                <c:ptCount val="4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</c:strCache>
            </c:strRef>
          </c:cat>
          <c:val>
            <c:numRef>
              <c:f>pivot_veličina!$B$103:$E$103</c:f>
              <c:numCache>
                <c:formatCode>0%</c:formatCode>
                <c:ptCount val="4"/>
                <c:pt idx="0">
                  <c:v>0.22580645161290322</c:v>
                </c:pt>
                <c:pt idx="1">
                  <c:v>0.20967741935483872</c:v>
                </c:pt>
                <c:pt idx="2">
                  <c:v>0.14516129032258066</c:v>
                </c:pt>
                <c:pt idx="3">
                  <c:v>0.22580645161290322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8F7-4218-9716-BBB2D5F134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4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Pad uvoza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pivot_veličina!$A$126</c:f>
              <c:strCache>
                <c:ptCount val="1"/>
                <c:pt idx="0">
                  <c:v>Mikro (&lt;10 zaposlenih) N=1888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1A8-4B9B-95D2-76A2D3E52C9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pivot_veličina!$B$125:$E$125</c:f>
              <c:strCache>
                <c:ptCount val="4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</c:strCache>
            </c:strRef>
          </c:cat>
          <c:val>
            <c:numRef>
              <c:f>pivot_veličina!$B$126:$E$126</c:f>
              <c:numCache>
                <c:formatCode>0%</c:formatCode>
                <c:ptCount val="4"/>
                <c:pt idx="0">
                  <c:v>3.2309322033898302E-2</c:v>
                </c:pt>
                <c:pt idx="1">
                  <c:v>7.8919491525423727E-2</c:v>
                </c:pt>
                <c:pt idx="2">
                  <c:v>2.7542372881355932E-2</c:v>
                </c:pt>
                <c:pt idx="3">
                  <c:v>0.23358050847457626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A8-4B9B-95D2-76A2D3E52C93}"/>
            </c:ext>
          </c:extLst>
        </c:ser>
        <c:ser>
          <c:idx val="1"/>
          <c:order val="1"/>
          <c:tx>
            <c:strRef>
              <c:f>pivot_veličina!$A$127</c:f>
              <c:strCache>
                <c:ptCount val="1"/>
                <c:pt idx="0">
                  <c:v>Mala (&lt;50 zaposlenih) N=646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pivot_veličina!$B$125:$E$125</c:f>
              <c:strCache>
                <c:ptCount val="4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</c:strCache>
            </c:strRef>
          </c:cat>
          <c:val>
            <c:numRef>
              <c:f>pivot_veličina!$B$127:$E$127</c:f>
              <c:numCache>
                <c:formatCode>0%</c:formatCode>
                <c:ptCount val="4"/>
                <c:pt idx="0">
                  <c:v>6.6563467492260067E-2</c:v>
                </c:pt>
                <c:pt idx="1">
                  <c:v>0.12693498452012383</c:v>
                </c:pt>
                <c:pt idx="2">
                  <c:v>4.6439628482972138E-2</c:v>
                </c:pt>
                <c:pt idx="3">
                  <c:v>0.21052631578947367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1A8-4B9B-95D2-76A2D3E52C93}"/>
            </c:ext>
          </c:extLst>
        </c:ser>
        <c:ser>
          <c:idx val="2"/>
          <c:order val="2"/>
          <c:tx>
            <c:strRef>
              <c:f>pivot_veličina!$A$128</c:f>
              <c:strCache>
                <c:ptCount val="1"/>
                <c:pt idx="0">
                  <c:v>Srednja (&lt;250 zaposlenih) N=168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pivot_veličina!$B$125:$E$125</c:f>
              <c:strCache>
                <c:ptCount val="4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</c:strCache>
            </c:strRef>
          </c:cat>
          <c:val>
            <c:numRef>
              <c:f>pivot_veličina!$B$128:$E$128</c:f>
              <c:numCache>
                <c:formatCode>0%</c:formatCode>
                <c:ptCount val="4"/>
                <c:pt idx="0">
                  <c:v>0.24404761904761904</c:v>
                </c:pt>
                <c:pt idx="1">
                  <c:v>0.21428571428571427</c:v>
                </c:pt>
                <c:pt idx="2">
                  <c:v>2.3809523809523808E-2</c:v>
                </c:pt>
                <c:pt idx="3">
                  <c:v>0.17857142857142858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A8-4B9B-95D2-76A2D3E52C93}"/>
            </c:ext>
          </c:extLst>
        </c:ser>
        <c:ser>
          <c:idx val="3"/>
          <c:order val="3"/>
          <c:tx>
            <c:strRef>
              <c:f>pivot_veličina!$A$129</c:f>
              <c:strCache>
                <c:ptCount val="1"/>
                <c:pt idx="0">
                  <c:v>Velika (&gt;250 zaposlenih) N=62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pivot_veličina!$B$125:$E$125</c:f>
              <c:strCache>
                <c:ptCount val="4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</c:strCache>
            </c:strRef>
          </c:cat>
          <c:val>
            <c:numRef>
              <c:f>pivot_veličina!$B$129:$E$129</c:f>
              <c:numCache>
                <c:formatCode>0%</c:formatCode>
                <c:ptCount val="4"/>
                <c:pt idx="0">
                  <c:v>0.22580645161290322</c:v>
                </c:pt>
                <c:pt idx="1">
                  <c:v>0.22580645161290322</c:v>
                </c:pt>
                <c:pt idx="2">
                  <c:v>3.2258064516129031E-2</c:v>
                </c:pt>
                <c:pt idx="3">
                  <c:v>0.16129032258064516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1A8-4B9B-95D2-76A2D3E52C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4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Pad prometa, ugovorenih aranžmana ili poslova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pivot_veličina!$A$181</c:f>
              <c:strCache>
                <c:ptCount val="1"/>
                <c:pt idx="0">
                  <c:v>Mikro (&lt;10 zaposlenih) N=1888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3C7-491E-8091-66D0C289B3E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pivot_veličina!$B$180:$E$180</c:f>
              <c:strCache>
                <c:ptCount val="4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</c:strCache>
            </c:strRef>
          </c:cat>
          <c:val>
            <c:numRef>
              <c:f>pivot_veličina!$B$181:$E$181</c:f>
              <c:numCache>
                <c:formatCode>0%</c:formatCode>
                <c:ptCount val="4"/>
                <c:pt idx="0">
                  <c:v>6.25E-2</c:v>
                </c:pt>
                <c:pt idx="1">
                  <c:v>0.23411016949152541</c:v>
                </c:pt>
                <c:pt idx="2">
                  <c:v>0.10169491525423729</c:v>
                </c:pt>
                <c:pt idx="3">
                  <c:v>0.54978813559322037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C7-491E-8091-66D0C289B3E7}"/>
            </c:ext>
          </c:extLst>
        </c:ser>
        <c:ser>
          <c:idx val="1"/>
          <c:order val="1"/>
          <c:tx>
            <c:strRef>
              <c:f>pivot_veličina!$A$182</c:f>
              <c:strCache>
                <c:ptCount val="1"/>
                <c:pt idx="0">
                  <c:v>Mala (&lt;50 zaposlenih) N=646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pivot_veličina!$B$180:$E$180</c:f>
              <c:strCache>
                <c:ptCount val="4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</c:strCache>
            </c:strRef>
          </c:cat>
          <c:val>
            <c:numRef>
              <c:f>pivot_veličina!$B$182:$E$182</c:f>
              <c:numCache>
                <c:formatCode>0%</c:formatCode>
                <c:ptCount val="4"/>
                <c:pt idx="0">
                  <c:v>0.1238390092879257</c:v>
                </c:pt>
                <c:pt idx="1">
                  <c:v>0.30185758513931887</c:v>
                </c:pt>
                <c:pt idx="2">
                  <c:v>0.13622291021671826</c:v>
                </c:pt>
                <c:pt idx="3">
                  <c:v>0.38544891640866874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C7-491E-8091-66D0C289B3E7}"/>
            </c:ext>
          </c:extLst>
        </c:ser>
        <c:ser>
          <c:idx val="2"/>
          <c:order val="2"/>
          <c:tx>
            <c:strRef>
              <c:f>pivot_veličina!$A$183</c:f>
              <c:strCache>
                <c:ptCount val="1"/>
                <c:pt idx="0">
                  <c:v>Srednja (&lt;250 zaposlenih) N=168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pivot_veličina!$B$180:$E$180</c:f>
              <c:strCache>
                <c:ptCount val="4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</c:strCache>
            </c:strRef>
          </c:cat>
          <c:val>
            <c:numRef>
              <c:f>pivot_veličina!$B$183:$E$183</c:f>
              <c:numCache>
                <c:formatCode>0%</c:formatCode>
                <c:ptCount val="4"/>
                <c:pt idx="0">
                  <c:v>0.19047619047619047</c:v>
                </c:pt>
                <c:pt idx="1">
                  <c:v>0.375</c:v>
                </c:pt>
                <c:pt idx="2">
                  <c:v>7.7380952380952384E-2</c:v>
                </c:pt>
                <c:pt idx="3">
                  <c:v>0.30357142857142855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C7-491E-8091-66D0C289B3E7}"/>
            </c:ext>
          </c:extLst>
        </c:ser>
        <c:ser>
          <c:idx val="3"/>
          <c:order val="3"/>
          <c:tx>
            <c:strRef>
              <c:f>pivot_veličina!$A$184</c:f>
              <c:strCache>
                <c:ptCount val="1"/>
                <c:pt idx="0">
                  <c:v>Velika (&gt;250 zaposlenih) N=62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pivot_veličina!$B$180:$E$180</c:f>
              <c:strCache>
                <c:ptCount val="4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</c:strCache>
            </c:strRef>
          </c:cat>
          <c:val>
            <c:numRef>
              <c:f>pivot_veličina!$B$184:$E$184</c:f>
              <c:numCache>
                <c:formatCode>0%</c:formatCode>
                <c:ptCount val="4"/>
                <c:pt idx="0">
                  <c:v>0.20967741935483872</c:v>
                </c:pt>
                <c:pt idx="1">
                  <c:v>0.33870967741935482</c:v>
                </c:pt>
                <c:pt idx="2">
                  <c:v>0.17741935483870969</c:v>
                </c:pt>
                <c:pt idx="3">
                  <c:v>0.14516129032258066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3C7-491E-8091-66D0C289B3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4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Poremećaji u lancu opskrbe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pivot_veličina!$A$153</c:f>
              <c:strCache>
                <c:ptCount val="1"/>
                <c:pt idx="0">
                  <c:v>Mikro (&lt;10 zaposlenih) N=1888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6A9-4852-B694-BC4CBE95E6A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pivot_veličina!$B$152:$D$152</c:f>
              <c:strCache>
                <c:ptCount val="3"/>
                <c:pt idx="0">
                  <c:v>Da, ne možemo isporučiti robu na vrijeme ili u dovoljnoj količini</c:v>
                </c:pt>
                <c:pt idx="1">
                  <c:v>Da, ne primamo robu na vrijeme ili u dovoljnoj količini</c:v>
                </c:pt>
                <c:pt idx="2">
                  <c:v>Ne</c:v>
                </c:pt>
              </c:strCache>
            </c:strRef>
          </c:cat>
          <c:val>
            <c:numRef>
              <c:f>pivot_veličina!$B$153:$D$153</c:f>
              <c:numCache>
                <c:formatCode>0%</c:formatCode>
                <c:ptCount val="3"/>
                <c:pt idx="0">
                  <c:v>0.21927966101694915</c:v>
                </c:pt>
                <c:pt idx="1">
                  <c:v>0.32680084745762711</c:v>
                </c:pt>
                <c:pt idx="2">
                  <c:v>0.45391949152542371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A9-4852-B694-BC4CBE95E6A1}"/>
            </c:ext>
          </c:extLst>
        </c:ser>
        <c:ser>
          <c:idx val="1"/>
          <c:order val="1"/>
          <c:tx>
            <c:strRef>
              <c:f>pivot_veličina!$A$154</c:f>
              <c:strCache>
                <c:ptCount val="1"/>
                <c:pt idx="0">
                  <c:v>Mala (&lt;50 zaposlenih) N=646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pivot_veličina!$B$152:$D$152</c:f>
              <c:strCache>
                <c:ptCount val="3"/>
                <c:pt idx="0">
                  <c:v>Da, ne možemo isporučiti robu na vrijeme ili u dovoljnoj količini</c:v>
                </c:pt>
                <c:pt idx="1">
                  <c:v>Da, ne primamo robu na vrijeme ili u dovoljnoj količini</c:v>
                </c:pt>
                <c:pt idx="2">
                  <c:v>Ne</c:v>
                </c:pt>
              </c:strCache>
            </c:strRef>
          </c:cat>
          <c:val>
            <c:numRef>
              <c:f>pivot_veličina!$B$154:$D$154</c:f>
              <c:numCache>
                <c:formatCode>0%</c:formatCode>
                <c:ptCount val="3"/>
                <c:pt idx="0">
                  <c:v>0.28173374613003094</c:v>
                </c:pt>
                <c:pt idx="1">
                  <c:v>0.42569659442724456</c:v>
                </c:pt>
                <c:pt idx="2">
                  <c:v>0.29256965944272445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A9-4852-B694-BC4CBE95E6A1}"/>
            </c:ext>
          </c:extLst>
        </c:ser>
        <c:ser>
          <c:idx val="2"/>
          <c:order val="2"/>
          <c:tx>
            <c:strRef>
              <c:f>pivot_veličina!$A$155</c:f>
              <c:strCache>
                <c:ptCount val="1"/>
                <c:pt idx="0">
                  <c:v>Srednja (&lt;250 zaposlenih) N=168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pivot_veličina!$B$152:$D$152</c:f>
              <c:strCache>
                <c:ptCount val="3"/>
                <c:pt idx="0">
                  <c:v>Da, ne možemo isporučiti robu na vrijeme ili u dovoljnoj količini</c:v>
                </c:pt>
                <c:pt idx="1">
                  <c:v>Da, ne primamo robu na vrijeme ili u dovoljnoj količini</c:v>
                </c:pt>
                <c:pt idx="2">
                  <c:v>Ne</c:v>
                </c:pt>
              </c:strCache>
            </c:strRef>
          </c:cat>
          <c:val>
            <c:numRef>
              <c:f>pivot_veličina!$B$155:$D$155</c:f>
              <c:numCache>
                <c:formatCode>0%</c:formatCode>
                <c:ptCount val="3"/>
                <c:pt idx="0">
                  <c:v>0.40476190476190477</c:v>
                </c:pt>
                <c:pt idx="1">
                  <c:v>0.38095238095238093</c:v>
                </c:pt>
                <c:pt idx="2">
                  <c:v>0.21428571428571427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A9-4852-B694-BC4CBE95E6A1}"/>
            </c:ext>
          </c:extLst>
        </c:ser>
        <c:ser>
          <c:idx val="3"/>
          <c:order val="3"/>
          <c:tx>
            <c:strRef>
              <c:f>pivot_veličina!$A$156</c:f>
              <c:strCache>
                <c:ptCount val="1"/>
                <c:pt idx="0">
                  <c:v>Velika (&gt;250 zaposlenih) N=62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pivot_veličina!$B$152:$D$152</c:f>
              <c:strCache>
                <c:ptCount val="3"/>
                <c:pt idx="0">
                  <c:v>Da, ne možemo isporučiti robu na vrijeme ili u dovoljnoj količini</c:v>
                </c:pt>
                <c:pt idx="1">
                  <c:v>Da, ne primamo robu na vrijeme ili u dovoljnoj količini</c:v>
                </c:pt>
                <c:pt idx="2">
                  <c:v>Ne</c:v>
                </c:pt>
              </c:strCache>
            </c:strRef>
          </c:cat>
          <c:val>
            <c:numRef>
              <c:f>pivot_veličina!$B$156:$D$156</c:f>
              <c:numCache>
                <c:formatCode>0%</c:formatCode>
                <c:ptCount val="3"/>
                <c:pt idx="0">
                  <c:v>0.35483870967741937</c:v>
                </c:pt>
                <c:pt idx="1">
                  <c:v>0.5</c:v>
                </c:pt>
                <c:pt idx="2">
                  <c:v>0.14516129032258066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6A9-4852-B694-BC4CBE95E6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4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Razmišljate li o zatvaranju tvrtke?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pivot_veličina!$A$206</c:f>
              <c:strCache>
                <c:ptCount val="1"/>
                <c:pt idx="0">
                  <c:v>Mikro (&lt;10 zaposlenih) N=1888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048-4538-9B48-6722854134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pivot_veličina!$B$205:$D$205</c:f>
              <c:strCache>
                <c:ptCount val="3"/>
                <c:pt idx="0">
                  <c:v>Da, gašenje cijele tvrtke</c:v>
                </c:pt>
                <c:pt idx="1">
                  <c:v>Da, samo neke poslovne jedinice</c:v>
                </c:pt>
                <c:pt idx="2">
                  <c:v>Ne</c:v>
                </c:pt>
              </c:strCache>
            </c:strRef>
          </c:cat>
          <c:val>
            <c:numRef>
              <c:f>pivot_veličina!$B$206:$D$206</c:f>
              <c:numCache>
                <c:formatCode>0%</c:formatCode>
                <c:ptCount val="3"/>
                <c:pt idx="0">
                  <c:v>0.27383474576271188</c:v>
                </c:pt>
                <c:pt idx="1">
                  <c:v>9.2690677966101698E-2</c:v>
                </c:pt>
                <c:pt idx="2">
                  <c:v>0.63347457627118642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48-4538-9B48-672285413405}"/>
            </c:ext>
          </c:extLst>
        </c:ser>
        <c:ser>
          <c:idx val="1"/>
          <c:order val="1"/>
          <c:tx>
            <c:strRef>
              <c:f>pivot_veličina!$A$207</c:f>
              <c:strCache>
                <c:ptCount val="1"/>
                <c:pt idx="0">
                  <c:v>Mala (&lt;50 zaposlenih) N=646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pivot_veličina!$B$205:$D$205</c:f>
              <c:strCache>
                <c:ptCount val="3"/>
                <c:pt idx="0">
                  <c:v>Da, gašenje cijele tvrtke</c:v>
                </c:pt>
                <c:pt idx="1">
                  <c:v>Da, samo neke poslovne jedinice</c:v>
                </c:pt>
                <c:pt idx="2">
                  <c:v>Ne</c:v>
                </c:pt>
              </c:strCache>
            </c:strRef>
          </c:cat>
          <c:val>
            <c:numRef>
              <c:f>pivot_veličina!$B$207:$D$207</c:f>
              <c:numCache>
                <c:formatCode>0%</c:formatCode>
                <c:ptCount val="3"/>
                <c:pt idx="0">
                  <c:v>0.17956656346749225</c:v>
                </c:pt>
                <c:pt idx="1">
                  <c:v>0.17647058823529413</c:v>
                </c:pt>
                <c:pt idx="2">
                  <c:v>0.64396284829721362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48-4538-9B48-672285413405}"/>
            </c:ext>
          </c:extLst>
        </c:ser>
        <c:ser>
          <c:idx val="2"/>
          <c:order val="2"/>
          <c:tx>
            <c:strRef>
              <c:f>pivot_veličina!$A$208</c:f>
              <c:strCache>
                <c:ptCount val="1"/>
                <c:pt idx="0">
                  <c:v>Srednja (&lt;250 zaposlenih) N=168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pivot_veličina!$B$205:$D$205</c:f>
              <c:strCache>
                <c:ptCount val="3"/>
                <c:pt idx="0">
                  <c:v>Da, gašenje cijele tvrtke</c:v>
                </c:pt>
                <c:pt idx="1">
                  <c:v>Da, samo neke poslovne jedinice</c:v>
                </c:pt>
                <c:pt idx="2">
                  <c:v>Ne</c:v>
                </c:pt>
              </c:strCache>
            </c:strRef>
          </c:cat>
          <c:val>
            <c:numRef>
              <c:f>pivot_veličina!$B$208:$D$208</c:f>
              <c:numCache>
                <c:formatCode>0%</c:formatCode>
                <c:ptCount val="3"/>
                <c:pt idx="0">
                  <c:v>0.13690476190476192</c:v>
                </c:pt>
                <c:pt idx="1">
                  <c:v>0.29166666666666669</c:v>
                </c:pt>
                <c:pt idx="2">
                  <c:v>0.5714285714285714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48-4538-9B48-672285413405}"/>
            </c:ext>
          </c:extLst>
        </c:ser>
        <c:ser>
          <c:idx val="3"/>
          <c:order val="3"/>
          <c:tx>
            <c:strRef>
              <c:f>pivot_veličina!$A$209</c:f>
              <c:strCache>
                <c:ptCount val="1"/>
                <c:pt idx="0">
                  <c:v>Velika (&gt;250 zaposlenih) N=62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pivot_veličina!$B$205:$D$205</c:f>
              <c:strCache>
                <c:ptCount val="3"/>
                <c:pt idx="0">
                  <c:v>Da, gašenje cijele tvrtke</c:v>
                </c:pt>
                <c:pt idx="1">
                  <c:v>Da, samo neke poslovne jedinice</c:v>
                </c:pt>
                <c:pt idx="2">
                  <c:v>Ne</c:v>
                </c:pt>
              </c:strCache>
            </c:strRef>
          </c:cat>
          <c:val>
            <c:numRef>
              <c:f>pivot_veličina!$B$209:$D$209</c:f>
              <c:numCache>
                <c:formatCode>0%</c:formatCode>
                <c:ptCount val="3"/>
                <c:pt idx="0">
                  <c:v>0.17741935483870969</c:v>
                </c:pt>
                <c:pt idx="1">
                  <c:v>0.22580645161290322</c:v>
                </c:pt>
                <c:pt idx="2">
                  <c:v>0.59677419354838712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48-4538-9B48-6722854134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Razmišljate li o otpuštanju radnika?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pivot_veličina!$A$232</c:f>
              <c:strCache>
                <c:ptCount val="1"/>
                <c:pt idx="0">
                  <c:v>Mikro (&lt;10 zaposlenih) N=1888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914-4BFD-97C8-5329C2DE46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pivot_veličina!$B$231:$D$231</c:f>
              <c:strCache>
                <c:ptCount val="3"/>
                <c:pt idx="0">
                  <c:v>Da</c:v>
                </c:pt>
                <c:pt idx="1">
                  <c:v>Ne</c:v>
                </c:pt>
                <c:pt idx="2">
                  <c:v>Već smo otpuštali</c:v>
                </c:pt>
              </c:strCache>
            </c:strRef>
          </c:cat>
          <c:val>
            <c:numRef>
              <c:f>pivot_veličina!$B$232:$D$232</c:f>
              <c:numCache>
                <c:formatCode>0%</c:formatCode>
                <c:ptCount val="3"/>
                <c:pt idx="0">
                  <c:v>0.40783898305084748</c:v>
                </c:pt>
                <c:pt idx="1">
                  <c:v>0.55773305084745761</c:v>
                </c:pt>
                <c:pt idx="2">
                  <c:v>3.4427966101694914E-2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14-4BFD-97C8-5329C2DE46F0}"/>
            </c:ext>
          </c:extLst>
        </c:ser>
        <c:ser>
          <c:idx val="1"/>
          <c:order val="1"/>
          <c:tx>
            <c:strRef>
              <c:f>pivot_veličina!$A$233</c:f>
              <c:strCache>
                <c:ptCount val="1"/>
                <c:pt idx="0">
                  <c:v>Mala (&lt;50 zaposlenih) N=646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pivot_veličina!$B$231:$D$231</c:f>
              <c:strCache>
                <c:ptCount val="3"/>
                <c:pt idx="0">
                  <c:v>Da</c:v>
                </c:pt>
                <c:pt idx="1">
                  <c:v>Ne</c:v>
                </c:pt>
                <c:pt idx="2">
                  <c:v>Već smo otpuštali</c:v>
                </c:pt>
              </c:strCache>
            </c:strRef>
          </c:cat>
          <c:val>
            <c:numRef>
              <c:f>pivot_veličina!$B$233:$D$233</c:f>
              <c:numCache>
                <c:formatCode>0%</c:formatCode>
                <c:ptCount val="3"/>
                <c:pt idx="0">
                  <c:v>0.46284829721362231</c:v>
                </c:pt>
                <c:pt idx="1">
                  <c:v>0.50773993808049533</c:v>
                </c:pt>
                <c:pt idx="2">
                  <c:v>2.9411764705882353E-2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14-4BFD-97C8-5329C2DE46F0}"/>
            </c:ext>
          </c:extLst>
        </c:ser>
        <c:ser>
          <c:idx val="2"/>
          <c:order val="2"/>
          <c:tx>
            <c:strRef>
              <c:f>pivot_veličina!$A$234</c:f>
              <c:strCache>
                <c:ptCount val="1"/>
                <c:pt idx="0">
                  <c:v>Srednja (&lt;250 zaposlenih) N=168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pivot_veličina!$B$231:$D$231</c:f>
              <c:strCache>
                <c:ptCount val="3"/>
                <c:pt idx="0">
                  <c:v>Da</c:v>
                </c:pt>
                <c:pt idx="1">
                  <c:v>Ne</c:v>
                </c:pt>
                <c:pt idx="2">
                  <c:v>Već smo otpuštali</c:v>
                </c:pt>
              </c:strCache>
            </c:strRef>
          </c:cat>
          <c:val>
            <c:numRef>
              <c:f>pivot_veličina!$B$234:$D$234</c:f>
              <c:numCache>
                <c:formatCode>0%</c:formatCode>
                <c:ptCount val="3"/>
                <c:pt idx="0">
                  <c:v>0.35714285714285715</c:v>
                </c:pt>
                <c:pt idx="1">
                  <c:v>0.6071428571428571</c:v>
                </c:pt>
                <c:pt idx="2">
                  <c:v>3.5714285714285712E-2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914-4BFD-97C8-5329C2DE46F0}"/>
            </c:ext>
          </c:extLst>
        </c:ser>
        <c:ser>
          <c:idx val="3"/>
          <c:order val="3"/>
          <c:tx>
            <c:strRef>
              <c:f>pivot_veličina!$A$235</c:f>
              <c:strCache>
                <c:ptCount val="1"/>
                <c:pt idx="0">
                  <c:v>Velika (&gt;250 zaposlenih) N=62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pivot_veličina!$B$231:$D$231</c:f>
              <c:strCache>
                <c:ptCount val="3"/>
                <c:pt idx="0">
                  <c:v>Da</c:v>
                </c:pt>
                <c:pt idx="1">
                  <c:v>Ne</c:v>
                </c:pt>
                <c:pt idx="2">
                  <c:v>Već smo otpuštali</c:v>
                </c:pt>
              </c:strCache>
            </c:strRef>
          </c:cat>
          <c:val>
            <c:numRef>
              <c:f>pivot_veličina!$B$235:$D$235</c:f>
              <c:numCache>
                <c:formatCode>0%</c:formatCode>
                <c:ptCount val="3"/>
                <c:pt idx="0">
                  <c:v>0.32258064516129031</c:v>
                </c:pt>
                <c:pt idx="1">
                  <c:v>0.67741935483870963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914-4BFD-97C8-5329C2DE46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4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Hoćete li otpuštati...?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pivot_veličina!$A$257</c:f>
              <c:strCache>
                <c:ptCount val="1"/>
                <c:pt idx="0">
                  <c:v>Mikro (&lt;10 zaposlenih) N=768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BBC-46E4-811B-152A5D28D4C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pivot_veličina!$B$256:$D$256</c:f>
              <c:strCache>
                <c:ptCount val="3"/>
                <c:pt idx="0">
                  <c:v>Manji dio radnika</c:v>
                </c:pt>
                <c:pt idx="1">
                  <c:v>Veći dio radnika</c:v>
                </c:pt>
                <c:pt idx="2">
                  <c:v>Sve</c:v>
                </c:pt>
              </c:strCache>
            </c:strRef>
          </c:cat>
          <c:val>
            <c:numRef>
              <c:f>pivot_veličina!$B$257:$D$257</c:f>
              <c:numCache>
                <c:formatCode>0%</c:formatCode>
                <c:ptCount val="3"/>
                <c:pt idx="0">
                  <c:v>0.43359375</c:v>
                </c:pt>
                <c:pt idx="1">
                  <c:v>0.20833333333333334</c:v>
                </c:pt>
                <c:pt idx="2">
                  <c:v>0.35807291666666669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BC-46E4-811B-152A5D28D4CA}"/>
            </c:ext>
          </c:extLst>
        </c:ser>
        <c:ser>
          <c:idx val="1"/>
          <c:order val="1"/>
          <c:tx>
            <c:strRef>
              <c:f>pivot_veličina!$A$258</c:f>
              <c:strCache>
                <c:ptCount val="1"/>
                <c:pt idx="0">
                  <c:v>Mala (&lt;50 zaposlenih) N=299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pivot_veličina!$B$256:$D$256</c:f>
              <c:strCache>
                <c:ptCount val="3"/>
                <c:pt idx="0">
                  <c:v>Manji dio radnika</c:v>
                </c:pt>
                <c:pt idx="1">
                  <c:v>Veći dio radnika</c:v>
                </c:pt>
                <c:pt idx="2">
                  <c:v>Sve</c:v>
                </c:pt>
              </c:strCache>
            </c:strRef>
          </c:cat>
          <c:val>
            <c:numRef>
              <c:f>pivot_veličina!$B$258:$D$258</c:f>
              <c:numCache>
                <c:formatCode>0%</c:formatCode>
                <c:ptCount val="3"/>
                <c:pt idx="0">
                  <c:v>0.59197324414715724</c:v>
                </c:pt>
                <c:pt idx="1">
                  <c:v>0.28428093645484948</c:v>
                </c:pt>
                <c:pt idx="2">
                  <c:v>0.12374581939799331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BC-46E4-811B-152A5D28D4CA}"/>
            </c:ext>
          </c:extLst>
        </c:ser>
        <c:ser>
          <c:idx val="2"/>
          <c:order val="2"/>
          <c:tx>
            <c:strRef>
              <c:f>pivot_veličina!$A$259</c:f>
              <c:strCache>
                <c:ptCount val="1"/>
                <c:pt idx="0">
                  <c:v>Srednja (&lt;250 zaposlenih) N=60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pivot_veličina!$B$256:$D$256</c:f>
              <c:strCache>
                <c:ptCount val="3"/>
                <c:pt idx="0">
                  <c:v>Manji dio radnika</c:v>
                </c:pt>
                <c:pt idx="1">
                  <c:v>Veći dio radnika</c:v>
                </c:pt>
                <c:pt idx="2">
                  <c:v>Sve</c:v>
                </c:pt>
              </c:strCache>
            </c:strRef>
          </c:cat>
          <c:val>
            <c:numRef>
              <c:f>pivot_veličina!$B$259:$D$259</c:f>
              <c:numCache>
                <c:formatCode>0%</c:formatCode>
                <c:ptCount val="3"/>
                <c:pt idx="0">
                  <c:v>0.73333333333333328</c:v>
                </c:pt>
                <c:pt idx="1">
                  <c:v>0.23333333333333334</c:v>
                </c:pt>
                <c:pt idx="2">
                  <c:v>3.3333333333333333E-2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BC-46E4-811B-152A5D28D4CA}"/>
            </c:ext>
          </c:extLst>
        </c:ser>
        <c:ser>
          <c:idx val="3"/>
          <c:order val="3"/>
          <c:tx>
            <c:strRef>
              <c:f>pivot_veličina!$A$260</c:f>
              <c:strCache>
                <c:ptCount val="1"/>
                <c:pt idx="0">
                  <c:v>Velika (&gt;250 zaposlenih) N=20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pivot_veličina!$B$256:$D$256</c:f>
              <c:strCache>
                <c:ptCount val="3"/>
                <c:pt idx="0">
                  <c:v>Manji dio radnika</c:v>
                </c:pt>
                <c:pt idx="1">
                  <c:v>Veći dio radnika</c:v>
                </c:pt>
                <c:pt idx="2">
                  <c:v>Sve</c:v>
                </c:pt>
              </c:strCache>
            </c:strRef>
          </c:cat>
          <c:val>
            <c:numRef>
              <c:f>pivot_veličina!$B$260:$D$260</c:f>
              <c:numCache>
                <c:formatCode>0%</c:formatCode>
                <c:ptCount val="3"/>
                <c:pt idx="0">
                  <c:v>0.9</c:v>
                </c:pt>
                <c:pt idx="1">
                  <c:v>0.1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BBC-46E4-811B-152A5D28D4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4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Jeste li otpustili...?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pivot_veličina!$A$282</c:f>
              <c:strCache>
                <c:ptCount val="1"/>
                <c:pt idx="0">
                  <c:v>Mikro (&lt;10 zaposlenih) N=65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280-42F2-971E-E08D64D0AAA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pivot_veličina!$B$281:$D$281</c:f>
              <c:strCache>
                <c:ptCount val="3"/>
                <c:pt idx="0">
                  <c:v>Manji dio radnika</c:v>
                </c:pt>
                <c:pt idx="1">
                  <c:v>Veći dio radnika</c:v>
                </c:pt>
                <c:pt idx="2">
                  <c:v>Sve</c:v>
                </c:pt>
              </c:strCache>
            </c:strRef>
          </c:cat>
          <c:val>
            <c:numRef>
              <c:f>pivot_veličina!$B$282:$D$282</c:f>
              <c:numCache>
                <c:formatCode>0%</c:formatCode>
                <c:ptCount val="3"/>
                <c:pt idx="0">
                  <c:v>0.46153846153846156</c:v>
                </c:pt>
                <c:pt idx="1">
                  <c:v>0.23076923076923078</c:v>
                </c:pt>
                <c:pt idx="2">
                  <c:v>0.30769230769230771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80-42F2-971E-E08D64D0AAAA}"/>
            </c:ext>
          </c:extLst>
        </c:ser>
        <c:ser>
          <c:idx val="1"/>
          <c:order val="1"/>
          <c:tx>
            <c:strRef>
              <c:f>pivot_veličina!$A$283</c:f>
              <c:strCache>
                <c:ptCount val="1"/>
                <c:pt idx="0">
                  <c:v>Mala (&lt;50 zaposlenih) N=19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pivot_veličina!$B$281:$D$281</c:f>
              <c:strCache>
                <c:ptCount val="3"/>
                <c:pt idx="0">
                  <c:v>Manji dio radnika</c:v>
                </c:pt>
                <c:pt idx="1">
                  <c:v>Veći dio radnika</c:v>
                </c:pt>
                <c:pt idx="2">
                  <c:v>Sve</c:v>
                </c:pt>
              </c:strCache>
            </c:strRef>
          </c:cat>
          <c:val>
            <c:numRef>
              <c:f>pivot_veličina!$B$283:$D$283</c:f>
              <c:numCache>
                <c:formatCode>0%</c:formatCode>
                <c:ptCount val="3"/>
                <c:pt idx="0">
                  <c:v>0.68421052631578949</c:v>
                </c:pt>
                <c:pt idx="1">
                  <c:v>0.26315789473684209</c:v>
                </c:pt>
                <c:pt idx="2">
                  <c:v>5.2631578947368418E-2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80-42F2-971E-E08D64D0AA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375E7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totali'!$D$60:$D$80</c:f>
              <c:strCache>
                <c:ptCount val="21"/>
                <c:pt idx="0">
                  <c:v> Grad Zagreb</c:v>
                </c:pt>
                <c:pt idx="1">
                  <c:v> Splitsko-dalmatinska županija</c:v>
                </c:pt>
                <c:pt idx="2">
                  <c:v> Zagrebačka županija</c:v>
                </c:pt>
                <c:pt idx="3">
                  <c:v> Primorsko-goranska županija</c:v>
                </c:pt>
                <c:pt idx="4">
                  <c:v> Istarska županija</c:v>
                </c:pt>
                <c:pt idx="5">
                  <c:v> Varaždinska županija</c:v>
                </c:pt>
                <c:pt idx="6">
                  <c:v> Osječko-baranjska županija</c:v>
                </c:pt>
                <c:pt idx="7">
                  <c:v> Zadarska županija</c:v>
                </c:pt>
                <c:pt idx="8">
                  <c:v> Međimurska županija</c:v>
                </c:pt>
                <c:pt idx="9">
                  <c:v> Dubrovačko-neretvanska županija</c:v>
                </c:pt>
                <c:pt idx="10">
                  <c:v> Sisačko-moslavačka županija</c:v>
                </c:pt>
                <c:pt idx="11">
                  <c:v> Vukovarsko-srijemska županija</c:v>
                </c:pt>
                <c:pt idx="12">
                  <c:v> Brodsko-posavska županija</c:v>
                </c:pt>
                <c:pt idx="13">
                  <c:v> Karlovačka županija</c:v>
                </c:pt>
                <c:pt idx="14">
                  <c:v> Koprivničko-križevačka županija</c:v>
                </c:pt>
                <c:pt idx="15">
                  <c:v> Krapinsko-zagorska županija</c:v>
                </c:pt>
                <c:pt idx="16">
                  <c:v> Šibensko-kninska županija</c:v>
                </c:pt>
                <c:pt idx="17">
                  <c:v> Bjelovarsko-bilogorska županija</c:v>
                </c:pt>
                <c:pt idx="18">
                  <c:v> Virovitičko-podravska županija</c:v>
                </c:pt>
                <c:pt idx="19">
                  <c:v> Ličko-senjska županija</c:v>
                </c:pt>
                <c:pt idx="20">
                  <c:v> Požeško-slavonska županija</c:v>
                </c:pt>
              </c:strCache>
            </c:strRef>
          </c:cat>
          <c:val>
            <c:numRef>
              <c:f>'pivot totali'!$F$60:$F$80</c:f>
              <c:numCache>
                <c:formatCode>0%</c:formatCode>
                <c:ptCount val="21"/>
                <c:pt idx="0">
                  <c:v>0.22286541244573083</c:v>
                </c:pt>
                <c:pt idx="1">
                  <c:v>0.11541244573082489</c:v>
                </c:pt>
                <c:pt idx="2">
                  <c:v>8.9001447178002888E-2</c:v>
                </c:pt>
                <c:pt idx="3">
                  <c:v>8.6830680173661356E-2</c:v>
                </c:pt>
                <c:pt idx="4">
                  <c:v>6.8740955137481907E-2</c:v>
                </c:pt>
                <c:pt idx="5">
                  <c:v>4.7756874095513747E-2</c:v>
                </c:pt>
                <c:pt idx="6">
                  <c:v>3.9797395079594788E-2</c:v>
                </c:pt>
                <c:pt idx="7">
                  <c:v>3.5094066570188133E-2</c:v>
                </c:pt>
                <c:pt idx="8">
                  <c:v>3.4008683068017367E-2</c:v>
                </c:pt>
                <c:pt idx="9">
                  <c:v>3.3646888567293774E-2</c:v>
                </c:pt>
                <c:pt idx="10">
                  <c:v>2.9667149059334298E-2</c:v>
                </c:pt>
                <c:pt idx="11">
                  <c:v>2.7134587554269174E-2</c:v>
                </c:pt>
                <c:pt idx="12">
                  <c:v>2.6772793053545588E-2</c:v>
                </c:pt>
                <c:pt idx="13">
                  <c:v>2.3516642547033284E-2</c:v>
                </c:pt>
                <c:pt idx="14">
                  <c:v>2.2069464544138929E-2</c:v>
                </c:pt>
                <c:pt idx="15">
                  <c:v>2.2069464544138929E-2</c:v>
                </c:pt>
                <c:pt idx="16">
                  <c:v>1.8451519536903039E-2</c:v>
                </c:pt>
                <c:pt idx="17">
                  <c:v>1.8089725036179449E-2</c:v>
                </c:pt>
                <c:pt idx="18">
                  <c:v>1.5557163531114327E-2</c:v>
                </c:pt>
                <c:pt idx="19">
                  <c:v>1.2301013024602027E-2</c:v>
                </c:pt>
                <c:pt idx="20">
                  <c:v>1.1215629522431259E-2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DB-45E5-82AD-0D53687678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804290896"/>
        <c:axId val="804288816"/>
      </c:barChart>
      <c:catAx>
        <c:axId val="8042908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4288816"/>
        <c:crosses val="autoZero"/>
        <c:auto val="1"/>
        <c:lblAlgn val="ctr"/>
        <c:lblOffset val="100"/>
        <c:noMultiLvlLbl val="0"/>
      </c:catAx>
      <c:valAx>
        <c:axId val="80428881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80429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Nedovoljna ili narušena opskrba sirovinama ili repromaterijalom (ukupni uzorak, N=2764)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75E77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867F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B98-47C2-A35A-08F80B4EC3F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totali'!$D$93:$D$96</c:f>
              <c:strCache>
                <c:ptCount val="4"/>
                <c:pt idx="0">
                  <c:v>Da, najviše unutar domaćeg tržišta</c:v>
                </c:pt>
                <c:pt idx="1">
                  <c:v>Da, najviše unutar EU</c:v>
                </c:pt>
                <c:pt idx="2">
                  <c:v>Da, najviše izvan EU</c:v>
                </c:pt>
                <c:pt idx="3">
                  <c:v>Ne</c:v>
                </c:pt>
              </c:strCache>
            </c:strRef>
          </c:cat>
          <c:val>
            <c:numRef>
              <c:f>'pivot totali'!$F$93:$F$96</c:f>
              <c:numCache>
                <c:formatCode>0%</c:formatCode>
                <c:ptCount val="4"/>
                <c:pt idx="0">
                  <c:v>0.35021707670043417</c:v>
                </c:pt>
                <c:pt idx="1">
                  <c:v>0.29775687409551377</c:v>
                </c:pt>
                <c:pt idx="2">
                  <c:v>3.7988422575976843E-2</c:v>
                </c:pt>
                <c:pt idx="3">
                  <c:v>0.31403762662807527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98-47C2-A35A-08F80B4EC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60000000000000009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Nedostatak radnika (ukupni uzorak, N=2764)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75E77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867F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D49-4890-8A4E-F56C573886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totali'!$D$117:$D$120</c:f>
              <c:strCache>
                <c:ptCount val="4"/>
                <c:pt idx="0">
                  <c:v>Da, većinom zbog bolovanja, samoizolacije</c:v>
                </c:pt>
                <c:pt idx="1">
                  <c:v>Da, većinom zbog korištenja godišnjih odmora</c:v>
                </c:pt>
                <c:pt idx="2">
                  <c:v>Da, zbog povećanog obujma posla</c:v>
                </c:pt>
                <c:pt idx="3">
                  <c:v>Ne</c:v>
                </c:pt>
              </c:strCache>
            </c:strRef>
          </c:cat>
          <c:val>
            <c:numRef>
              <c:f>'pivot totali'!$F$117:$F$120</c:f>
              <c:numCache>
                <c:formatCode>0%</c:formatCode>
                <c:ptCount val="4"/>
                <c:pt idx="0">
                  <c:v>0.2666425470332851</c:v>
                </c:pt>
                <c:pt idx="1">
                  <c:v>4.1968162083936326E-2</c:v>
                </c:pt>
                <c:pt idx="2">
                  <c:v>3.3285094066570188E-2</c:v>
                </c:pt>
                <c:pt idx="3">
                  <c:v>0.65810419681620835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49-4890-8A4E-F56C573886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Pad proizvodnje (ukupni uzorak, N=2764)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75E77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375E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E08-42BF-A2B6-512BEECF2A1E}"/>
              </c:ext>
            </c:extLst>
          </c:dPt>
          <c:dPt>
            <c:idx val="3"/>
            <c:invertIfNegative val="0"/>
            <c:bubble3D val="0"/>
            <c:spPr>
              <a:solidFill>
                <a:srgbClr val="375E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E08-42BF-A2B6-512BEECF2A1E}"/>
              </c:ext>
            </c:extLst>
          </c:dPt>
          <c:dPt>
            <c:idx val="4"/>
            <c:invertIfNegative val="0"/>
            <c:bubble3D val="0"/>
            <c:spPr>
              <a:solidFill>
                <a:srgbClr val="867F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E08-42BF-A2B6-512BEECF2A1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'rekodirani postoci sva pitanja'!$D$4:$D$8</c:f>
              <c:strCache>
                <c:ptCount val="5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  <c:pt idx="4">
                  <c:v>bez odgovora/ nisu proizvode djel.</c:v>
                </c:pt>
              </c:strCache>
            </c:strRef>
          </c:cat>
          <c:val>
            <c:numRef>
              <c:f>'rekodirani postoci sva pitanja'!$F$4:$F$8</c:f>
              <c:numCache>
                <c:formatCode>0%</c:formatCode>
                <c:ptCount val="5"/>
                <c:pt idx="0">
                  <c:v>7.3082489146164983E-2</c:v>
                </c:pt>
                <c:pt idx="1">
                  <c:v>0.21743849493487699</c:v>
                </c:pt>
                <c:pt idx="2">
                  <c:v>8.8639652677279301E-2</c:v>
                </c:pt>
                <c:pt idx="3">
                  <c:v>0.36251808972503619</c:v>
                </c:pt>
                <c:pt idx="4">
                  <c:v>0.25832127351664252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E08-42BF-A2B6-512BEECF2A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Pad izvoza (ukupni uzorak, N=2764)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75E77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375E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A84-400A-B95E-A15F484E0B58}"/>
              </c:ext>
            </c:extLst>
          </c:dPt>
          <c:dPt>
            <c:idx val="3"/>
            <c:invertIfNegative val="0"/>
            <c:bubble3D val="0"/>
            <c:spPr>
              <a:solidFill>
                <a:srgbClr val="375E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A84-400A-B95E-A15F484E0B58}"/>
              </c:ext>
            </c:extLst>
          </c:dPt>
          <c:dPt>
            <c:idx val="4"/>
            <c:invertIfNegative val="0"/>
            <c:bubble3D val="0"/>
            <c:spPr>
              <a:solidFill>
                <a:srgbClr val="867F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A84-400A-B95E-A15F484E0B5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'rekodirani postoci sva pitanja'!$D$22:$D$26</c:f>
              <c:strCache>
                <c:ptCount val="5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  <c:pt idx="4">
                  <c:v>bez odgovora/ ne izvoze</c:v>
                </c:pt>
              </c:strCache>
            </c:strRef>
          </c:cat>
          <c:val>
            <c:numRef>
              <c:f>'rekodirani postoci sva pitanja'!$F$22:$F$26</c:f>
              <c:numCache>
                <c:formatCode>0%</c:formatCode>
                <c:ptCount val="5"/>
                <c:pt idx="0">
                  <c:v>4.2329956584659913E-2</c:v>
                </c:pt>
                <c:pt idx="1">
                  <c:v>8.7554269175108543E-2</c:v>
                </c:pt>
                <c:pt idx="2">
                  <c:v>3.2923299565846602E-2</c:v>
                </c:pt>
                <c:pt idx="3">
                  <c:v>0.28256150506512301</c:v>
                </c:pt>
                <c:pt idx="4">
                  <c:v>0.55463096960926195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84-400A-B95E-A15F484E0B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Pad uvoza (ukupni uzorak, N=2764)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75E77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375E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5A2-4034-81D4-EEC899221136}"/>
              </c:ext>
            </c:extLst>
          </c:dPt>
          <c:dPt>
            <c:idx val="3"/>
            <c:invertIfNegative val="0"/>
            <c:bubble3D val="0"/>
            <c:spPr>
              <a:solidFill>
                <a:srgbClr val="375E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5A2-4034-81D4-EEC899221136}"/>
              </c:ext>
            </c:extLst>
          </c:dPt>
          <c:dPt>
            <c:idx val="4"/>
            <c:invertIfNegative val="0"/>
            <c:bubble3D val="0"/>
            <c:spPr>
              <a:solidFill>
                <a:srgbClr val="867F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5A2-4034-81D4-EEC89922113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'rekodirani postoci sva pitanja'!$D$45:$D$49</c:f>
              <c:strCache>
                <c:ptCount val="5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  <c:pt idx="4">
                  <c:v>bez odgovora/ ne uvoze</c:v>
                </c:pt>
              </c:strCache>
            </c:strRef>
          </c:cat>
          <c:val>
            <c:numRef>
              <c:f>'rekodirani postoci sva pitanja'!$F$45:$F$49</c:f>
              <c:numCache>
                <c:formatCode>0%</c:formatCode>
                <c:ptCount val="5"/>
                <c:pt idx="0">
                  <c:v>5.7525325615050651E-2</c:v>
                </c:pt>
                <c:pt idx="1">
                  <c:v>0.10166425470332852</c:v>
                </c:pt>
                <c:pt idx="2">
                  <c:v>3.1837916063675829E-2</c:v>
                </c:pt>
                <c:pt idx="3">
                  <c:v>0.22322720694645443</c:v>
                </c:pt>
                <c:pt idx="4">
                  <c:v>0.58574529667149056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5A2-4034-81D4-EEC8992211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Pad prometa, ugovorenih aranžmana ili poslova  (ukupni uzorak, N=2764)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75E77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375E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BAF-434F-BC66-C19DE068DA7F}"/>
              </c:ext>
            </c:extLst>
          </c:dPt>
          <c:dPt>
            <c:idx val="3"/>
            <c:invertIfNegative val="0"/>
            <c:bubble3D val="0"/>
            <c:spPr>
              <a:solidFill>
                <a:srgbClr val="375E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BAF-434F-BC66-C19DE068DA7F}"/>
              </c:ext>
            </c:extLst>
          </c:dPt>
          <c:dPt>
            <c:idx val="4"/>
            <c:invertIfNegative val="0"/>
            <c:bubble3D val="0"/>
            <c:spPr>
              <a:solidFill>
                <a:srgbClr val="867F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BAF-434F-BC66-C19DE068DA7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'rekodirani postoci sva pitanja'!$D$67:$D$71</c:f>
              <c:strCache>
                <c:ptCount val="5"/>
                <c:pt idx="0">
                  <c:v>do 25%</c:v>
                </c:pt>
                <c:pt idx="1">
                  <c:v>od 25 do 50%</c:v>
                </c:pt>
                <c:pt idx="2">
                  <c:v>od 50 do 75%</c:v>
                </c:pt>
                <c:pt idx="3">
                  <c:v>od 75 do 100%</c:v>
                </c:pt>
                <c:pt idx="4">
                  <c:v>bez odgovora</c:v>
                </c:pt>
              </c:strCache>
            </c:strRef>
          </c:cat>
          <c:val>
            <c:numRef>
              <c:f>'rekodirani postoci sva pitanja'!$F$67:$F$71</c:f>
              <c:numCache>
                <c:formatCode>0%</c:formatCode>
                <c:ptCount val="5"/>
                <c:pt idx="0">
                  <c:v>8.7916063675832129E-2</c:v>
                </c:pt>
                <c:pt idx="1">
                  <c:v>0.26085383502170767</c:v>
                </c:pt>
                <c:pt idx="2">
                  <c:v>0.10998552821997105</c:v>
                </c:pt>
                <c:pt idx="3">
                  <c:v>0.48733719247467439</c:v>
                </c:pt>
                <c:pt idx="4">
                  <c:v>5.3907380607814762E-2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BAF-434F-BC66-C19DE068DA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801325744"/>
        <c:axId val="801326160"/>
      </c:barChart>
      <c:catAx>
        <c:axId val="80132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01326160"/>
        <c:crosses val="autoZero"/>
        <c:auto val="1"/>
        <c:lblAlgn val="ctr"/>
        <c:lblOffset val="100"/>
        <c:noMultiLvlLbl val="0"/>
      </c:catAx>
      <c:valAx>
        <c:axId val="801326160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80132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0.59641</cdr:x>
      <cdr:y>0.40788</cdr:y>
    </cdr:from>
    <cdr:to>
      <cdr:x>0.79497</cdr:x>
      <cdr:y>1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6179820" y="3549650"/>
          <a:ext cx="2057400" cy="5153025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6">
            <a:lumMod val="20000"/>
            <a:lumOff val="80000"/>
            <a:alpha val="1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sr-Latn-RS"/>
          </a:defPPr>
          <a:lvl1pPr marL="0" algn="l" defTabSz="1828709" rtl="0" eaLnBrk="1" latinLnBrk="0" hangingPunct="1">
            <a:defRPr sz="3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914354" algn="l" defTabSz="1828709" rtl="0" eaLnBrk="1" latinLnBrk="0" hangingPunct="1">
            <a:defRPr sz="3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1828709" algn="l" defTabSz="1828709" rtl="0" eaLnBrk="1" latinLnBrk="0" hangingPunct="1">
            <a:defRPr sz="3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2743063" algn="l" defTabSz="1828709" rtl="0" eaLnBrk="1" latinLnBrk="0" hangingPunct="1">
            <a:defRPr sz="3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3657417" algn="l" defTabSz="1828709" rtl="0" eaLnBrk="1" latinLnBrk="0" hangingPunct="1">
            <a:defRPr sz="3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4571771" algn="l" defTabSz="1828709" rtl="0" eaLnBrk="1" latinLnBrk="0" hangingPunct="1">
            <a:defRPr sz="3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5486126" algn="l" defTabSz="1828709" rtl="0" eaLnBrk="1" latinLnBrk="0" hangingPunct="1">
            <a:defRPr sz="3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6400480" algn="l" defTabSz="1828709" rtl="0" eaLnBrk="1" latinLnBrk="0" hangingPunct="1">
            <a:defRPr sz="3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7314834" algn="l" defTabSz="1828709" rtl="0" eaLnBrk="1" latinLnBrk="0" hangingPunct="1">
            <a:defRPr sz="3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r-HR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318C8-4E1B-4F73-AF49-EAFA514F38F1}" type="datetimeFigureOut">
              <a:rPr lang="hr-HR" smtClean="0"/>
              <a:t>24.03.2020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CAA66-9AFA-4C36-A45F-B5925F4277A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6713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EFF97-690D-4AB3-836B-2BF9D18A1F30}" type="datetimeFigureOut">
              <a:rPr lang="hr-HR" smtClean="0"/>
              <a:t>24.03.2020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8775" y="1241425"/>
            <a:ext cx="59515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F0649-9047-4AB6-A40F-73404CB80D6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579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03449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64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20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01857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21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55024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22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5216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23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98438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24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35107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25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44129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26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71817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27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34648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28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4862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86883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29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72816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30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48344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31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74067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43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633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53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1380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1439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4316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9383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5236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2618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37545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F0649-9047-4AB6-A40F-73404CB80D67}" type="slidenum">
              <a:rPr lang="hr-HR" smtClean="0"/>
              <a:t>18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3996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(null)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2718DB0-36E9-904E-B592-D28E5D66BA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893"/>
            <a:ext cx="24382413" cy="1371510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1E6582-6F4F-8D4F-A9F2-91D873CF6C16}"/>
              </a:ext>
            </a:extLst>
          </p:cNvPr>
          <p:cNvSpPr/>
          <p:nvPr userDrawn="1"/>
        </p:nvSpPr>
        <p:spPr>
          <a:xfrm>
            <a:off x="-1" y="10461580"/>
            <a:ext cx="24382413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hr-HR" sz="1800" b="1" i="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SEKTOR</a:t>
            </a:r>
            <a:r>
              <a:rPr lang="en-GB" sz="1800" b="1" i="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b="1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ZA KOMUNIKACIJE</a:t>
            </a:r>
            <a:endParaRPr lang="en-GB" sz="1800" b="0" i="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ctr"/>
            <a:r>
              <a:rPr lang="en-GB" sz="18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COMMUNICATIONS </a:t>
            </a:r>
            <a:r>
              <a:rPr lang="hr-HR" sz="1800" b="0" i="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SECTOR</a:t>
            </a:r>
            <a:endParaRPr lang="en-GB" sz="1800" b="0" i="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399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291" y="3651250"/>
            <a:ext cx="21029831" cy="781526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CD44-7982-B548-83C6-63346C60C55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0813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1107" y="1277937"/>
            <a:ext cx="21029831" cy="2124075"/>
          </a:xfrm>
        </p:spPr>
        <p:txBody>
          <a:bodyPr anchor="ctr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7988" y="3654425"/>
            <a:ext cx="21015435" cy="7812088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CD44-7982-B548-83C6-63346C60C55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4031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291" y="3651250"/>
            <a:ext cx="10362526" cy="870267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3596" y="3651250"/>
            <a:ext cx="10362526" cy="870267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CD44-7982-B548-83C6-63346C60C55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75540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7" y="1277937"/>
            <a:ext cx="21029831" cy="20843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467" y="3654424"/>
            <a:ext cx="10314903" cy="1355725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467" y="5302247"/>
            <a:ext cx="10314903" cy="61642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3597" y="3654424"/>
            <a:ext cx="10365701" cy="1355725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3597" y="5302247"/>
            <a:ext cx="10365701" cy="61642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CD44-7982-B548-83C6-63346C60C55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74599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CD44-7982-B548-83C6-63346C60C55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01175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CD44-7982-B548-83C6-63346C60C55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5659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1277938"/>
            <a:ext cx="7863962" cy="2124075"/>
          </a:xfrm>
        </p:spPr>
        <p:txBody>
          <a:bodyPr anchor="ctr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2525" y="1277938"/>
            <a:ext cx="12343597" cy="9747250"/>
          </a:xfrm>
        </p:spPr>
        <p:txBody>
          <a:bodyPr/>
          <a:lstStyle>
            <a:lvl1pPr>
              <a:defRPr sz="4800"/>
            </a:lvl1pPr>
            <a:lvl2pPr>
              <a:defRPr sz="4400"/>
            </a:lvl2pPr>
            <a:lvl3pPr>
              <a:defRPr sz="4000"/>
            </a:lvl3pPr>
            <a:lvl4pPr>
              <a:defRPr sz="3800"/>
            </a:lvl4pPr>
            <a:lvl5pPr>
              <a:defRPr sz="38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3654426"/>
            <a:ext cx="7863962" cy="7812088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CD44-7982-B548-83C6-63346C60C55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39041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1277938"/>
            <a:ext cx="7863962" cy="2124075"/>
          </a:xfrm>
        </p:spPr>
        <p:txBody>
          <a:bodyPr anchor="ctr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5701" y="1277938"/>
            <a:ext cx="12343597" cy="10444163"/>
          </a:xfrm>
        </p:spPr>
        <p:txBody>
          <a:bodyPr anchor="t">
            <a:normAutofit/>
          </a:bodyPr>
          <a:lstStyle>
            <a:lvl1pPr marL="0" indent="0">
              <a:buNone/>
              <a:defRPr sz="48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3654425"/>
            <a:ext cx="7863962" cy="7812088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CD44-7982-B548-83C6-63346C60C55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4849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(null)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F817352-1EE8-0D4D-B6F1-55B62D4C0A8A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446"/>
            <a:ext cx="24382413" cy="1371510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1272988"/>
            <a:ext cx="21029831" cy="2108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7778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0079" y="11750292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DCD44-7982-B548-83C6-63346C60C554}" type="slidenum">
              <a:rPr lang="sr-Latn-RS" smtClean="0"/>
              <a:t>‹#›</a:t>
            </a:fld>
            <a:endParaRPr lang="sr-Latn-R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496A5E-5532-5640-B96F-D7E6B791E400}"/>
              </a:ext>
            </a:extLst>
          </p:cNvPr>
          <p:cNvSpPr/>
          <p:nvPr userDrawn="1"/>
        </p:nvSpPr>
        <p:spPr>
          <a:xfrm>
            <a:off x="0" y="12892274"/>
            <a:ext cx="24382413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hr-HR" sz="1800" b="1" i="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SEKTOR</a:t>
            </a:r>
            <a:r>
              <a:rPr lang="en-GB" sz="1800" b="1" i="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b="1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ZA KOMUNIKACIJE</a:t>
            </a:r>
            <a:endParaRPr lang="en-GB" sz="1800" b="0" i="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ctr"/>
            <a:r>
              <a:rPr lang="en-GB" sz="18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COMMUNICATIONS </a:t>
            </a:r>
            <a:r>
              <a:rPr lang="hr-HR" sz="1800" b="0" i="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SECTOR</a:t>
            </a:r>
            <a:endParaRPr lang="en-GB" sz="1800" b="0" i="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082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1828709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43" userDrawn="1">
          <p15:clr>
            <a:srgbClr val="F26B43"/>
          </p15:clr>
        </p15:guide>
        <p15:guide id="2" pos="1057" userDrawn="1">
          <p15:clr>
            <a:srgbClr val="F26B43"/>
          </p15:clr>
        </p15:guide>
        <p15:guide id="3" pos="14325" userDrawn="1">
          <p15:clr>
            <a:srgbClr val="F26B43"/>
          </p15:clr>
        </p15:guide>
        <p15:guide id="4" orient="horz" pos="2302" userDrawn="1">
          <p15:clr>
            <a:srgbClr val="F26B43"/>
          </p15:clr>
        </p15:guide>
        <p15:guide id="5" orient="horz" pos="7382" userDrawn="1">
          <p15:clr>
            <a:srgbClr val="F26B43"/>
          </p15:clr>
        </p15:guide>
        <p15:guide id="6" orient="horz" pos="7223" userDrawn="1">
          <p15:clr>
            <a:srgbClr val="F26B43"/>
          </p15:clr>
        </p15:guide>
        <p15:guide id="7" orient="horz" pos="7881" userDrawn="1">
          <p15:clr>
            <a:srgbClr val="F26B43"/>
          </p15:clr>
        </p15:guide>
        <p15:guide id="8" orient="horz" pos="80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21E3FF-41DE-2B45-AB2F-52CA6AB008EF}"/>
              </a:ext>
            </a:extLst>
          </p:cNvPr>
          <p:cNvSpPr txBox="1"/>
          <p:nvPr/>
        </p:nvSpPr>
        <p:spPr>
          <a:xfrm>
            <a:off x="0" y="11576650"/>
            <a:ext cx="24382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Poteškoće u poslovanju i prijedlog mjera Vlade RH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33E006-3A41-764D-A134-086237813FAA}"/>
              </a:ext>
            </a:extLst>
          </p:cNvPr>
          <p:cNvSpPr txBox="1"/>
          <p:nvPr/>
        </p:nvSpPr>
        <p:spPr>
          <a:xfrm>
            <a:off x="0" y="13157646"/>
            <a:ext cx="2438241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5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Zagreb, </a:t>
            </a:r>
            <a:r>
              <a:rPr lang="hr-HR" sz="25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24. 03. 2020.</a:t>
            </a:r>
            <a:endParaRPr lang="hr-HR" sz="25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10E956-C4E6-CA4C-B7F6-C9E92011F9B6}"/>
              </a:ext>
            </a:extLst>
          </p:cNvPr>
          <p:cNvSpPr txBox="1"/>
          <p:nvPr/>
        </p:nvSpPr>
        <p:spPr>
          <a:xfrm>
            <a:off x="0" y="12367148"/>
            <a:ext cx="24382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Analiza ankete provedene na gospodarstvenicima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50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1676291" y="3381376"/>
            <a:ext cx="21526608" cy="8117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Uzorak i metodologija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pitanja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dirty="0" smtClean="0"/>
              <a:t>Ključni nalazi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na ukupnom uzorku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prema veličini tvrtke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prema primarnoj djelatnosti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prema županiji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endParaRPr lang="hr-HR" sz="4000" dirty="0" smtClean="0"/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endParaRPr lang="hr-HR" sz="4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28691" y="1425388"/>
            <a:ext cx="21029831" cy="21083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hr-HR" dirty="0" smtClean="0"/>
              <a:t>Sadržaj</a:t>
            </a:r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427564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Ključni nalazi</a:t>
            </a:r>
            <a:endParaRPr lang="hr-HR" dirty="0"/>
          </a:p>
        </p:txBody>
      </p:sp>
      <p:grpSp>
        <p:nvGrpSpPr>
          <p:cNvPr id="37" name="Group 36"/>
          <p:cNvGrpSpPr/>
          <p:nvPr/>
        </p:nvGrpSpPr>
        <p:grpSpPr>
          <a:xfrm>
            <a:off x="1845457" y="3013678"/>
            <a:ext cx="19838870" cy="1822275"/>
            <a:chOff x="1845457" y="3013678"/>
            <a:chExt cx="19838870" cy="1822275"/>
          </a:xfrm>
        </p:grpSpPr>
        <p:sp>
          <p:nvSpPr>
            <p:cNvPr id="16" name="TextBox 15"/>
            <p:cNvSpPr txBox="1"/>
            <p:nvPr/>
          </p:nvSpPr>
          <p:spPr>
            <a:xfrm>
              <a:off x="3922107" y="3265202"/>
              <a:ext cx="17762220" cy="15707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hr-HR" dirty="0" smtClean="0"/>
                <a:t>95% tvrtki prijavljuje PAD PROMETA </a:t>
              </a:r>
              <a:r>
                <a:rPr lang="hr-HR" dirty="0" smtClean="0">
                  <a:sym typeface="Wingdings" panose="05000000000000000000" pitchFamily="2" charset="2"/>
                </a:rPr>
                <a:t> 28% ima pad od 100%; </a:t>
              </a:r>
              <a:r>
                <a:rPr lang="hr-HR" sz="3200" dirty="0" smtClean="0">
                  <a:sym typeface="Wingdings" panose="05000000000000000000" pitchFamily="2" charset="2"/>
                </a:rPr>
                <a:t>najpogođenije mikro tvrtke</a:t>
              </a:r>
              <a:endParaRPr lang="hr-HR" sz="3200" dirty="0"/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45457" y="3013678"/>
              <a:ext cx="2009416" cy="1404640"/>
            </a:xfrm>
            <a:prstGeom prst="rect">
              <a:avLst/>
            </a:prstGeom>
          </p:spPr>
        </p:pic>
      </p:grpSp>
      <p:grpSp>
        <p:nvGrpSpPr>
          <p:cNvPr id="39" name="Group 38"/>
          <p:cNvGrpSpPr/>
          <p:nvPr/>
        </p:nvGrpSpPr>
        <p:grpSpPr>
          <a:xfrm>
            <a:off x="1840580" y="7378856"/>
            <a:ext cx="19843747" cy="1760363"/>
            <a:chOff x="1840580" y="5961841"/>
            <a:chExt cx="19843747" cy="1760363"/>
          </a:xfrm>
        </p:grpSpPr>
        <p:sp>
          <p:nvSpPr>
            <p:cNvPr id="10" name="TextBox 9"/>
            <p:cNvSpPr txBox="1"/>
            <p:nvPr/>
          </p:nvSpPr>
          <p:spPr>
            <a:xfrm>
              <a:off x="3922107" y="6151453"/>
              <a:ext cx="17762220" cy="15707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hr-HR" dirty="0" smtClean="0"/>
                <a:t>69% tvrtki ima POTEŠKOĆE S OPSKRBOM SIROVINAMA </a:t>
              </a:r>
              <a:r>
                <a:rPr lang="hr-HR" dirty="0" smtClean="0">
                  <a:sym typeface="Wingdings" panose="05000000000000000000" pitchFamily="2" charset="2"/>
                </a:rPr>
                <a:t></a:t>
              </a:r>
              <a:r>
                <a:rPr lang="hr-HR" sz="3200" dirty="0" smtClean="0">
                  <a:sym typeface="Wingdings" panose="05000000000000000000" pitchFamily="2" charset="2"/>
                </a:rPr>
                <a:t>35% na domaćem tržištu;</a:t>
              </a:r>
              <a:r>
                <a:rPr lang="hr-HR" dirty="0" smtClean="0">
                  <a:sym typeface="Wingdings" panose="05000000000000000000" pitchFamily="2" charset="2"/>
                </a:rPr>
                <a:t> </a:t>
              </a:r>
              <a:r>
                <a:rPr lang="hr-HR" sz="3200" dirty="0" smtClean="0">
                  <a:sym typeface="Wingdings" panose="05000000000000000000" pitchFamily="2" charset="2"/>
                </a:rPr>
                <a:t>velike tvrtke na EU, mikro na domaćem tržištu; </a:t>
              </a:r>
              <a:endParaRPr lang="hr-HR" sz="3200" dirty="0"/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40580" y="5961841"/>
              <a:ext cx="2019170" cy="1394886"/>
            </a:xfrm>
            <a:prstGeom prst="rect">
              <a:avLst/>
            </a:prstGeom>
          </p:spPr>
        </p:pic>
      </p:grpSp>
      <p:grpSp>
        <p:nvGrpSpPr>
          <p:cNvPr id="38" name="Group 37"/>
          <p:cNvGrpSpPr/>
          <p:nvPr/>
        </p:nvGrpSpPr>
        <p:grpSpPr>
          <a:xfrm>
            <a:off x="1845457" y="5274110"/>
            <a:ext cx="19838870" cy="1760363"/>
            <a:chOff x="1845457" y="4432087"/>
            <a:chExt cx="19838870" cy="1760363"/>
          </a:xfrm>
        </p:grpSpPr>
        <p:sp>
          <p:nvSpPr>
            <p:cNvPr id="21" name="TextBox 20"/>
            <p:cNvSpPr txBox="1"/>
            <p:nvPr/>
          </p:nvSpPr>
          <p:spPr>
            <a:xfrm>
              <a:off x="3922107" y="4621699"/>
              <a:ext cx="17762220" cy="15707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hr-HR" dirty="0" smtClean="0"/>
                <a:t>74% tvrtki prijavljuje PAD PROIZVODNJE </a:t>
              </a:r>
              <a:r>
                <a:rPr lang="hr-HR" dirty="0" smtClean="0">
                  <a:sym typeface="Wingdings" panose="05000000000000000000" pitchFamily="2" charset="2"/>
                </a:rPr>
                <a:t> 21% ima pad od 100%; </a:t>
              </a:r>
              <a:r>
                <a:rPr lang="hr-HR" sz="3200" dirty="0" smtClean="0">
                  <a:sym typeface="Wingdings" panose="05000000000000000000" pitchFamily="2" charset="2"/>
                </a:rPr>
                <a:t>mikro tvrtke s najvećim padom</a:t>
              </a:r>
              <a:endParaRPr lang="hr-HR" sz="3200" dirty="0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5457" y="4432087"/>
              <a:ext cx="2009416" cy="1394886"/>
            </a:xfrm>
            <a:prstGeom prst="rect">
              <a:avLst/>
            </a:prstGeom>
          </p:spPr>
        </p:pic>
      </p:grpSp>
      <p:grpSp>
        <p:nvGrpSpPr>
          <p:cNvPr id="40" name="Group 39"/>
          <p:cNvGrpSpPr/>
          <p:nvPr/>
        </p:nvGrpSpPr>
        <p:grpSpPr>
          <a:xfrm>
            <a:off x="1845457" y="9497477"/>
            <a:ext cx="19838870" cy="1943938"/>
            <a:chOff x="1845457" y="7454183"/>
            <a:chExt cx="19838870" cy="1943938"/>
          </a:xfrm>
        </p:grpSpPr>
        <p:sp>
          <p:nvSpPr>
            <p:cNvPr id="29" name="TextBox 28"/>
            <p:cNvSpPr txBox="1"/>
            <p:nvPr/>
          </p:nvSpPr>
          <p:spPr>
            <a:xfrm>
              <a:off x="3922107" y="7643795"/>
              <a:ext cx="1776222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hr-HR" dirty="0" smtClean="0"/>
                <a:t>61% tvrtki ima POTEŠKOĆE U LANCU OPSKRBE </a:t>
              </a:r>
              <a:r>
                <a:rPr lang="hr-HR" dirty="0" smtClean="0">
                  <a:sym typeface="Wingdings" panose="05000000000000000000" pitchFamily="2" charset="2"/>
                </a:rPr>
                <a:t> 36% ne prima robu na vrijeme ili u dovoljnoj količini</a:t>
              </a:r>
              <a:endParaRPr lang="hr-HR" dirty="0"/>
            </a:p>
          </p:txBody>
        </p: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45457" y="7454183"/>
              <a:ext cx="2009416" cy="13948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4130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Ključni nalazi</a:t>
            </a:r>
            <a:endParaRPr lang="hr-HR" dirty="0"/>
          </a:p>
        </p:txBody>
      </p:sp>
      <p:grpSp>
        <p:nvGrpSpPr>
          <p:cNvPr id="5" name="Group 4"/>
          <p:cNvGrpSpPr/>
          <p:nvPr/>
        </p:nvGrpSpPr>
        <p:grpSpPr>
          <a:xfrm>
            <a:off x="1812784" y="7304925"/>
            <a:ext cx="20890896" cy="1948815"/>
            <a:chOff x="1760489" y="3807328"/>
            <a:chExt cx="20890896" cy="1948815"/>
          </a:xfrm>
        </p:grpSpPr>
        <p:sp>
          <p:nvSpPr>
            <p:cNvPr id="17" name="TextBox 16"/>
            <p:cNvSpPr txBox="1"/>
            <p:nvPr/>
          </p:nvSpPr>
          <p:spPr>
            <a:xfrm>
              <a:off x="3912353" y="4001817"/>
              <a:ext cx="1873903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hr-HR" sz="4000" dirty="0" smtClean="0"/>
                <a:t>42% tvrtki razmišlja o OTPUŠTANJU RADNIKA </a:t>
              </a:r>
              <a:r>
                <a:rPr lang="hr-HR" sz="4000" dirty="0" smtClean="0">
                  <a:sym typeface="Wingdings" panose="05000000000000000000" pitchFamily="2" charset="2"/>
                </a:rPr>
                <a:t> </a:t>
              </a:r>
              <a:r>
                <a:rPr lang="hr-HR" sz="3200" dirty="0" smtClean="0">
                  <a:sym typeface="Wingdings" panose="05000000000000000000" pitchFamily="2" charset="2"/>
                </a:rPr>
                <a:t>27% će </a:t>
              </a:r>
              <a:r>
                <a:rPr lang="hr-HR" sz="3200" dirty="0">
                  <a:sym typeface="Wingdings" panose="05000000000000000000" pitchFamily="2" charset="2"/>
                </a:rPr>
                <a:t>otpuštati sve; </a:t>
              </a:r>
              <a:r>
                <a:rPr lang="hr-HR" sz="3200" dirty="0" smtClean="0">
                  <a:sym typeface="Wingdings" panose="05000000000000000000" pitchFamily="2" charset="2"/>
                </a:rPr>
                <a:t>36</a:t>
              </a:r>
              <a:r>
                <a:rPr lang="hr-HR" sz="3200" dirty="0">
                  <a:sym typeface="Wingdings" panose="05000000000000000000" pitchFamily="2" charset="2"/>
                </a:rPr>
                <a:t>% mikro tvrtki razmišlja otpustiti sve </a:t>
              </a:r>
              <a:r>
                <a:rPr lang="hr-HR" sz="3200" dirty="0" smtClean="0">
                  <a:sym typeface="Wingdings" panose="05000000000000000000" pitchFamily="2" charset="2"/>
                </a:rPr>
                <a:t>radnike</a:t>
              </a:r>
              <a:endParaRPr lang="hr-HR" sz="3200" dirty="0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60489" y="3807328"/>
              <a:ext cx="2009416" cy="1404640"/>
            </a:xfrm>
            <a:prstGeom prst="rect">
              <a:avLst/>
            </a:prstGeom>
          </p:spPr>
        </p:pic>
      </p:grpSp>
      <p:grpSp>
        <p:nvGrpSpPr>
          <p:cNvPr id="6" name="Group 5"/>
          <p:cNvGrpSpPr/>
          <p:nvPr/>
        </p:nvGrpSpPr>
        <p:grpSpPr>
          <a:xfrm>
            <a:off x="1812784" y="9393259"/>
            <a:ext cx="20890896" cy="2133481"/>
            <a:chOff x="1760489" y="6147139"/>
            <a:chExt cx="20890896" cy="2133481"/>
          </a:xfrm>
        </p:grpSpPr>
        <p:sp>
          <p:nvSpPr>
            <p:cNvPr id="24" name="TextBox 23"/>
            <p:cNvSpPr txBox="1"/>
            <p:nvPr/>
          </p:nvSpPr>
          <p:spPr>
            <a:xfrm>
              <a:off x="3912353" y="6341628"/>
              <a:ext cx="18739032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hr-HR" sz="4000" dirty="0" smtClean="0"/>
                <a:t>37% tvrtki razmišlja o ZATVARANJU TVRTKE </a:t>
              </a:r>
              <a:r>
                <a:rPr lang="hr-HR" sz="4000" dirty="0" smtClean="0">
                  <a:sym typeface="Wingdings" panose="05000000000000000000" pitchFamily="2" charset="2"/>
                </a:rPr>
                <a:t> </a:t>
              </a:r>
              <a:r>
                <a:rPr lang="hr-HR" sz="3200" dirty="0" smtClean="0">
                  <a:sym typeface="Wingdings" panose="05000000000000000000" pitchFamily="2" charset="2"/>
                </a:rPr>
                <a:t>24% će ugasiti </a:t>
              </a:r>
              <a:r>
                <a:rPr lang="hr-HR" sz="3200" dirty="0">
                  <a:sym typeface="Wingdings" panose="05000000000000000000" pitchFamily="2" charset="2"/>
                </a:rPr>
                <a:t>cijelu tvrtku; 27% mikro tvrtki razmišlja o zatvaranju cijele tvrtke</a:t>
              </a:r>
              <a:r>
                <a:rPr lang="hr-HR" sz="4000" dirty="0">
                  <a:sym typeface="Wingdings" panose="05000000000000000000" pitchFamily="2" charset="2"/>
                </a:rPr>
                <a:t>  </a:t>
              </a:r>
              <a:endParaRPr lang="hr-HR" sz="4000" dirty="0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60489" y="6147139"/>
              <a:ext cx="2009416" cy="1404640"/>
            </a:xfrm>
            <a:prstGeom prst="rect">
              <a:avLst/>
            </a:prstGeom>
          </p:spPr>
        </p:pic>
      </p:grpSp>
      <p:grpSp>
        <p:nvGrpSpPr>
          <p:cNvPr id="30" name="Group 29"/>
          <p:cNvGrpSpPr/>
          <p:nvPr/>
        </p:nvGrpSpPr>
        <p:grpSpPr>
          <a:xfrm>
            <a:off x="1812784" y="3049835"/>
            <a:ext cx="19642943" cy="1765240"/>
            <a:chOff x="1845457" y="9082124"/>
            <a:chExt cx="19642943" cy="1765240"/>
          </a:xfrm>
        </p:grpSpPr>
        <p:sp>
          <p:nvSpPr>
            <p:cNvPr id="32" name="TextBox 31"/>
            <p:cNvSpPr txBox="1"/>
            <p:nvPr/>
          </p:nvSpPr>
          <p:spPr>
            <a:xfrm>
              <a:off x="3922107" y="9276613"/>
              <a:ext cx="17566293" cy="15707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hr-HR" dirty="0" smtClean="0"/>
                <a:t>45% svih tvrtki ima PAD IZVOZA </a:t>
              </a:r>
              <a:r>
                <a:rPr lang="hr-HR" dirty="0" smtClean="0">
                  <a:sym typeface="Wingdings" panose="05000000000000000000" pitchFamily="2" charset="2"/>
                </a:rPr>
                <a:t> 22% ima pad od 100%; </a:t>
              </a:r>
              <a:r>
                <a:rPr lang="hr-HR" sz="3200" dirty="0" smtClean="0">
                  <a:sym typeface="Wingdings" panose="05000000000000000000" pitchFamily="2" charset="2"/>
                </a:rPr>
                <a:t>mikro i male tvrtke bilježe najveći pad</a:t>
              </a:r>
              <a:endParaRPr lang="hr-HR" sz="3200" dirty="0"/>
            </a:p>
          </p:txBody>
        </p:sp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5457" y="9082124"/>
              <a:ext cx="2009416" cy="1404640"/>
            </a:xfrm>
            <a:prstGeom prst="rect">
              <a:avLst/>
            </a:prstGeom>
          </p:spPr>
        </p:pic>
      </p:grpSp>
      <p:grpSp>
        <p:nvGrpSpPr>
          <p:cNvPr id="34" name="Group 33"/>
          <p:cNvGrpSpPr/>
          <p:nvPr/>
        </p:nvGrpSpPr>
        <p:grpSpPr>
          <a:xfrm>
            <a:off x="1812784" y="5226346"/>
            <a:ext cx="19838870" cy="1760363"/>
            <a:chOff x="1845457" y="10838131"/>
            <a:chExt cx="19838870" cy="1760363"/>
          </a:xfrm>
        </p:grpSpPr>
        <p:sp>
          <p:nvSpPr>
            <p:cNvPr id="35" name="TextBox 34"/>
            <p:cNvSpPr txBox="1"/>
            <p:nvPr/>
          </p:nvSpPr>
          <p:spPr>
            <a:xfrm>
              <a:off x="3922107" y="11027743"/>
              <a:ext cx="17762220" cy="15707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hr-HR" dirty="0" smtClean="0"/>
                <a:t>41% svih tvrtki ima PAD UVOZA </a:t>
              </a:r>
              <a:r>
                <a:rPr lang="hr-HR" dirty="0" smtClean="0">
                  <a:sym typeface="Wingdings" panose="05000000000000000000" pitchFamily="2" charset="2"/>
                </a:rPr>
                <a:t> 16% ima pad od 100%; </a:t>
              </a:r>
              <a:r>
                <a:rPr lang="hr-HR" sz="3200" dirty="0" smtClean="0">
                  <a:sym typeface="Wingdings" panose="05000000000000000000" pitchFamily="2" charset="2"/>
                </a:rPr>
                <a:t>mikro i male tvrtke bilježe najveći pad</a:t>
              </a:r>
              <a:endParaRPr lang="hr-HR" sz="3200" dirty="0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45457" y="10838131"/>
              <a:ext cx="2009416" cy="13948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9763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1676291" y="3381376"/>
            <a:ext cx="21526608" cy="8117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Uzorak i metodologija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pitanja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Ključni nalazi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dirty="0" smtClean="0"/>
              <a:t>Pregled rezultata na ukupnom uzorku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prema veličini tvrtke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prema primarnoj djelatnosti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prema županiji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endParaRPr lang="hr-HR" sz="4000" dirty="0" smtClean="0"/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endParaRPr lang="hr-HR" sz="4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28691" y="1425388"/>
            <a:ext cx="21029831" cy="21083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hr-HR" dirty="0" smtClean="0"/>
              <a:t>Sadržaj</a:t>
            </a:r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229044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2343596" y="4201476"/>
            <a:ext cx="10362526" cy="760222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4000" b="1" dirty="0" smtClean="0"/>
              <a:t>69% ispitanih tvrtki ima poteškoća s opskrbom sirovinama ili repromaterijalom.</a:t>
            </a:r>
          </a:p>
          <a:p>
            <a:pPr>
              <a:lnSpc>
                <a:spcPct val="150000"/>
              </a:lnSpc>
            </a:pPr>
            <a:r>
              <a:rPr lang="hr-HR" sz="4000" b="1" dirty="0" smtClean="0"/>
              <a:t>Najveći broj tvrtki (35%) </a:t>
            </a:r>
            <a:r>
              <a:rPr lang="hr-HR" sz="4000" dirty="0" smtClean="0"/>
              <a:t>prijavljuje poteškoće s opskrbom sirovinama ili repromaterijalom</a:t>
            </a:r>
            <a:r>
              <a:rPr lang="hr-HR" sz="4000" b="1" dirty="0" smtClean="0"/>
              <a:t> unutar domaćeg tržišta</a:t>
            </a:r>
            <a:r>
              <a:rPr lang="hr-HR" sz="4000" dirty="0" smtClean="0"/>
              <a:t>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 smtClean="0"/>
              <a:t>Posljedice na poslovanje – narušena opskrba sirovinama</a:t>
            </a:r>
            <a:endParaRPr lang="hr-HR" sz="3600" i="1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95214020"/>
              </p:ext>
            </p:extLst>
          </p:nvPr>
        </p:nvGraphicFramePr>
        <p:xfrm>
          <a:off x="1676400" y="3651250"/>
          <a:ext cx="10363200" cy="870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1676400" y="6012180"/>
            <a:ext cx="2644140" cy="6537960"/>
          </a:xfrm>
          <a:prstGeom prst="roundRect">
            <a:avLst/>
          </a:prstGeom>
          <a:solidFill>
            <a:schemeClr val="accent6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885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2709356" y="5736272"/>
            <a:ext cx="10362526" cy="453263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4000" dirty="0" smtClean="0"/>
              <a:t>Dvije trećine tvrtki u ovom trenutku nema poteškoća s nedostatkom radnika.</a:t>
            </a:r>
          </a:p>
          <a:p>
            <a:pPr>
              <a:lnSpc>
                <a:spcPct val="150000"/>
              </a:lnSpc>
            </a:pPr>
            <a:r>
              <a:rPr lang="hr-HR" sz="4000" dirty="0" smtClean="0"/>
              <a:t>27% tvrtki ima nedostatak radnika uzrokovan bolovanjima i/ili samoizolacijom.</a:t>
            </a:r>
            <a:endParaRPr lang="hr-HR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 smtClean="0"/>
              <a:t>Posljedice na poslovanje – nedostatak radnika</a:t>
            </a:r>
            <a:endParaRPr lang="hr-HR" sz="3600" i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87597750"/>
              </p:ext>
            </p:extLst>
          </p:nvPr>
        </p:nvGraphicFramePr>
        <p:xfrm>
          <a:off x="1676400" y="3651250"/>
          <a:ext cx="10363200" cy="870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9395460" y="4892040"/>
            <a:ext cx="2644140" cy="7063740"/>
          </a:xfrm>
          <a:prstGeom prst="roundRect">
            <a:avLst/>
          </a:prstGeom>
          <a:solidFill>
            <a:schemeClr val="accent6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152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 smtClean="0"/>
              <a:t>Posljedice na poslovanje – pad proizvodnje</a:t>
            </a:r>
            <a:endParaRPr lang="hr-HR" sz="3600" i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3189416" y="5679122"/>
            <a:ext cx="10362526" cy="464693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hr-HR" sz="4000" dirty="0" smtClean="0"/>
              <a:t>Najveći broj tvrtki (</a:t>
            </a:r>
            <a:r>
              <a:rPr lang="hr-HR" sz="4000" b="1" dirty="0" smtClean="0"/>
              <a:t>36%</a:t>
            </a:r>
            <a:r>
              <a:rPr lang="hr-HR" sz="4000" dirty="0" smtClean="0"/>
              <a:t>) prijavljuje </a:t>
            </a:r>
            <a:r>
              <a:rPr lang="hr-HR" sz="4000" b="1" dirty="0" smtClean="0"/>
              <a:t>pad porizvodnje u rasponu od 75 do 100%.</a:t>
            </a:r>
          </a:p>
          <a:p>
            <a:pPr>
              <a:lnSpc>
                <a:spcPct val="150000"/>
              </a:lnSpc>
            </a:pPr>
            <a:r>
              <a:rPr lang="hr-HR" sz="4000" dirty="0" smtClean="0"/>
              <a:t>Pri tome </a:t>
            </a:r>
            <a:r>
              <a:rPr lang="hr-HR" sz="4000" b="1" dirty="0" smtClean="0"/>
              <a:t>potpuni prestanak proizvodnje (100%-tni pad) prijavljuje njih čak 21%, </a:t>
            </a:r>
            <a:r>
              <a:rPr lang="hr-HR" sz="4000" dirty="0" smtClean="0"/>
              <a:t>dok</a:t>
            </a:r>
            <a:r>
              <a:rPr lang="hr-HR" sz="4000" b="1" dirty="0" smtClean="0"/>
              <a:t> svega šest (6) tvrtki (0,2%) </a:t>
            </a:r>
            <a:r>
              <a:rPr lang="hr-HR" sz="4000" dirty="0" smtClean="0"/>
              <a:t>kaže kako </a:t>
            </a:r>
            <a:r>
              <a:rPr lang="hr-HR" sz="4000" b="1" dirty="0" smtClean="0"/>
              <a:t>nemaju pad proizvodnje.</a:t>
            </a:r>
            <a:endParaRPr lang="hr-HR" sz="40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89598739"/>
              </p:ext>
            </p:extLst>
          </p:nvPr>
        </p:nvGraphicFramePr>
        <p:xfrm>
          <a:off x="1981200" y="3651250"/>
          <a:ext cx="10361613" cy="870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146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4000" dirty="0" smtClean="0"/>
              <a:t>Najveći udio tvrtki (</a:t>
            </a:r>
            <a:r>
              <a:rPr lang="hr-HR" sz="4000" b="1" dirty="0" smtClean="0"/>
              <a:t>28%</a:t>
            </a:r>
            <a:r>
              <a:rPr lang="hr-HR" sz="4000" dirty="0" smtClean="0"/>
              <a:t>) bilježi </a:t>
            </a:r>
            <a:r>
              <a:rPr lang="hr-HR" sz="4000" b="1" dirty="0" smtClean="0"/>
              <a:t>pad izvoza od 75-100%.</a:t>
            </a:r>
          </a:p>
          <a:p>
            <a:pPr>
              <a:lnSpc>
                <a:spcPct val="150000"/>
              </a:lnSpc>
            </a:pPr>
            <a:r>
              <a:rPr lang="hr-HR" sz="4000" dirty="0" smtClean="0"/>
              <a:t>Pri tome </a:t>
            </a:r>
            <a:r>
              <a:rPr lang="hr-HR" sz="4000" b="1" dirty="0" smtClean="0"/>
              <a:t>22% prijavljuje poptuno gašenje izvoza</a:t>
            </a:r>
            <a:r>
              <a:rPr lang="hr-HR" sz="4000" dirty="0" smtClean="0"/>
              <a:t> (pad od 100%), a </a:t>
            </a:r>
            <a:r>
              <a:rPr lang="hr-HR" sz="4000" b="1" dirty="0" smtClean="0"/>
              <a:t>samo tri (3) tvrtke </a:t>
            </a:r>
            <a:r>
              <a:rPr lang="hr-HR" sz="4000" dirty="0" smtClean="0"/>
              <a:t>(0,1%)</a:t>
            </a:r>
            <a:r>
              <a:rPr lang="hr-HR" sz="4000" b="1" dirty="0" smtClean="0"/>
              <a:t> nemaju zabiježen pad izvoza.</a:t>
            </a:r>
            <a:endParaRPr lang="hr-HR" sz="4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 smtClean="0"/>
              <a:t>Posljedice na poslovanje – pad izvoza</a:t>
            </a:r>
            <a:endParaRPr lang="hr-HR" sz="3600" i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41780291"/>
              </p:ext>
            </p:extLst>
          </p:nvPr>
        </p:nvGraphicFramePr>
        <p:xfrm>
          <a:off x="1676400" y="3651250"/>
          <a:ext cx="10363200" cy="870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7893526" y="7200901"/>
            <a:ext cx="2057400" cy="5153025"/>
          </a:xfrm>
          <a:prstGeom prst="roundRect">
            <a:avLst/>
          </a:prstGeom>
          <a:solidFill>
            <a:schemeClr val="accent6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640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2343596" y="5027612"/>
            <a:ext cx="10362526" cy="59499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4000" dirty="0" smtClean="0"/>
              <a:t>Više od petine tvrtki (22%) ima pad uvoza u rasponu od 75-100%.</a:t>
            </a:r>
          </a:p>
          <a:p>
            <a:pPr>
              <a:lnSpc>
                <a:spcPct val="150000"/>
              </a:lnSpc>
            </a:pPr>
            <a:r>
              <a:rPr lang="hr-HR" sz="4000" dirty="0" smtClean="0"/>
              <a:t>Pri tome </a:t>
            </a:r>
            <a:r>
              <a:rPr lang="hr-HR" sz="4000" b="1" dirty="0" smtClean="0"/>
              <a:t>16% tvrtki ima potpuno obustavljen uvoz </a:t>
            </a:r>
            <a:r>
              <a:rPr lang="hr-HR" sz="4000" dirty="0" smtClean="0"/>
              <a:t>(pad od 100%), a </a:t>
            </a:r>
            <a:r>
              <a:rPr lang="hr-HR" sz="4000" b="1" dirty="0" smtClean="0"/>
              <a:t>samo dvije (2) tvrtke izjavljuju kako im uvoz nije pao.</a:t>
            </a:r>
            <a:endParaRPr lang="hr-HR" sz="4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 smtClean="0"/>
              <a:t>Posljedice na poslovanje – pad uvoza</a:t>
            </a:r>
            <a:endParaRPr lang="hr-HR" sz="3600" i="1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4436362"/>
              </p:ext>
            </p:extLst>
          </p:nvPr>
        </p:nvGraphicFramePr>
        <p:xfrm>
          <a:off x="1676400" y="3651250"/>
          <a:ext cx="10363200" cy="870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7893526" y="7200900"/>
            <a:ext cx="2057400" cy="5153025"/>
          </a:xfrm>
          <a:prstGeom prst="roundRect">
            <a:avLst/>
          </a:prstGeom>
          <a:solidFill>
            <a:schemeClr val="accent6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243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2343596" y="5664357"/>
            <a:ext cx="10362526" cy="458501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4000" b="1" dirty="0" smtClean="0"/>
              <a:t>Svaka druga tvrtka ima pad prometa na razini 75-100%.</a:t>
            </a:r>
          </a:p>
          <a:p>
            <a:pPr>
              <a:lnSpc>
                <a:spcPct val="150000"/>
              </a:lnSpc>
            </a:pPr>
            <a:r>
              <a:rPr lang="hr-HR" sz="4000" dirty="0" smtClean="0"/>
              <a:t>Pri tome </a:t>
            </a:r>
            <a:r>
              <a:rPr lang="hr-HR" sz="4000" b="1" dirty="0" smtClean="0"/>
              <a:t>28%</a:t>
            </a:r>
            <a:r>
              <a:rPr lang="hr-HR" sz="4000" dirty="0" smtClean="0"/>
              <a:t> tvrtki </a:t>
            </a:r>
            <a:r>
              <a:rPr lang="hr-HR" sz="4000" b="1" dirty="0" smtClean="0"/>
              <a:t>bilježi pad prometa od 100%.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 smtClean="0"/>
              <a:t>Posljedice na poslovanje – pad prometa, ugovorenih aranžmana i poslova</a:t>
            </a:r>
            <a:endParaRPr lang="hr-HR" sz="3600" i="1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65989131"/>
              </p:ext>
            </p:extLst>
          </p:nvPr>
        </p:nvGraphicFramePr>
        <p:xfrm>
          <a:off x="1676400" y="3651250"/>
          <a:ext cx="10363200" cy="870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7840980" y="5560059"/>
            <a:ext cx="2011680" cy="7063740"/>
          </a:xfrm>
          <a:prstGeom prst="roundRect">
            <a:avLst/>
          </a:prstGeom>
          <a:solidFill>
            <a:schemeClr val="accent6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880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Sadržaj</a:t>
            </a:r>
            <a:endParaRPr lang="hr-HR" i="1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676291" y="3381376"/>
            <a:ext cx="21526608" cy="8117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dirty="0" smtClean="0"/>
              <a:t>Uzorak i metodologija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pitanja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Ključni nalazi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na ukupnom uzorku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prema veličini tvrtke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prema primarnoj djelatnosti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prema županiji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endParaRPr lang="hr-HR" sz="4000" dirty="0" smtClean="0"/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endParaRPr lang="hr-HR" sz="4000" dirty="0" smtClean="0"/>
          </a:p>
        </p:txBody>
      </p:sp>
    </p:spTree>
    <p:extLst>
      <p:ext uri="{BB962C8B-B14F-4D97-AF65-F5344CB8AC3E}">
        <p14:creationId xmlns:p14="http://schemas.microsoft.com/office/powerpoint/2010/main" val="293675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2549336" y="4707571"/>
            <a:ext cx="10362526" cy="659003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4000" b="1" dirty="0"/>
              <a:t>Probleme u lancu opskrbe prijavljuje 61% tvrtki</a:t>
            </a:r>
            <a:r>
              <a:rPr lang="hr-HR" sz="4000" dirty="0"/>
              <a:t>.</a:t>
            </a:r>
          </a:p>
          <a:p>
            <a:pPr>
              <a:lnSpc>
                <a:spcPct val="150000"/>
              </a:lnSpc>
            </a:pPr>
            <a:r>
              <a:rPr lang="hr-HR" sz="4000" dirty="0" smtClean="0"/>
              <a:t>U ovom je trenutku </a:t>
            </a:r>
            <a:r>
              <a:rPr lang="hr-HR" sz="4000" b="1" dirty="0" smtClean="0"/>
              <a:t>znatno više onih </a:t>
            </a:r>
            <a:r>
              <a:rPr lang="hr-HR" sz="4000" dirty="0" smtClean="0"/>
              <a:t>tvrtki </a:t>
            </a:r>
            <a:r>
              <a:rPr lang="hr-HR" sz="4000" b="1" dirty="0" smtClean="0"/>
              <a:t>koje ne primaju robu na vrijeme ili u dogovorenoj količini (36%) </a:t>
            </a:r>
            <a:r>
              <a:rPr lang="hr-HR" sz="4000" dirty="0" smtClean="0"/>
              <a:t>u odnosu na one koje ju </a:t>
            </a:r>
            <a:r>
              <a:rPr lang="hr-HR" sz="4000" b="1" dirty="0" smtClean="0"/>
              <a:t>ne uspijevaju isporučiti (25%).</a:t>
            </a:r>
          </a:p>
          <a:p>
            <a:pPr>
              <a:lnSpc>
                <a:spcPct val="150000"/>
              </a:lnSpc>
            </a:pPr>
            <a:endParaRPr lang="hr-HR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 smtClean="0"/>
              <a:t>Posljedice na poslovanje – poremećaji u lancu opskrbe</a:t>
            </a:r>
            <a:endParaRPr lang="hr-HR" sz="3600" i="1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04699206"/>
              </p:ext>
            </p:extLst>
          </p:nvPr>
        </p:nvGraphicFramePr>
        <p:xfrm>
          <a:off x="1676400" y="3651250"/>
          <a:ext cx="10363200" cy="870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218906" y="7200900"/>
            <a:ext cx="3353594" cy="5153025"/>
          </a:xfrm>
          <a:prstGeom prst="roundRect">
            <a:avLst/>
          </a:prstGeom>
          <a:solidFill>
            <a:schemeClr val="accent6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635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2343596" y="4383404"/>
            <a:ext cx="10362526" cy="723836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4000" b="1" dirty="0" smtClean="0"/>
              <a:t>63% tvrtki </a:t>
            </a:r>
            <a:r>
              <a:rPr lang="hr-HR" sz="4000" dirty="0" smtClean="0"/>
              <a:t>i dalje posluje i </a:t>
            </a:r>
            <a:r>
              <a:rPr lang="hr-HR" sz="4000" b="1" dirty="0" smtClean="0"/>
              <a:t>namjerava poslovati bez razmišljanja o zatvaranju tvrtke.</a:t>
            </a:r>
          </a:p>
          <a:p>
            <a:pPr>
              <a:lnSpc>
                <a:spcPct val="150000"/>
              </a:lnSpc>
            </a:pPr>
            <a:r>
              <a:rPr lang="hr-HR" sz="4000" dirty="0" smtClean="0"/>
              <a:t>No, zabrinjava da je među ostalima znatno više onih koji </a:t>
            </a:r>
            <a:r>
              <a:rPr lang="hr-HR" sz="4000" b="1" dirty="0" smtClean="0"/>
              <a:t>razmišljaju o gašenju cijele tvrtke (24%)</a:t>
            </a:r>
            <a:r>
              <a:rPr lang="hr-HR" sz="4000" dirty="0" smtClean="0"/>
              <a:t> nego samo nekih poslovnih jedinica (13%).</a:t>
            </a:r>
            <a:endParaRPr lang="hr-HR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 smtClean="0"/>
              <a:t>Posljedice na poslovanje – potencijalna zatvaranja tvrtki</a:t>
            </a:r>
            <a:endParaRPr lang="hr-HR" sz="3600" i="1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76768963"/>
              </p:ext>
            </p:extLst>
          </p:nvPr>
        </p:nvGraphicFramePr>
        <p:xfrm>
          <a:off x="1676400" y="3651250"/>
          <a:ext cx="10363200" cy="870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1865312" y="7749540"/>
            <a:ext cx="3353594" cy="4627245"/>
          </a:xfrm>
          <a:prstGeom prst="roundRect">
            <a:avLst/>
          </a:prstGeom>
          <a:solidFill>
            <a:schemeClr val="accent6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215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2595056" y="5564821"/>
            <a:ext cx="10362526" cy="487553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4000" dirty="0" smtClean="0"/>
              <a:t>Najveći udio ispitanih tvrtki </a:t>
            </a:r>
            <a:r>
              <a:rPr lang="hr-HR" sz="4000" b="1" dirty="0" smtClean="0"/>
              <a:t>(55%) izjavljuje kako ne razmišljaju o otpuštanju</a:t>
            </a:r>
            <a:r>
              <a:rPr lang="hr-HR" sz="4000" dirty="0" smtClean="0"/>
              <a:t> radnika.</a:t>
            </a:r>
          </a:p>
          <a:p>
            <a:pPr>
              <a:lnSpc>
                <a:spcPct val="150000"/>
              </a:lnSpc>
            </a:pPr>
            <a:r>
              <a:rPr lang="hr-HR" sz="4000" dirty="0" smtClean="0"/>
              <a:t>No, 3% ih je već otpuštalo, a </a:t>
            </a:r>
            <a:r>
              <a:rPr lang="hr-HR" sz="4000" b="1" dirty="0" smtClean="0"/>
              <a:t>čak 42% planira otpuštati.</a:t>
            </a:r>
            <a:endParaRPr lang="hr-HR" sz="4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 smtClean="0"/>
              <a:t>Posljedice na poslovanje – otpuštanja radnika</a:t>
            </a:r>
            <a:endParaRPr lang="hr-HR" sz="3600" i="1" dirty="0"/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83367987"/>
              </p:ext>
            </p:extLst>
          </p:nvPr>
        </p:nvGraphicFramePr>
        <p:xfrm>
          <a:off x="1676400" y="3651250"/>
          <a:ext cx="10363200" cy="870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5218906" y="7200900"/>
            <a:ext cx="3353594" cy="5153025"/>
          </a:xfrm>
          <a:prstGeom prst="roundRect">
            <a:avLst/>
          </a:prstGeom>
          <a:solidFill>
            <a:schemeClr val="accent6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821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 smtClean="0"/>
              <a:t>Posljedice na poslovanje – otpuštanja radnika</a:t>
            </a:r>
            <a:endParaRPr lang="hr-HR" sz="3600" i="1" dirty="0"/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05547284"/>
              </p:ext>
            </p:extLst>
          </p:nvPr>
        </p:nvGraphicFramePr>
        <p:xfrm>
          <a:off x="6361113" y="3381376"/>
          <a:ext cx="5981700" cy="3389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ontent Placeholder 1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8961016"/>
              </p:ext>
            </p:extLst>
          </p:nvPr>
        </p:nvGraphicFramePr>
        <p:xfrm>
          <a:off x="12342813" y="3381375"/>
          <a:ext cx="10363200" cy="870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Right Arrow Callout 14"/>
          <p:cNvSpPr/>
          <p:nvPr/>
        </p:nvSpPr>
        <p:spPr>
          <a:xfrm>
            <a:off x="7360920" y="4869180"/>
            <a:ext cx="5852160" cy="914400"/>
          </a:xfrm>
          <a:prstGeom prst="rightArrowCallou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Content Placeholder 2"/>
          <p:cNvSpPr>
            <a:spLocks noGrp="1"/>
          </p:cNvSpPr>
          <p:nvPr>
            <p:ph sz="half" idx="2"/>
          </p:nvPr>
        </p:nvSpPr>
        <p:spPr>
          <a:xfrm>
            <a:off x="1721207" y="6989762"/>
            <a:ext cx="10362526" cy="487553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r-HR" sz="4000" b="1" dirty="0" smtClean="0"/>
              <a:t>Među onim tvrtkama koje razmišljaju o otpuštanju radnika</a:t>
            </a:r>
            <a:r>
              <a:rPr lang="hr-HR" sz="4000" dirty="0" smtClean="0"/>
              <a:t>, </a:t>
            </a:r>
            <a:r>
              <a:rPr lang="hr-HR" sz="4000" b="1" dirty="0" smtClean="0"/>
              <a:t>svaka druga </a:t>
            </a:r>
            <a:r>
              <a:rPr lang="hr-HR" sz="4000" dirty="0" smtClean="0"/>
              <a:t>tvrtka će otpustiti </a:t>
            </a:r>
            <a:r>
              <a:rPr lang="hr-HR" sz="4000" b="1" dirty="0" smtClean="0"/>
              <a:t>manji dio radnika</a:t>
            </a:r>
            <a:r>
              <a:rPr lang="hr-HR" sz="4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hr-HR" sz="4000" b="1" dirty="0" smtClean="0"/>
              <a:t>27% izjavljuje kako će otpustiti sve radnike.</a:t>
            </a:r>
            <a:endParaRPr lang="hr-HR" sz="4000" b="1" dirty="0"/>
          </a:p>
        </p:txBody>
      </p:sp>
    </p:spTree>
    <p:extLst>
      <p:ext uri="{BB962C8B-B14F-4D97-AF65-F5344CB8AC3E}">
        <p14:creationId xmlns:p14="http://schemas.microsoft.com/office/powerpoint/2010/main" val="130825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 smtClean="0"/>
              <a:t>Posljedice na poslovanje – otpuštanja radnika</a:t>
            </a:r>
            <a:endParaRPr lang="hr-HR" sz="3600" i="1" dirty="0"/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05547284"/>
              </p:ext>
            </p:extLst>
          </p:nvPr>
        </p:nvGraphicFramePr>
        <p:xfrm>
          <a:off x="6361113" y="3381376"/>
          <a:ext cx="5981700" cy="3389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ight Arrow Callout 14"/>
          <p:cNvSpPr/>
          <p:nvPr/>
        </p:nvSpPr>
        <p:spPr>
          <a:xfrm>
            <a:off x="6339046" y="5715636"/>
            <a:ext cx="5852160" cy="914400"/>
          </a:xfrm>
          <a:prstGeom prst="rightArrowCallou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92634441"/>
              </p:ext>
            </p:extLst>
          </p:nvPr>
        </p:nvGraphicFramePr>
        <p:xfrm>
          <a:off x="12342813" y="3651250"/>
          <a:ext cx="10363200" cy="870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sz="half" idx="2"/>
          </p:nvPr>
        </p:nvSpPr>
        <p:spPr>
          <a:xfrm>
            <a:off x="1721207" y="8025448"/>
            <a:ext cx="10362526" cy="357155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4000" b="1" dirty="0" smtClean="0"/>
              <a:t>Među onim tvrtkama koje su već otpuštale</a:t>
            </a:r>
            <a:r>
              <a:rPr lang="hr-HR" sz="4000" dirty="0" smtClean="0"/>
              <a:t>, </a:t>
            </a:r>
            <a:r>
              <a:rPr lang="hr-HR" sz="4000" b="1" dirty="0" smtClean="0"/>
              <a:t>53% </a:t>
            </a:r>
            <a:r>
              <a:rPr lang="hr-HR" sz="4000" dirty="0" smtClean="0"/>
              <a:t>je otpustilo </a:t>
            </a:r>
            <a:r>
              <a:rPr lang="hr-HR" sz="4000" b="1" dirty="0" smtClean="0"/>
              <a:t>manji dio radnika</a:t>
            </a:r>
            <a:r>
              <a:rPr lang="hr-HR" sz="4000" dirty="0"/>
              <a:t> </a:t>
            </a:r>
            <a:r>
              <a:rPr lang="hr-HR" sz="4000" dirty="0" smtClean="0"/>
              <a:t>a po 23% veći dio ili sve radnike</a:t>
            </a:r>
            <a:r>
              <a:rPr lang="hr-HR" sz="4000" b="1" dirty="0" smtClean="0"/>
              <a:t>.</a:t>
            </a:r>
            <a:endParaRPr lang="hr-HR" sz="4000" b="1" dirty="0"/>
          </a:p>
        </p:txBody>
      </p:sp>
    </p:spTree>
    <p:extLst>
      <p:ext uri="{BB962C8B-B14F-4D97-AF65-F5344CB8AC3E}">
        <p14:creationId xmlns:p14="http://schemas.microsoft.com/office/powerpoint/2010/main" val="424234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hr-HR" sz="3600" b="0" dirty="0" smtClean="0"/>
              <a:t>Od ponuđenog seta od 63 mjere, najveći je interes za </a:t>
            </a:r>
            <a:r>
              <a:rPr lang="hr-HR" sz="3600" dirty="0" smtClean="0"/>
              <a:t>odgodu plaćanja javnih davanja (56% tvrtki) </a:t>
            </a:r>
            <a:r>
              <a:rPr lang="hr-HR" sz="3600" b="0" dirty="0" smtClean="0"/>
              <a:t>i </a:t>
            </a:r>
            <a:r>
              <a:rPr lang="hr-HR" sz="3600" dirty="0" smtClean="0"/>
              <a:t>potpore za očuvanje radnih mjesta u pogođenim sektorima (50%).</a:t>
            </a:r>
            <a:endParaRPr lang="hr-HR" sz="3600" i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97521173"/>
              </p:ext>
            </p:extLst>
          </p:nvPr>
        </p:nvGraphicFramePr>
        <p:xfrm>
          <a:off x="1676400" y="3381375"/>
          <a:ext cx="20680363" cy="870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660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>
                <a:solidFill>
                  <a:srgbClr val="375E77"/>
                </a:solidFill>
              </a:rPr>
              <a:t>1. Odgoda i/ili obročna otplata javnih </a:t>
            </a:r>
            <a:r>
              <a:rPr lang="hr-HR" sz="3600" dirty="0" smtClean="0">
                <a:solidFill>
                  <a:srgbClr val="375E77"/>
                </a:solidFill>
              </a:rPr>
              <a:t>davanja (56%)</a:t>
            </a:r>
            <a:endParaRPr lang="hr-HR" sz="3600" i="1" dirty="0">
              <a:solidFill>
                <a:srgbClr val="375E77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291" y="3038476"/>
            <a:ext cx="20093940" cy="10248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hr-HR" sz="4400" b="1" dirty="0" smtClean="0"/>
              <a:t>Pregled prema veličini tvrtke </a:t>
            </a:r>
            <a:r>
              <a:rPr lang="hr-HR" sz="4400" dirty="0" smtClean="0"/>
              <a:t>pokazuje kako se za ovu mjeru odlučuje: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/>
              <a:t>54% mikro tvrki, 56% malih, 65% srednjih i </a:t>
            </a:r>
            <a:r>
              <a:rPr lang="hr-HR" sz="4400" i="1" dirty="0"/>
              <a:t>71% velikih tvrki</a:t>
            </a:r>
          </a:p>
          <a:p>
            <a:pPr algn="l">
              <a:lnSpc>
                <a:spcPct val="150000"/>
              </a:lnSpc>
            </a:pPr>
            <a:endParaRPr lang="hr-HR" sz="4400" dirty="0" smtClean="0"/>
          </a:p>
          <a:p>
            <a:pPr>
              <a:lnSpc>
                <a:spcPct val="150000"/>
              </a:lnSpc>
            </a:pPr>
            <a:r>
              <a:rPr lang="hr-HR" sz="4400" b="1" dirty="0" smtClean="0"/>
              <a:t>Top 5 djelatnosti koje biraju ovu mjeru</a:t>
            </a:r>
            <a:r>
              <a:rPr lang="hr-HR" sz="4400" dirty="0" smtClean="0"/>
              <a:t>: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i="1" dirty="0" smtClean="0"/>
              <a:t>63% prijevoz i skladištenje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61% pružanje smještaja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58% poslovanje nekretninama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57% prerađivačka industrija; uslužne djelatnosti; administrativne djelatnosti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56% obrazovanje</a:t>
            </a:r>
          </a:p>
          <a:p>
            <a:pPr algn="l">
              <a:lnSpc>
                <a:spcPct val="150000"/>
              </a:lnSpc>
            </a:pPr>
            <a:endParaRPr lang="hr-HR" sz="4400" dirty="0"/>
          </a:p>
        </p:txBody>
      </p:sp>
    </p:spTree>
    <p:extLst>
      <p:ext uri="{BB962C8B-B14F-4D97-AF65-F5344CB8AC3E}">
        <p14:creationId xmlns:p14="http://schemas.microsoft.com/office/powerpoint/2010/main" val="8090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>
                <a:solidFill>
                  <a:srgbClr val="375E77"/>
                </a:solidFill>
              </a:rPr>
              <a:t>18. Potpore za očuvanje radnih mjesta u sektorima pogođenima </a:t>
            </a:r>
            <a:r>
              <a:rPr lang="hr-HR" sz="3600" dirty="0" smtClean="0">
                <a:solidFill>
                  <a:srgbClr val="375E77"/>
                </a:solidFill>
              </a:rPr>
              <a:t>koronavirusom (50%)</a:t>
            </a:r>
            <a:endParaRPr lang="hr-HR" sz="3600" i="1" dirty="0">
              <a:solidFill>
                <a:srgbClr val="375E77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97380" y="3038476"/>
            <a:ext cx="20093940" cy="10248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hr-HR" sz="4400" b="1" dirty="0" smtClean="0"/>
              <a:t>Pregled prema veličini tvrtke </a:t>
            </a:r>
            <a:r>
              <a:rPr lang="hr-HR" sz="4400" dirty="0" smtClean="0"/>
              <a:t>pokazuje kako se za ovu mjeru odlučuje: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48% </a:t>
            </a:r>
            <a:r>
              <a:rPr lang="hr-HR" sz="4400" dirty="0"/>
              <a:t>mikro tvrki, </a:t>
            </a:r>
            <a:r>
              <a:rPr lang="hr-HR" sz="4400" dirty="0" smtClean="0"/>
              <a:t>53% </a:t>
            </a:r>
            <a:r>
              <a:rPr lang="hr-HR" sz="4400" dirty="0"/>
              <a:t>malih, </a:t>
            </a:r>
            <a:r>
              <a:rPr lang="hr-HR" sz="4400" dirty="0" smtClean="0"/>
              <a:t>58% </a:t>
            </a:r>
            <a:r>
              <a:rPr lang="hr-HR" sz="4400" dirty="0"/>
              <a:t>srednjih i </a:t>
            </a:r>
            <a:r>
              <a:rPr lang="hr-HR" sz="4400" i="1" dirty="0" smtClean="0"/>
              <a:t>63% </a:t>
            </a:r>
            <a:r>
              <a:rPr lang="hr-HR" sz="4400" i="1" dirty="0"/>
              <a:t>velikih tvrki</a:t>
            </a:r>
          </a:p>
          <a:p>
            <a:pPr algn="l">
              <a:lnSpc>
                <a:spcPct val="150000"/>
              </a:lnSpc>
            </a:pPr>
            <a:endParaRPr lang="hr-HR" sz="4400" dirty="0" smtClean="0"/>
          </a:p>
          <a:p>
            <a:pPr>
              <a:lnSpc>
                <a:spcPct val="150000"/>
              </a:lnSpc>
            </a:pPr>
            <a:r>
              <a:rPr lang="hr-HR" sz="4400" b="1" dirty="0" smtClean="0"/>
              <a:t>Top 5 djelatnosti koje biraju ovu mjeru</a:t>
            </a:r>
            <a:r>
              <a:rPr lang="hr-HR" sz="4400" dirty="0" smtClean="0"/>
              <a:t>: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i="1" dirty="0" smtClean="0"/>
              <a:t>63% obrazovanje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61% pružanje smještaja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56% poslovanje nekretninama; putničke agencije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54% administrativne djelatnosti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53% prerađivačka industrija; uslužne djelatnosti</a:t>
            </a:r>
          </a:p>
          <a:p>
            <a:pPr algn="l">
              <a:lnSpc>
                <a:spcPct val="150000"/>
              </a:lnSpc>
            </a:pPr>
            <a:endParaRPr lang="hr-HR" sz="4400" dirty="0"/>
          </a:p>
        </p:txBody>
      </p:sp>
    </p:spTree>
    <p:extLst>
      <p:ext uri="{BB962C8B-B14F-4D97-AF65-F5344CB8AC3E}">
        <p14:creationId xmlns:p14="http://schemas.microsoft.com/office/powerpoint/2010/main" val="218048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291" y="930088"/>
            <a:ext cx="21029831" cy="210838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>
                <a:solidFill>
                  <a:srgbClr val="375E77"/>
                </a:solidFill>
              </a:rPr>
              <a:t>5. Odobrenje novih kredita za likvidnost gospodarskim subjektima za financiranje plaća</a:t>
            </a:r>
            <a:r>
              <a:rPr lang="hr-HR" sz="3600" dirty="0" smtClean="0">
                <a:solidFill>
                  <a:srgbClr val="375E77"/>
                </a:solidFill>
              </a:rPr>
              <a:t>/ režijskih </a:t>
            </a:r>
            <a:r>
              <a:rPr lang="hr-HR" sz="3600" dirty="0">
                <a:solidFill>
                  <a:srgbClr val="375E77"/>
                </a:solidFill>
              </a:rPr>
              <a:t>troškova i ostalih osnovnih troškova poslovanja tzv. hladni pogon </a:t>
            </a:r>
            <a:r>
              <a:rPr lang="hr-HR" sz="3600" dirty="0" smtClean="0">
                <a:solidFill>
                  <a:srgbClr val="375E77"/>
                </a:solidFill>
              </a:rPr>
              <a:t>(35%)</a:t>
            </a:r>
            <a:endParaRPr lang="hr-HR" sz="3600" i="1" dirty="0">
              <a:solidFill>
                <a:srgbClr val="375E77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291" y="3038476"/>
            <a:ext cx="21029831" cy="10248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hr-HR" sz="4400" b="1" dirty="0" smtClean="0"/>
              <a:t>Pregled prema veličini tvrtke </a:t>
            </a:r>
            <a:r>
              <a:rPr lang="hr-HR" sz="4400" dirty="0" smtClean="0"/>
              <a:t>pokazuje kako se za ovu mjeru odlučuje: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34% </a:t>
            </a:r>
            <a:r>
              <a:rPr lang="hr-HR" sz="4400" dirty="0"/>
              <a:t>mikro tvrki, </a:t>
            </a:r>
            <a:r>
              <a:rPr lang="hr-HR" sz="4400" dirty="0" smtClean="0"/>
              <a:t>36% </a:t>
            </a:r>
            <a:r>
              <a:rPr lang="hr-HR" sz="4400" dirty="0"/>
              <a:t>malih, </a:t>
            </a:r>
            <a:r>
              <a:rPr lang="hr-HR" sz="4400" i="1" dirty="0" smtClean="0"/>
              <a:t>40% </a:t>
            </a:r>
            <a:r>
              <a:rPr lang="hr-HR" sz="4400" i="1" dirty="0"/>
              <a:t>srednjih i </a:t>
            </a:r>
            <a:r>
              <a:rPr lang="hr-HR" sz="4400" i="1" dirty="0" smtClean="0"/>
              <a:t>40% </a:t>
            </a:r>
            <a:r>
              <a:rPr lang="hr-HR" sz="4400" i="1" dirty="0"/>
              <a:t>velikih tvrki</a:t>
            </a:r>
          </a:p>
          <a:p>
            <a:pPr algn="l">
              <a:lnSpc>
                <a:spcPct val="150000"/>
              </a:lnSpc>
            </a:pPr>
            <a:endParaRPr lang="hr-HR" sz="4400" dirty="0" smtClean="0"/>
          </a:p>
          <a:p>
            <a:pPr>
              <a:lnSpc>
                <a:spcPct val="150000"/>
              </a:lnSpc>
            </a:pPr>
            <a:r>
              <a:rPr lang="hr-HR" sz="4400" b="1" dirty="0" smtClean="0"/>
              <a:t>Top 5 djelatnosti koje biraju ovu mjeru</a:t>
            </a:r>
            <a:r>
              <a:rPr lang="hr-HR" sz="4400" dirty="0" smtClean="0"/>
              <a:t>: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i="1" dirty="0" smtClean="0"/>
              <a:t>45% prijevoz i skladištenje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44% poslovanje nekretninama; pružanje smještaja i priprema i posluživanje hrane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38% zdravstvena zaštita i socijalna skrb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37% obrazovanje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36% trgovina; putničke agencije</a:t>
            </a:r>
          </a:p>
          <a:p>
            <a:pPr algn="l">
              <a:lnSpc>
                <a:spcPct val="150000"/>
              </a:lnSpc>
            </a:pPr>
            <a:endParaRPr lang="hr-HR" sz="4400" dirty="0"/>
          </a:p>
        </p:txBody>
      </p:sp>
    </p:spTree>
    <p:extLst>
      <p:ext uri="{BB962C8B-B14F-4D97-AF65-F5344CB8AC3E}">
        <p14:creationId xmlns:p14="http://schemas.microsoft.com/office/powerpoint/2010/main" val="29612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291" y="930088"/>
            <a:ext cx="21029831" cy="210838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pl-PL" sz="3600" dirty="0">
                <a:solidFill>
                  <a:srgbClr val="375E77"/>
                </a:solidFill>
              </a:rPr>
              <a:t>3. Uvođenje moratorija na kreditne obveze klijenata po postojećim </a:t>
            </a:r>
            <a:r>
              <a:rPr lang="pl-PL" sz="3600" dirty="0" smtClean="0">
                <a:solidFill>
                  <a:srgbClr val="375E77"/>
                </a:solidFill>
              </a:rPr>
              <a:t>plasmanima (32%)</a:t>
            </a:r>
            <a:endParaRPr lang="hr-HR" sz="3600" i="1" dirty="0">
              <a:solidFill>
                <a:srgbClr val="375E77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291" y="3038476"/>
            <a:ext cx="21029831" cy="10248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hr-HR" sz="4400" b="1" dirty="0" smtClean="0"/>
              <a:t>Pregled prema veličini tvrtke </a:t>
            </a:r>
            <a:r>
              <a:rPr lang="hr-HR" sz="4400" dirty="0" smtClean="0"/>
              <a:t>pokazuje kako se za ovu mjeru odlučuje: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29% </a:t>
            </a:r>
            <a:r>
              <a:rPr lang="hr-HR" sz="4400" dirty="0"/>
              <a:t>mikro tvrki, </a:t>
            </a:r>
            <a:r>
              <a:rPr lang="hr-HR" sz="4400" dirty="0" smtClean="0"/>
              <a:t>36% </a:t>
            </a:r>
            <a:r>
              <a:rPr lang="hr-HR" sz="4400" dirty="0"/>
              <a:t>malih, </a:t>
            </a:r>
            <a:r>
              <a:rPr lang="hr-HR" sz="4400" i="1" dirty="0" smtClean="0"/>
              <a:t>42% </a:t>
            </a:r>
            <a:r>
              <a:rPr lang="hr-HR" sz="4400" i="1" dirty="0"/>
              <a:t>srednjih </a:t>
            </a:r>
            <a:r>
              <a:rPr lang="hr-HR" sz="4400" dirty="0"/>
              <a:t>i </a:t>
            </a:r>
            <a:r>
              <a:rPr lang="hr-HR" sz="4400" dirty="0" smtClean="0"/>
              <a:t>34% </a:t>
            </a:r>
            <a:r>
              <a:rPr lang="hr-HR" sz="4400" dirty="0"/>
              <a:t>velikih tvrki</a:t>
            </a:r>
          </a:p>
          <a:p>
            <a:pPr algn="l">
              <a:lnSpc>
                <a:spcPct val="150000"/>
              </a:lnSpc>
            </a:pPr>
            <a:endParaRPr lang="hr-HR" sz="4400" dirty="0" smtClean="0"/>
          </a:p>
          <a:p>
            <a:pPr>
              <a:lnSpc>
                <a:spcPct val="150000"/>
              </a:lnSpc>
            </a:pPr>
            <a:r>
              <a:rPr lang="hr-HR" sz="4400" b="1" dirty="0" smtClean="0"/>
              <a:t>Top 5 djelatnosti koje biraju ovu mjeru</a:t>
            </a:r>
            <a:r>
              <a:rPr lang="hr-HR" sz="4400" dirty="0" smtClean="0"/>
              <a:t>: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i="1" dirty="0" smtClean="0"/>
              <a:t>50% prijevoz i skladištenje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41% pružanje smještaja i priprema i posluživanje hrane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40% umjetnost, zabava i rekreacija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36% zdravstvena zaštita i socijalna skrb; prerađivačka industrija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33% putničke agencije</a:t>
            </a:r>
          </a:p>
          <a:p>
            <a:pPr algn="l">
              <a:lnSpc>
                <a:spcPct val="150000"/>
              </a:lnSpc>
            </a:pPr>
            <a:endParaRPr lang="hr-HR" sz="4400" dirty="0"/>
          </a:p>
        </p:txBody>
      </p:sp>
    </p:spTree>
    <p:extLst>
      <p:ext uri="{BB962C8B-B14F-4D97-AF65-F5344CB8AC3E}">
        <p14:creationId xmlns:p14="http://schemas.microsoft.com/office/powerpoint/2010/main" val="179037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I. Uzorak i metodologija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>
                <a:solidFill>
                  <a:schemeClr val="tx1"/>
                </a:solidFill>
              </a:rPr>
              <a:t>Kvantitativno istraživanje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>
                <a:solidFill>
                  <a:schemeClr val="tx1"/>
                </a:solidFill>
              </a:rPr>
              <a:t>Visoko strukturirani upitnik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>
                <a:solidFill>
                  <a:schemeClr val="tx1"/>
                </a:solidFill>
              </a:rPr>
              <a:t>Online metoda (link na upitnik)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>
                <a:solidFill>
                  <a:schemeClr val="tx1"/>
                </a:solidFill>
              </a:rPr>
              <a:t>Teren </a:t>
            </a:r>
            <a:r>
              <a:rPr lang="hr-HR" sz="4400" dirty="0" smtClean="0">
                <a:solidFill>
                  <a:schemeClr val="tx1"/>
                </a:solidFill>
              </a:rPr>
              <a:t>od 20.03</a:t>
            </a:r>
            <a:r>
              <a:rPr lang="hr-HR" sz="4400" dirty="0">
                <a:solidFill>
                  <a:schemeClr val="tx1"/>
                </a:solidFill>
              </a:rPr>
              <a:t>. do </a:t>
            </a:r>
            <a:r>
              <a:rPr lang="hr-HR" sz="4400" dirty="0" smtClean="0">
                <a:solidFill>
                  <a:schemeClr val="tx1"/>
                </a:solidFill>
              </a:rPr>
              <a:t>23.03.2020.</a:t>
            </a:r>
            <a:endParaRPr lang="hr-HR" sz="4400" dirty="0">
              <a:solidFill>
                <a:schemeClr val="tx1"/>
              </a:solidFill>
            </a:endParaRP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>
                <a:solidFill>
                  <a:schemeClr val="tx1"/>
                </a:solidFill>
              </a:rPr>
              <a:t>Ukupno 2 764 tvrki</a:t>
            </a:r>
          </a:p>
        </p:txBody>
      </p:sp>
    </p:spTree>
    <p:extLst>
      <p:ext uri="{BB962C8B-B14F-4D97-AF65-F5344CB8AC3E}">
        <p14:creationId xmlns:p14="http://schemas.microsoft.com/office/powerpoint/2010/main" val="299572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291" y="930088"/>
            <a:ext cx="21029831" cy="210838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pl-PL" sz="3600" dirty="0">
                <a:solidFill>
                  <a:srgbClr val="375E77"/>
                </a:solidFill>
              </a:rPr>
              <a:t>10. Krediti za likvidnost i radni kapital (plaće i radni kapital izuzev obveza prema financijskim institucijama) ročnosti do tri </a:t>
            </a:r>
            <a:r>
              <a:rPr lang="pl-PL" sz="3600" dirty="0" smtClean="0">
                <a:solidFill>
                  <a:srgbClr val="375E77"/>
                </a:solidFill>
              </a:rPr>
              <a:t>godine (30%)</a:t>
            </a:r>
            <a:endParaRPr lang="hr-HR" sz="3600" i="1" dirty="0">
              <a:solidFill>
                <a:srgbClr val="375E77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291" y="3038476"/>
            <a:ext cx="21029831" cy="10248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hr-HR" sz="4400" b="1" dirty="0" smtClean="0"/>
              <a:t>Pregled prema veličini tvrtke </a:t>
            </a:r>
            <a:r>
              <a:rPr lang="hr-HR" sz="4400" dirty="0" smtClean="0"/>
              <a:t>pokazuje kako se za ovu mjeru odlučuje: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28% </a:t>
            </a:r>
            <a:r>
              <a:rPr lang="hr-HR" sz="4400" dirty="0"/>
              <a:t>mikro tvrki, </a:t>
            </a:r>
            <a:r>
              <a:rPr lang="hr-HR" sz="4400" dirty="0" smtClean="0"/>
              <a:t>33% </a:t>
            </a:r>
            <a:r>
              <a:rPr lang="hr-HR" sz="4400" dirty="0"/>
              <a:t>malih, </a:t>
            </a:r>
            <a:r>
              <a:rPr lang="hr-HR" sz="4400" i="1" dirty="0" smtClean="0"/>
              <a:t>40% </a:t>
            </a:r>
            <a:r>
              <a:rPr lang="hr-HR" sz="4400" i="1" dirty="0"/>
              <a:t>srednjih </a:t>
            </a:r>
            <a:r>
              <a:rPr lang="hr-HR" sz="4400" dirty="0"/>
              <a:t>i </a:t>
            </a:r>
            <a:r>
              <a:rPr lang="hr-HR" sz="4400" dirty="0" smtClean="0"/>
              <a:t>31% </a:t>
            </a:r>
            <a:r>
              <a:rPr lang="hr-HR" sz="4400" dirty="0"/>
              <a:t>velikih tvrki</a:t>
            </a:r>
          </a:p>
          <a:p>
            <a:pPr algn="l">
              <a:lnSpc>
                <a:spcPct val="150000"/>
              </a:lnSpc>
            </a:pPr>
            <a:endParaRPr lang="hr-HR" sz="4400" dirty="0" smtClean="0"/>
          </a:p>
          <a:p>
            <a:pPr>
              <a:lnSpc>
                <a:spcPct val="150000"/>
              </a:lnSpc>
            </a:pPr>
            <a:r>
              <a:rPr lang="hr-HR" sz="4400" b="1" dirty="0" smtClean="0"/>
              <a:t>Top 5 djelatnosti koje biraju ovu mjeru</a:t>
            </a:r>
            <a:r>
              <a:rPr lang="hr-HR" sz="4400" dirty="0" smtClean="0"/>
              <a:t>: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i="1" dirty="0" smtClean="0"/>
              <a:t>49% poslovanje nekretninama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41% trgovina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40% obrazovanje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34% građevinarstvo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33% zdravstvena zaštita i socijalna skrb</a:t>
            </a:r>
          </a:p>
          <a:p>
            <a:pPr algn="l">
              <a:lnSpc>
                <a:spcPct val="150000"/>
              </a:lnSpc>
            </a:pPr>
            <a:endParaRPr lang="hr-HR" sz="4400" dirty="0"/>
          </a:p>
        </p:txBody>
      </p:sp>
    </p:spTree>
    <p:extLst>
      <p:ext uri="{BB962C8B-B14F-4D97-AF65-F5344CB8AC3E}">
        <p14:creationId xmlns:p14="http://schemas.microsoft.com/office/powerpoint/2010/main" val="289070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r-HR" sz="4800" dirty="0"/>
              <a:t>Sadržaj</a:t>
            </a:r>
            <a:endParaRPr lang="hr-HR" sz="4800" i="1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676291" y="3381376"/>
            <a:ext cx="21526608" cy="8117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Uzorak i metodologija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pitanja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na ukupnom uzorku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dirty="0" smtClean="0"/>
              <a:t>Pregled rezultata prema veličini tvrtke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prema primarnoj djelatnosti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prema županiji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endParaRPr lang="hr-HR" sz="4000" dirty="0" smtClean="0"/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endParaRPr lang="hr-HR" sz="4000" dirty="0" smtClean="0"/>
          </a:p>
        </p:txBody>
      </p:sp>
    </p:spTree>
    <p:extLst>
      <p:ext uri="{BB962C8B-B14F-4D97-AF65-F5344CB8AC3E}">
        <p14:creationId xmlns:p14="http://schemas.microsoft.com/office/powerpoint/2010/main" val="392586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3600" dirty="0" smtClean="0"/>
              <a:t>Mikro tvrtke unutar domaćeg tržišta; srednje i velike unutar EU</a:t>
            </a:r>
            <a:endParaRPr lang="hr-HR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3055182"/>
              </p:ext>
            </p:extLst>
          </p:nvPr>
        </p:nvGraphicFramePr>
        <p:xfrm>
          <a:off x="1676400" y="3651250"/>
          <a:ext cx="21029613" cy="781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232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 smtClean="0"/>
              <a:t>Mikro tvrtke najmanje osjećaju ovaj problem; 11% velikih tvrtki ima povećan obujam posla pa im zato nedostaju radnici</a:t>
            </a:r>
            <a:endParaRPr lang="hr-HR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6289168"/>
              </p:ext>
            </p:extLst>
          </p:nvPr>
        </p:nvGraphicFramePr>
        <p:xfrm>
          <a:off x="1676400" y="3651250"/>
          <a:ext cx="21029613" cy="781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930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3600" dirty="0" smtClean="0"/>
              <a:t>Mikro tvrtke najveći pad proizvodnje; ostali između 25 i 50%</a:t>
            </a:r>
            <a:endParaRPr lang="hr-HR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2289426"/>
              </p:ext>
            </p:extLst>
          </p:nvPr>
        </p:nvGraphicFramePr>
        <p:xfrm>
          <a:off x="1676400" y="3651250"/>
          <a:ext cx="21029613" cy="781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974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3600" dirty="0" smtClean="0"/>
              <a:t>Mikro i male tvrtke najveći pad; srednje i velike do 50%</a:t>
            </a:r>
            <a:endParaRPr lang="hr-HR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209669"/>
              </p:ext>
            </p:extLst>
          </p:nvPr>
        </p:nvGraphicFramePr>
        <p:xfrm>
          <a:off x="1676400" y="3651250"/>
          <a:ext cx="21029613" cy="781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298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3600" dirty="0" smtClean="0"/>
              <a:t>Mirko i male tvrtke najveći pad; srednje i velike do 50%</a:t>
            </a:r>
            <a:endParaRPr lang="hr-HR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553884"/>
              </p:ext>
            </p:extLst>
          </p:nvPr>
        </p:nvGraphicFramePr>
        <p:xfrm>
          <a:off x="1676400" y="3651250"/>
          <a:ext cx="21029613" cy="781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779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3600" dirty="0" smtClean="0"/>
              <a:t>Najpogođenije mikro tvrtke; ostali do 50%</a:t>
            </a:r>
            <a:endParaRPr lang="hr-HR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3405948"/>
              </p:ext>
            </p:extLst>
          </p:nvPr>
        </p:nvGraphicFramePr>
        <p:xfrm>
          <a:off x="1676400" y="3651250"/>
          <a:ext cx="21029613" cy="781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918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 smtClean="0"/>
              <a:t>Velike i male tvrtke ne primaju robu na vrijeme ili u dovoljnoj količini; srednje ne mogu isporučiti</a:t>
            </a:r>
            <a:endParaRPr lang="hr-HR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3606998"/>
              </p:ext>
            </p:extLst>
          </p:nvPr>
        </p:nvGraphicFramePr>
        <p:xfrm>
          <a:off x="1676400" y="3651250"/>
          <a:ext cx="21029613" cy="781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236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 smtClean="0"/>
              <a:t>27% mikro tvrtki razmišlja o zatvaranju cijele tvrtke; 29% srednih i 23% velikih zatvoriti će samo neke poslovne jedinice</a:t>
            </a:r>
            <a:endParaRPr lang="hr-HR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699979"/>
              </p:ext>
            </p:extLst>
          </p:nvPr>
        </p:nvGraphicFramePr>
        <p:xfrm>
          <a:off x="1676400" y="3651250"/>
          <a:ext cx="21029613" cy="781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216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/>
              <a:t>I. Uzorak i </a:t>
            </a:r>
            <a:r>
              <a:rPr lang="hr-HR" dirty="0" smtClean="0"/>
              <a:t>metodologija </a:t>
            </a:r>
            <a:endParaRPr lang="hr-H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36697855"/>
              </p:ext>
            </p:extLst>
          </p:nvPr>
        </p:nvGraphicFramePr>
        <p:xfrm>
          <a:off x="1676291" y="3350262"/>
          <a:ext cx="12816840" cy="870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2"/>
          <p:cNvSpPr txBox="1">
            <a:spLocks/>
          </p:cNvSpPr>
          <p:nvPr/>
        </p:nvSpPr>
        <p:spPr>
          <a:xfrm>
            <a:off x="14493131" y="5265421"/>
            <a:ext cx="8200292" cy="4872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53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5886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240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594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98% mikro, male i srednje tvrtke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2% velike tvrtke</a:t>
            </a:r>
            <a:endParaRPr lang="hr-HR" sz="4400" dirty="0"/>
          </a:p>
        </p:txBody>
      </p:sp>
    </p:spTree>
    <p:extLst>
      <p:ext uri="{BB962C8B-B14F-4D97-AF65-F5344CB8AC3E}">
        <p14:creationId xmlns:p14="http://schemas.microsoft.com/office/powerpoint/2010/main" val="271082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 smtClean="0"/>
              <a:t>Velike tvrtke (još) nisu otpuštale ali ih 32% razmišlja o otpuštanju; male i mikro tvrtke u najvećem broju razmišljaju o otpuštanju (46% svih malih tvrtki i 41% mikro tvrtki)</a:t>
            </a:r>
            <a:endParaRPr lang="hr-HR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693639"/>
              </p:ext>
            </p:extLst>
          </p:nvPr>
        </p:nvGraphicFramePr>
        <p:xfrm>
          <a:off x="1676400" y="3651250"/>
          <a:ext cx="21029613" cy="781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58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 smtClean="0"/>
              <a:t>Što je tvrtka veća, veća je vjerojatnost da će otpustiti tek manji dio radnika; s druge strane, 36% mikro tvrtki razmišlja otpustiti sve radnike</a:t>
            </a:r>
            <a:endParaRPr lang="hr-HR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7802037"/>
              </p:ext>
            </p:extLst>
          </p:nvPr>
        </p:nvGraphicFramePr>
        <p:xfrm>
          <a:off x="1676400" y="3651250"/>
          <a:ext cx="21029613" cy="781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820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hr-HR" sz="3600" dirty="0" smtClean="0"/>
              <a:t>Među tvrtkama koje su već otpuštale, najveći broj mikro i malih tvrtki otpustio je manji dio radnika</a:t>
            </a:r>
            <a:endParaRPr lang="hr-HR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034710"/>
              </p:ext>
            </p:extLst>
          </p:nvPr>
        </p:nvGraphicFramePr>
        <p:xfrm>
          <a:off x="1676400" y="3651250"/>
          <a:ext cx="21029613" cy="781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600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r-HR" sz="4800" dirty="0"/>
              <a:t>Sadržaj</a:t>
            </a:r>
            <a:endParaRPr lang="hr-HR" sz="4800" i="1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676291" y="3381376"/>
            <a:ext cx="21526608" cy="8117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Uzorak i metodologija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pitanja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na ukupnom uzorku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prema veličini tvrtke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dirty="0" smtClean="0"/>
              <a:t>Pregled rezultata prema primarnoj djelatnosti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prema županiji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endParaRPr lang="hr-HR" sz="4000" dirty="0" smtClean="0"/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endParaRPr lang="hr-HR" sz="4000" dirty="0" smtClean="0"/>
          </a:p>
        </p:txBody>
      </p:sp>
    </p:spTree>
    <p:extLst>
      <p:ext uri="{BB962C8B-B14F-4D97-AF65-F5344CB8AC3E}">
        <p14:creationId xmlns:p14="http://schemas.microsoft.com/office/powerpoint/2010/main" val="310136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04503"/>
              </p:ext>
            </p:extLst>
          </p:nvPr>
        </p:nvGraphicFramePr>
        <p:xfrm>
          <a:off x="3771898" y="1463036"/>
          <a:ext cx="15521941" cy="10721341"/>
        </p:xfrm>
        <a:graphic>
          <a:graphicData uri="http://schemas.openxmlformats.org/drawingml/2006/table">
            <a:tbl>
              <a:tblPr/>
              <a:tblGrid>
                <a:gridCol w="6992617">
                  <a:extLst>
                    <a:ext uri="{9D8B030D-6E8A-4147-A177-3AD203B41FA5}">
                      <a16:colId xmlns:a16="http://schemas.microsoft.com/office/drawing/2014/main" val="3872453122"/>
                    </a:ext>
                  </a:extLst>
                </a:gridCol>
                <a:gridCol w="2132331">
                  <a:extLst>
                    <a:ext uri="{9D8B030D-6E8A-4147-A177-3AD203B41FA5}">
                      <a16:colId xmlns:a16="http://schemas.microsoft.com/office/drawing/2014/main" val="2828171231"/>
                    </a:ext>
                  </a:extLst>
                </a:gridCol>
                <a:gridCol w="2132331">
                  <a:extLst>
                    <a:ext uri="{9D8B030D-6E8A-4147-A177-3AD203B41FA5}">
                      <a16:colId xmlns:a16="http://schemas.microsoft.com/office/drawing/2014/main" val="2145827647"/>
                    </a:ext>
                  </a:extLst>
                </a:gridCol>
                <a:gridCol w="2132331">
                  <a:extLst>
                    <a:ext uri="{9D8B030D-6E8A-4147-A177-3AD203B41FA5}">
                      <a16:colId xmlns:a16="http://schemas.microsoft.com/office/drawing/2014/main" val="3206012532"/>
                    </a:ext>
                  </a:extLst>
                </a:gridCol>
                <a:gridCol w="2132331">
                  <a:extLst>
                    <a:ext uri="{9D8B030D-6E8A-4147-A177-3AD203B41FA5}">
                      <a16:colId xmlns:a16="http://schemas.microsoft.com/office/drawing/2014/main" val="1926806678"/>
                    </a:ext>
                  </a:extLst>
                </a:gridCol>
              </a:tblGrid>
              <a:tr h="95759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1" i="1" u="none" strike="noStrike">
                          <a:solidFill>
                            <a:srgbClr val="375E77"/>
                          </a:solidFill>
                          <a:effectLst/>
                          <a:latin typeface="Arial" panose="020B0604020202020204" pitchFamily="34" charset="0"/>
                        </a:rPr>
                        <a:t>NARUŠENA OPSKRBA SIROVINAMA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najviše izvan EU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najviše unutar domaćeg tržišta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najviše unutar EU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015434"/>
                  </a:ext>
                </a:extLst>
              </a:tr>
              <a:tr h="61023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prerađivačka industrija (N=434)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197940"/>
                  </a:ext>
                </a:extLst>
              </a:tr>
              <a:tr h="61023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ostale uslužne djelatnosti (N=388)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562188"/>
                  </a:ext>
                </a:extLst>
              </a:tr>
              <a:tr h="6102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trgovina na veliko i malo (N=285)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2050316"/>
                  </a:ext>
                </a:extLst>
              </a:tr>
              <a:tr h="61023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prijevoz i skladištenje (N=274)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4503500"/>
                  </a:ext>
                </a:extLst>
              </a:tr>
              <a:tr h="61023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građevinarstvo (N=252)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8307726"/>
                  </a:ext>
                </a:extLst>
              </a:tr>
              <a:tr h="61023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pružanje smještaja, priprema i usluživanje hrane (N=192)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420721"/>
                  </a:ext>
                </a:extLst>
              </a:tr>
              <a:tr h="61023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putničke agencije (N=187)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823934"/>
                  </a:ext>
                </a:extLst>
              </a:tr>
              <a:tr h="610234">
                <a:tc>
                  <a:txBody>
                    <a:bodyPr/>
                    <a:lstStyle/>
                    <a:p>
                      <a:pPr algn="l" fontAlgn="ctr"/>
                      <a:r>
                        <a:rPr lang="nn-N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stručne, znanstvene i tehničke djelatnosti (N=157)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655438"/>
                  </a:ext>
                </a:extLst>
              </a:tr>
              <a:tr h="61023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informacije i komunikacije (N=139)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175645"/>
                  </a:ext>
                </a:extLst>
              </a:tr>
              <a:tr h="61023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administrativne i pomoćne uslužne djelatnosti (N=99)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006815"/>
                  </a:ext>
                </a:extLst>
              </a:tr>
              <a:tr h="61023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financijske djelatnosti i djelatnosti osiguranja (N=88)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391766"/>
                  </a:ext>
                </a:extLst>
              </a:tr>
              <a:tr h="6102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poljoprivreda, šumarstvo i ribarstvo (N=79)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8401167"/>
                  </a:ext>
                </a:extLst>
              </a:tr>
              <a:tr h="61023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obrazovanje (N=43)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847951"/>
                  </a:ext>
                </a:extLst>
              </a:tr>
              <a:tr h="61023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poslovanje nekretninama (N=43)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36834"/>
                  </a:ext>
                </a:extLst>
              </a:tr>
              <a:tr h="61023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umjetnost, zabava i rekreacija (N=42)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46217"/>
                  </a:ext>
                </a:extLst>
              </a:tr>
              <a:tr h="61023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zdravstvena zaštita i socijalna skrb (N=39)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6843" marR="6843" marT="6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01429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33693" y="12230094"/>
            <a:ext cx="8366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2000" dirty="0" smtClean="0"/>
              <a:t>Interpretacija za djelatnost po retku!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37246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982741"/>
              </p:ext>
            </p:extLst>
          </p:nvPr>
        </p:nvGraphicFramePr>
        <p:xfrm>
          <a:off x="3200401" y="1211588"/>
          <a:ext cx="16184881" cy="11018507"/>
        </p:xfrm>
        <a:graphic>
          <a:graphicData uri="http://schemas.openxmlformats.org/drawingml/2006/table">
            <a:tbl>
              <a:tblPr/>
              <a:tblGrid>
                <a:gridCol w="7291269">
                  <a:extLst>
                    <a:ext uri="{9D8B030D-6E8A-4147-A177-3AD203B41FA5}">
                      <a16:colId xmlns:a16="http://schemas.microsoft.com/office/drawing/2014/main" val="3483349967"/>
                    </a:ext>
                  </a:extLst>
                </a:gridCol>
                <a:gridCol w="2223403">
                  <a:extLst>
                    <a:ext uri="{9D8B030D-6E8A-4147-A177-3AD203B41FA5}">
                      <a16:colId xmlns:a16="http://schemas.microsoft.com/office/drawing/2014/main" val="255331431"/>
                    </a:ext>
                  </a:extLst>
                </a:gridCol>
                <a:gridCol w="2223403">
                  <a:extLst>
                    <a:ext uri="{9D8B030D-6E8A-4147-A177-3AD203B41FA5}">
                      <a16:colId xmlns:a16="http://schemas.microsoft.com/office/drawing/2014/main" val="3221936509"/>
                    </a:ext>
                  </a:extLst>
                </a:gridCol>
                <a:gridCol w="2223403">
                  <a:extLst>
                    <a:ext uri="{9D8B030D-6E8A-4147-A177-3AD203B41FA5}">
                      <a16:colId xmlns:a16="http://schemas.microsoft.com/office/drawing/2014/main" val="624242663"/>
                    </a:ext>
                  </a:extLst>
                </a:gridCol>
                <a:gridCol w="2223403">
                  <a:extLst>
                    <a:ext uri="{9D8B030D-6E8A-4147-A177-3AD203B41FA5}">
                      <a16:colId xmlns:a16="http://schemas.microsoft.com/office/drawing/2014/main" val="1804248315"/>
                    </a:ext>
                  </a:extLst>
                </a:gridCol>
              </a:tblGrid>
              <a:tr h="988843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1" u="none" strike="noStrike">
                          <a:solidFill>
                            <a:srgbClr val="375E77"/>
                          </a:solidFill>
                          <a:effectLst/>
                          <a:latin typeface="Arial" panose="020B0604020202020204" pitchFamily="34" charset="0"/>
                        </a:rPr>
                        <a:t>NEDOSTATAK RADNIKA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većinom zbog bolovanja, samoizolacije</a:t>
                      </a:r>
                    </a:p>
                  </a:txBody>
                  <a:tcPr marL="6262" marR="6262" marT="62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većinom zbog korištenja godišnjih odmora</a:t>
                      </a:r>
                    </a:p>
                  </a:txBody>
                  <a:tcPr marL="6262" marR="6262" marT="62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zbog povećanog obujma posla</a:t>
                      </a:r>
                    </a:p>
                  </a:txBody>
                  <a:tcPr marL="6262" marR="6262" marT="62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441830"/>
                  </a:ext>
                </a:extLst>
              </a:tr>
              <a:tr h="6268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prerađivačka industrija (N=434)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008575"/>
                  </a:ext>
                </a:extLst>
              </a:tr>
              <a:tr h="6268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ostale uslužne djelatnosti (N=388)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880730"/>
                  </a:ext>
                </a:extLst>
              </a:tr>
              <a:tr h="62685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trgovina na veliko i malo (N=285)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879459"/>
                  </a:ext>
                </a:extLst>
              </a:tr>
              <a:tr h="6268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prijevoz i skladištenje (N=274)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6473653"/>
                  </a:ext>
                </a:extLst>
              </a:tr>
              <a:tr h="6268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građevinarstvo (N=252)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292579"/>
                  </a:ext>
                </a:extLst>
              </a:tr>
              <a:tr h="6268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pružanje smještaja, priprema i usluživanje hrane (N=192)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742404"/>
                  </a:ext>
                </a:extLst>
              </a:tr>
              <a:tr h="6268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putničke agencije (N=187)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321829"/>
                  </a:ext>
                </a:extLst>
              </a:tr>
              <a:tr h="626854">
                <a:tc>
                  <a:txBody>
                    <a:bodyPr/>
                    <a:lstStyle/>
                    <a:p>
                      <a:pPr algn="l" fontAlgn="ctr"/>
                      <a:r>
                        <a:rPr lang="nn-N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stručne, znanstvene i tehničke djelatnosti (N=157)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046763"/>
                  </a:ext>
                </a:extLst>
              </a:tr>
              <a:tr h="6268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informacije i komunikacije (N=139)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867602"/>
                  </a:ext>
                </a:extLst>
              </a:tr>
              <a:tr h="6268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administrativne i pomoćne uslužne djelatnosti (N=99)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03099"/>
                  </a:ext>
                </a:extLst>
              </a:tr>
              <a:tr h="6268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financijske djelatnosti i djelatnosti osiguranja (N=88)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392732"/>
                  </a:ext>
                </a:extLst>
              </a:tr>
              <a:tr h="62685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poljoprivreda, šumarstvo i ribarstvo (N=79)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084336"/>
                  </a:ext>
                </a:extLst>
              </a:tr>
              <a:tr h="6268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obrazovanje (N=43)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33518"/>
                  </a:ext>
                </a:extLst>
              </a:tr>
              <a:tr h="6268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poslovanje nekretninama (N=43)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636343"/>
                  </a:ext>
                </a:extLst>
              </a:tr>
              <a:tr h="62685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umjetnost, zabava i rekreacija (N=42)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269072"/>
                  </a:ext>
                </a:extLst>
              </a:tr>
              <a:tr h="6268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zdravstvena zaštita i socijalna skrb (N=39)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6262" marR="6262" marT="6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60546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3693" y="12230094"/>
            <a:ext cx="8366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2000" dirty="0" smtClean="0"/>
              <a:t>Interpretacija za djelatnost po retku!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60069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8527397"/>
              </p:ext>
            </p:extLst>
          </p:nvPr>
        </p:nvGraphicFramePr>
        <p:xfrm>
          <a:off x="2971798" y="1165864"/>
          <a:ext cx="17556481" cy="11064229"/>
        </p:xfrm>
        <a:graphic>
          <a:graphicData uri="http://schemas.openxmlformats.org/drawingml/2006/table">
            <a:tbl>
              <a:tblPr/>
              <a:tblGrid>
                <a:gridCol w="7909173">
                  <a:extLst>
                    <a:ext uri="{9D8B030D-6E8A-4147-A177-3AD203B41FA5}">
                      <a16:colId xmlns:a16="http://schemas.microsoft.com/office/drawing/2014/main" val="36687744"/>
                    </a:ext>
                  </a:extLst>
                </a:gridCol>
                <a:gridCol w="2411827">
                  <a:extLst>
                    <a:ext uri="{9D8B030D-6E8A-4147-A177-3AD203B41FA5}">
                      <a16:colId xmlns:a16="http://schemas.microsoft.com/office/drawing/2014/main" val="3112271636"/>
                    </a:ext>
                  </a:extLst>
                </a:gridCol>
                <a:gridCol w="2411827">
                  <a:extLst>
                    <a:ext uri="{9D8B030D-6E8A-4147-A177-3AD203B41FA5}">
                      <a16:colId xmlns:a16="http://schemas.microsoft.com/office/drawing/2014/main" val="1400896763"/>
                    </a:ext>
                  </a:extLst>
                </a:gridCol>
                <a:gridCol w="2411827">
                  <a:extLst>
                    <a:ext uri="{9D8B030D-6E8A-4147-A177-3AD203B41FA5}">
                      <a16:colId xmlns:a16="http://schemas.microsoft.com/office/drawing/2014/main" val="1172339852"/>
                    </a:ext>
                  </a:extLst>
                </a:gridCol>
                <a:gridCol w="2411827">
                  <a:extLst>
                    <a:ext uri="{9D8B030D-6E8A-4147-A177-3AD203B41FA5}">
                      <a16:colId xmlns:a16="http://schemas.microsoft.com/office/drawing/2014/main" val="3917313739"/>
                    </a:ext>
                  </a:extLst>
                </a:gridCol>
              </a:tblGrid>
              <a:tr h="6508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1" u="none" strike="noStrike">
                          <a:solidFill>
                            <a:srgbClr val="375E77"/>
                          </a:solidFill>
                          <a:effectLst/>
                          <a:latin typeface="Arial" panose="020B0604020202020204" pitchFamily="34" charset="0"/>
                        </a:rPr>
                        <a:t>PAD PROIZVODNJE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25%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25 do 50%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50 do 75%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75 do 100%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376276"/>
                  </a:ext>
                </a:extLst>
              </a:tr>
              <a:tr h="6508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prerađivačka industrija (N=434)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230302"/>
                  </a:ext>
                </a:extLst>
              </a:tr>
              <a:tr h="6508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ostale uslužne djelatnosti (N=388)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633051"/>
                  </a:ext>
                </a:extLst>
              </a:tr>
              <a:tr h="6508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trgovina na veliko i malo (N=285)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879833"/>
                  </a:ext>
                </a:extLst>
              </a:tr>
              <a:tr h="6508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prijevoz i skladištenje (N=274)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357185"/>
                  </a:ext>
                </a:extLst>
              </a:tr>
              <a:tr h="6508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građevinarstvo (N=252)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5096455"/>
                  </a:ext>
                </a:extLst>
              </a:tr>
              <a:tr h="6508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pružanje smještaja, priprema i usluživanje hrane (N=192)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12261"/>
                  </a:ext>
                </a:extLst>
              </a:tr>
              <a:tr h="6508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putničke agencije (N=187)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496576"/>
                  </a:ext>
                </a:extLst>
              </a:tr>
              <a:tr h="650837">
                <a:tc>
                  <a:txBody>
                    <a:bodyPr/>
                    <a:lstStyle/>
                    <a:p>
                      <a:pPr algn="l" fontAlgn="ctr"/>
                      <a:r>
                        <a:rPr lang="nn-NO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stručne, znanstvene i tehničke djelatnosti (N=157)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639353"/>
                  </a:ext>
                </a:extLst>
              </a:tr>
              <a:tr h="6508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informacije i komunikacije (N=139)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471800"/>
                  </a:ext>
                </a:extLst>
              </a:tr>
              <a:tr h="6508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administrativne i pomoćne uslužne djelatnosti (N=99)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286254"/>
                  </a:ext>
                </a:extLst>
              </a:tr>
              <a:tr h="6508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financijske djelatnosti i djelatnosti osiguranja (N=88)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028381"/>
                  </a:ext>
                </a:extLst>
              </a:tr>
              <a:tr h="6508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poljoprivreda, šumarstvo i ribarstvo (N=79)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914980"/>
                  </a:ext>
                </a:extLst>
              </a:tr>
              <a:tr h="6508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obrazovanje (N=43)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191648"/>
                  </a:ext>
                </a:extLst>
              </a:tr>
              <a:tr h="6508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poslovanje nekretninama (N=43)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957289"/>
                  </a:ext>
                </a:extLst>
              </a:tr>
              <a:tr h="65083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umjetnost, zabava i rekreacija (N=42)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37659"/>
                  </a:ext>
                </a:extLst>
              </a:tr>
              <a:tr h="6508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zdravstvena zaštita i socijalna skrb (N=39)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8065" marR="8065" marT="8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6475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3692" y="12230094"/>
            <a:ext cx="12330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2000" dirty="0" smtClean="0"/>
              <a:t>Interpretacija za djelatnost po retku</a:t>
            </a:r>
            <a:r>
              <a:rPr lang="hr-HR" sz="2000" dirty="0" smtClean="0"/>
              <a:t>! U zbroju do 100% nisu tvrtke koje nisu odgovorile na pitanje.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20927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542003"/>
              </p:ext>
            </p:extLst>
          </p:nvPr>
        </p:nvGraphicFramePr>
        <p:xfrm>
          <a:off x="2674619" y="1325875"/>
          <a:ext cx="17830800" cy="10858512"/>
        </p:xfrm>
        <a:graphic>
          <a:graphicData uri="http://schemas.openxmlformats.org/drawingml/2006/table">
            <a:tbl>
              <a:tblPr/>
              <a:tblGrid>
                <a:gridCol w="8032756">
                  <a:extLst>
                    <a:ext uri="{9D8B030D-6E8A-4147-A177-3AD203B41FA5}">
                      <a16:colId xmlns:a16="http://schemas.microsoft.com/office/drawing/2014/main" val="2996240107"/>
                    </a:ext>
                  </a:extLst>
                </a:gridCol>
                <a:gridCol w="2449511">
                  <a:extLst>
                    <a:ext uri="{9D8B030D-6E8A-4147-A177-3AD203B41FA5}">
                      <a16:colId xmlns:a16="http://schemas.microsoft.com/office/drawing/2014/main" val="3053119285"/>
                    </a:ext>
                  </a:extLst>
                </a:gridCol>
                <a:gridCol w="2449511">
                  <a:extLst>
                    <a:ext uri="{9D8B030D-6E8A-4147-A177-3AD203B41FA5}">
                      <a16:colId xmlns:a16="http://schemas.microsoft.com/office/drawing/2014/main" val="2562847837"/>
                    </a:ext>
                  </a:extLst>
                </a:gridCol>
                <a:gridCol w="2449511">
                  <a:extLst>
                    <a:ext uri="{9D8B030D-6E8A-4147-A177-3AD203B41FA5}">
                      <a16:colId xmlns:a16="http://schemas.microsoft.com/office/drawing/2014/main" val="2070422326"/>
                    </a:ext>
                  </a:extLst>
                </a:gridCol>
                <a:gridCol w="2449511">
                  <a:extLst>
                    <a:ext uri="{9D8B030D-6E8A-4147-A177-3AD203B41FA5}">
                      <a16:colId xmlns:a16="http://schemas.microsoft.com/office/drawing/2014/main" val="3209251368"/>
                    </a:ext>
                  </a:extLst>
                </a:gridCol>
              </a:tblGrid>
              <a:tr h="63873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1" u="none" strike="noStrike">
                          <a:solidFill>
                            <a:srgbClr val="375E77"/>
                          </a:solidFill>
                          <a:effectLst/>
                          <a:latin typeface="Arial" panose="020B0604020202020204" pitchFamily="34" charset="0"/>
                        </a:rPr>
                        <a:t>PAD IZVOZA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25%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25 do 50%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50 do 75%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75 do 100%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975834"/>
                  </a:ext>
                </a:extLst>
              </a:tr>
              <a:tr h="63873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prerađivačka industrija (N=434)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230219"/>
                  </a:ext>
                </a:extLst>
              </a:tr>
              <a:tr h="63873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ostale uslužne djelatnosti (N=388)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163154"/>
                  </a:ext>
                </a:extLst>
              </a:tr>
              <a:tr h="63873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trgovina na veliko i malo (N=285)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562056"/>
                  </a:ext>
                </a:extLst>
              </a:tr>
              <a:tr h="63873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prijevoz i skladištenje (N=274)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793681"/>
                  </a:ext>
                </a:extLst>
              </a:tr>
              <a:tr h="63873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građevinarstvo (N=252)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126415"/>
                  </a:ext>
                </a:extLst>
              </a:tr>
              <a:tr h="63873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pružanje smještaja, priprema i usluživanje hrane (N=192)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863078"/>
                  </a:ext>
                </a:extLst>
              </a:tr>
              <a:tr h="63873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putničke agencije (N=187)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527827"/>
                  </a:ext>
                </a:extLst>
              </a:tr>
              <a:tr h="638736">
                <a:tc>
                  <a:txBody>
                    <a:bodyPr/>
                    <a:lstStyle/>
                    <a:p>
                      <a:pPr algn="l" fontAlgn="ctr"/>
                      <a:r>
                        <a:rPr lang="nn-N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stručne, znanstvene i tehničke djelatnosti (N=157)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130972"/>
                  </a:ext>
                </a:extLst>
              </a:tr>
              <a:tr h="63873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informacije i komunikacije (N=139)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046963"/>
                  </a:ext>
                </a:extLst>
              </a:tr>
              <a:tr h="63873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administrativne i pomoćne uslužne djelatnosti (N=99)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412672"/>
                  </a:ext>
                </a:extLst>
              </a:tr>
              <a:tr h="63873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financijske djelatnosti i djelatnosti osiguranja (N=88)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775160"/>
                  </a:ext>
                </a:extLst>
              </a:tr>
              <a:tr h="63873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poljoprivreda, šumarstvo i ribarstvo (N=79)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590841"/>
                  </a:ext>
                </a:extLst>
              </a:tr>
              <a:tr h="63873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obrazovanje (N=43)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831941"/>
                  </a:ext>
                </a:extLst>
              </a:tr>
              <a:tr h="63873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poslovanje nekretninama (N=43)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047548"/>
                  </a:ext>
                </a:extLst>
              </a:tr>
              <a:tr h="63873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umjetnost, zabava i rekreacija (N=42)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588541"/>
                  </a:ext>
                </a:extLst>
              </a:tr>
              <a:tr h="63873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zdravstvena zaštita i socijalna skrb (N=39)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77782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3692" y="12230094"/>
            <a:ext cx="112106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Interpretacija za djelatnost po retku</a:t>
            </a:r>
            <a:r>
              <a:rPr lang="hr-HR" sz="2000" dirty="0"/>
              <a:t>! U zbroju do 100% nisu tvrtke koje nisu odgovorile na pitanje.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413419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706824"/>
              </p:ext>
            </p:extLst>
          </p:nvPr>
        </p:nvGraphicFramePr>
        <p:xfrm>
          <a:off x="2903222" y="1156222"/>
          <a:ext cx="17236439" cy="11073872"/>
        </p:xfrm>
        <a:graphic>
          <a:graphicData uri="http://schemas.openxmlformats.org/drawingml/2006/table">
            <a:tbl>
              <a:tblPr/>
              <a:tblGrid>
                <a:gridCol w="7764995">
                  <a:extLst>
                    <a:ext uri="{9D8B030D-6E8A-4147-A177-3AD203B41FA5}">
                      <a16:colId xmlns:a16="http://schemas.microsoft.com/office/drawing/2014/main" val="3079773959"/>
                    </a:ext>
                  </a:extLst>
                </a:gridCol>
                <a:gridCol w="2367861">
                  <a:extLst>
                    <a:ext uri="{9D8B030D-6E8A-4147-A177-3AD203B41FA5}">
                      <a16:colId xmlns:a16="http://schemas.microsoft.com/office/drawing/2014/main" val="3619442393"/>
                    </a:ext>
                  </a:extLst>
                </a:gridCol>
                <a:gridCol w="2367861">
                  <a:extLst>
                    <a:ext uri="{9D8B030D-6E8A-4147-A177-3AD203B41FA5}">
                      <a16:colId xmlns:a16="http://schemas.microsoft.com/office/drawing/2014/main" val="29479625"/>
                    </a:ext>
                  </a:extLst>
                </a:gridCol>
                <a:gridCol w="2367861">
                  <a:extLst>
                    <a:ext uri="{9D8B030D-6E8A-4147-A177-3AD203B41FA5}">
                      <a16:colId xmlns:a16="http://schemas.microsoft.com/office/drawing/2014/main" val="4068420037"/>
                    </a:ext>
                  </a:extLst>
                </a:gridCol>
                <a:gridCol w="2367861">
                  <a:extLst>
                    <a:ext uri="{9D8B030D-6E8A-4147-A177-3AD203B41FA5}">
                      <a16:colId xmlns:a16="http://schemas.microsoft.com/office/drawing/2014/main" val="168923915"/>
                    </a:ext>
                  </a:extLst>
                </a:gridCol>
              </a:tblGrid>
              <a:tr h="64408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1" u="none" strike="noStrike">
                          <a:solidFill>
                            <a:srgbClr val="375E77"/>
                          </a:solidFill>
                          <a:effectLst/>
                          <a:latin typeface="Arial" panose="020B0604020202020204" pitchFamily="34" charset="0"/>
                        </a:rPr>
                        <a:t>PAD UVOZA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25%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25 do 50%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50 do 75%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75 do 100%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126614"/>
                  </a:ext>
                </a:extLst>
              </a:tr>
              <a:tr h="64408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prerađivačka industrija (N=434)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4679"/>
                  </a:ext>
                </a:extLst>
              </a:tr>
              <a:tr h="76851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ostale uslužne djelatnosti (N=388)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81991"/>
                  </a:ext>
                </a:extLst>
              </a:tr>
              <a:tr h="6440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trgovina na veliko i malo (N=285)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313316"/>
                  </a:ext>
                </a:extLst>
              </a:tr>
              <a:tr h="64408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prijevoz i skladištenje (N=274)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32725"/>
                  </a:ext>
                </a:extLst>
              </a:tr>
              <a:tr h="64408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građevinarstvo (N=252)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144207"/>
                  </a:ext>
                </a:extLst>
              </a:tr>
              <a:tr h="64408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pružanje smještaja, priprema i usluživanje hrane (N=192)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247292"/>
                  </a:ext>
                </a:extLst>
              </a:tr>
              <a:tr h="64408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putničke agencije (N=187)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259389"/>
                  </a:ext>
                </a:extLst>
              </a:tr>
              <a:tr h="644085">
                <a:tc>
                  <a:txBody>
                    <a:bodyPr/>
                    <a:lstStyle/>
                    <a:p>
                      <a:pPr algn="l" fontAlgn="ctr"/>
                      <a:r>
                        <a:rPr lang="nn-NO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stručne, znanstvene i tehničke djelatnosti (N=157)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532484"/>
                  </a:ext>
                </a:extLst>
              </a:tr>
              <a:tr h="64408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informacije i komunikacije (N=139)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0323290"/>
                  </a:ext>
                </a:extLst>
              </a:tr>
              <a:tr h="64408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administrativne i pomoćne uslužne djelatnosti (N=99)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9794"/>
                  </a:ext>
                </a:extLst>
              </a:tr>
              <a:tr h="64408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financijske djelatnosti i djelatnosti osiguranja (N=88)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960943"/>
                  </a:ext>
                </a:extLst>
              </a:tr>
              <a:tr h="6440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poljoprivreda, šumarstvo i ribarstvo (N=79)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609938"/>
                  </a:ext>
                </a:extLst>
              </a:tr>
              <a:tr h="64408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obrazovanje (N=43)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050847"/>
                  </a:ext>
                </a:extLst>
              </a:tr>
              <a:tr h="64408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poslovanje nekretninama (N=43)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266915"/>
                  </a:ext>
                </a:extLst>
              </a:tr>
              <a:tr h="64408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umjetnost, zabava i rekreacija (N=42)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468541"/>
                  </a:ext>
                </a:extLst>
              </a:tr>
              <a:tr h="64408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zdravstvena zaštita i socijalna skrb (N=39)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1831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3692" y="12230094"/>
            <a:ext cx="1130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Interpretacija za djelatnost po retku</a:t>
            </a:r>
            <a:r>
              <a:rPr lang="hr-HR" sz="2000" dirty="0"/>
              <a:t>! U zbroju do 100% nisu tvrtke koje nisu odgovorile na pitanje.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288286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6114596"/>
              </p:ext>
            </p:extLst>
          </p:nvPr>
        </p:nvGraphicFramePr>
        <p:xfrm>
          <a:off x="1760220" y="1623067"/>
          <a:ext cx="20071081" cy="10378432"/>
        </p:xfrm>
        <a:graphic>
          <a:graphicData uri="http://schemas.openxmlformats.org/drawingml/2006/table">
            <a:tbl>
              <a:tblPr/>
              <a:tblGrid>
                <a:gridCol w="9041997">
                  <a:extLst>
                    <a:ext uri="{9D8B030D-6E8A-4147-A177-3AD203B41FA5}">
                      <a16:colId xmlns:a16="http://schemas.microsoft.com/office/drawing/2014/main" val="1870921541"/>
                    </a:ext>
                  </a:extLst>
                </a:gridCol>
                <a:gridCol w="2757271">
                  <a:extLst>
                    <a:ext uri="{9D8B030D-6E8A-4147-A177-3AD203B41FA5}">
                      <a16:colId xmlns:a16="http://schemas.microsoft.com/office/drawing/2014/main" val="2975465416"/>
                    </a:ext>
                  </a:extLst>
                </a:gridCol>
                <a:gridCol w="2757271">
                  <a:extLst>
                    <a:ext uri="{9D8B030D-6E8A-4147-A177-3AD203B41FA5}">
                      <a16:colId xmlns:a16="http://schemas.microsoft.com/office/drawing/2014/main" val="548501496"/>
                    </a:ext>
                  </a:extLst>
                </a:gridCol>
                <a:gridCol w="2757271">
                  <a:extLst>
                    <a:ext uri="{9D8B030D-6E8A-4147-A177-3AD203B41FA5}">
                      <a16:colId xmlns:a16="http://schemas.microsoft.com/office/drawing/2014/main" val="2343750081"/>
                    </a:ext>
                  </a:extLst>
                </a:gridCol>
                <a:gridCol w="2757271">
                  <a:extLst>
                    <a:ext uri="{9D8B030D-6E8A-4147-A177-3AD203B41FA5}">
                      <a16:colId xmlns:a16="http://schemas.microsoft.com/office/drawing/2014/main" val="145646011"/>
                    </a:ext>
                  </a:extLst>
                </a:gridCol>
              </a:tblGrid>
              <a:tr h="61049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1" u="none" strike="noStrike">
                          <a:solidFill>
                            <a:srgbClr val="375E77"/>
                          </a:solidFill>
                          <a:effectLst/>
                          <a:latin typeface="Arial" panose="020B0604020202020204" pitchFamily="34" charset="0"/>
                        </a:rPr>
                        <a:t>PAD PROMETA, UGOVORENIH ARANŽMANA I POSLOVA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25 do 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50 do 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75 do 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91828"/>
                  </a:ext>
                </a:extLst>
              </a:tr>
              <a:tr h="61049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prerađivačka industrija (N=434)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939832"/>
                  </a:ext>
                </a:extLst>
              </a:tr>
              <a:tr h="61049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ostale uslužne djelatnosti (N=388)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147748"/>
                  </a:ext>
                </a:extLst>
              </a:tr>
              <a:tr h="6104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trgovina na veliko i malo (N=285)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379878"/>
                  </a:ext>
                </a:extLst>
              </a:tr>
              <a:tr h="61049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prijevoz i skladištenje (N=274)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234946"/>
                  </a:ext>
                </a:extLst>
              </a:tr>
              <a:tr h="61049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građevinarstvo (N=252)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782164"/>
                  </a:ext>
                </a:extLst>
              </a:tr>
              <a:tr h="61049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pružanje smještaja, priprema i usluživanje hrane (N=192)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061114"/>
                  </a:ext>
                </a:extLst>
              </a:tr>
              <a:tr h="61049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putničke agencije (N=187)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678137"/>
                  </a:ext>
                </a:extLst>
              </a:tr>
              <a:tr h="610496">
                <a:tc>
                  <a:txBody>
                    <a:bodyPr/>
                    <a:lstStyle/>
                    <a:p>
                      <a:pPr algn="l" fontAlgn="ctr"/>
                      <a:r>
                        <a:rPr lang="nn-NO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stručne, znanstvene i tehničke djelatnosti (N=157)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9675"/>
                  </a:ext>
                </a:extLst>
              </a:tr>
              <a:tr h="61049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informacije i komunikacije (N=139)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337705"/>
                  </a:ext>
                </a:extLst>
              </a:tr>
              <a:tr h="61049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administrativne i pomoćne uslužne djelatnosti (N=99)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1846605"/>
                  </a:ext>
                </a:extLst>
              </a:tr>
              <a:tr h="61049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financijske djelatnosti i djelatnosti osiguranja (N=88)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7344524"/>
                  </a:ext>
                </a:extLst>
              </a:tr>
              <a:tr h="6104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poljoprivreda, šumarstvo i ribarstvo (N=79)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310861"/>
                  </a:ext>
                </a:extLst>
              </a:tr>
              <a:tr h="61049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obrazovanje (N=43)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86919"/>
                  </a:ext>
                </a:extLst>
              </a:tr>
              <a:tr h="61049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poslovanje nekretninama (N=43)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342437"/>
                  </a:ext>
                </a:extLst>
              </a:tr>
              <a:tr h="610496">
                <a:tc>
                  <a:txBody>
                    <a:bodyPr/>
                    <a:lstStyle/>
                    <a:p>
                      <a:pPr algn="l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umjetnost, zabava i rekreacija (N=42)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318873"/>
                  </a:ext>
                </a:extLst>
              </a:tr>
              <a:tr h="61049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zdravstvena zaštita i socijalna skrb (N=39)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274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3692" y="12230094"/>
            <a:ext cx="112106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Interpretacija za djelatnost po retku</a:t>
            </a:r>
            <a:r>
              <a:rPr lang="hr-HR" sz="2000" dirty="0"/>
              <a:t>! U zbroju do 100% nisu tvrtke koje nisu odgovorile na pitanje.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283494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/>
              <a:t>I. Uzorak i </a:t>
            </a:r>
            <a:r>
              <a:rPr lang="hr-HR" dirty="0" smtClean="0"/>
              <a:t>metodologija </a:t>
            </a:r>
            <a:endParaRPr lang="hr-HR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3578840" y="3817621"/>
            <a:ext cx="9114583" cy="67894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53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5886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240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594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Najzastupljenije u uzorku su </a:t>
            </a:r>
            <a:r>
              <a:rPr lang="hr-HR" sz="4400" b="1" dirty="0" smtClean="0"/>
              <a:t>prerađivačka industrija i uslužne djelatnosti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Slijede </a:t>
            </a:r>
            <a:r>
              <a:rPr lang="hr-HR" sz="4400" b="1" dirty="0" smtClean="0"/>
              <a:t>trgovina, prijevoz i građevinarstvo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b="1" dirty="0" smtClean="0"/>
              <a:t>Turizam</a:t>
            </a:r>
            <a:r>
              <a:rPr lang="hr-HR" sz="4400" dirty="0" smtClean="0"/>
              <a:t> na trećem mjestu po zastupljenosti (hoteli, restorani i putničke agencije)</a:t>
            </a:r>
            <a:endParaRPr lang="hr-HR" sz="4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2473604"/>
              </p:ext>
            </p:extLst>
          </p:nvPr>
        </p:nvGraphicFramePr>
        <p:xfrm>
          <a:off x="1676400" y="3651250"/>
          <a:ext cx="11582400" cy="870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184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138261"/>
              </p:ext>
            </p:extLst>
          </p:nvPr>
        </p:nvGraphicFramePr>
        <p:xfrm>
          <a:off x="3291841" y="1463040"/>
          <a:ext cx="16619219" cy="10767055"/>
        </p:xfrm>
        <a:graphic>
          <a:graphicData uri="http://schemas.openxmlformats.org/drawingml/2006/table">
            <a:tbl>
              <a:tblPr/>
              <a:tblGrid>
                <a:gridCol w="8679254">
                  <a:extLst>
                    <a:ext uri="{9D8B030D-6E8A-4147-A177-3AD203B41FA5}">
                      <a16:colId xmlns:a16="http://schemas.microsoft.com/office/drawing/2014/main" val="408739101"/>
                    </a:ext>
                  </a:extLst>
                </a:gridCol>
                <a:gridCol w="2646655">
                  <a:extLst>
                    <a:ext uri="{9D8B030D-6E8A-4147-A177-3AD203B41FA5}">
                      <a16:colId xmlns:a16="http://schemas.microsoft.com/office/drawing/2014/main" val="1183673757"/>
                    </a:ext>
                  </a:extLst>
                </a:gridCol>
                <a:gridCol w="2646655">
                  <a:extLst>
                    <a:ext uri="{9D8B030D-6E8A-4147-A177-3AD203B41FA5}">
                      <a16:colId xmlns:a16="http://schemas.microsoft.com/office/drawing/2014/main" val="2718472427"/>
                    </a:ext>
                  </a:extLst>
                </a:gridCol>
                <a:gridCol w="2646655">
                  <a:extLst>
                    <a:ext uri="{9D8B030D-6E8A-4147-A177-3AD203B41FA5}">
                      <a16:colId xmlns:a16="http://schemas.microsoft.com/office/drawing/2014/main" val="992431903"/>
                    </a:ext>
                  </a:extLst>
                </a:gridCol>
              </a:tblGrid>
              <a:tr h="1749503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1" u="none" strike="noStrike">
                          <a:solidFill>
                            <a:srgbClr val="375E77"/>
                          </a:solidFill>
                          <a:effectLst/>
                          <a:latin typeface="Arial" panose="020B0604020202020204" pitchFamily="34" charset="0"/>
                        </a:rPr>
                        <a:t>POREMEĆAJI U LANCU OPSKRBE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ne možemo isporučiti robu na vrijeme ili u dovoljnoj količini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ne primamo robu na vrijeme ili u dovoljnoj količini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581019"/>
                  </a:ext>
                </a:extLst>
              </a:tr>
              <a:tr h="56359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prerađivačka industrija (N=434)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777859"/>
                  </a:ext>
                </a:extLst>
              </a:tr>
              <a:tr h="56359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ostale uslužne djelatnosti (N=388)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098855"/>
                  </a:ext>
                </a:extLst>
              </a:tr>
              <a:tr h="56359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trgovina na veliko i malo (N=285)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375156"/>
                  </a:ext>
                </a:extLst>
              </a:tr>
              <a:tr h="56359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prijevoz i skladištenje (N=274)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794666"/>
                  </a:ext>
                </a:extLst>
              </a:tr>
              <a:tr h="56359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građevinarstvo (N=252)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211743"/>
                  </a:ext>
                </a:extLst>
              </a:tr>
              <a:tr h="56359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pružanje smještaja, priprema i usluživanje hrane (N=192)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616215"/>
                  </a:ext>
                </a:extLst>
              </a:tr>
              <a:tr h="56359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putničke agencije (N=187)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858834"/>
                  </a:ext>
                </a:extLst>
              </a:tr>
              <a:tr h="563597">
                <a:tc>
                  <a:txBody>
                    <a:bodyPr/>
                    <a:lstStyle/>
                    <a:p>
                      <a:pPr algn="l" fontAlgn="ctr"/>
                      <a:r>
                        <a:rPr lang="nn-N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stručne, znanstvene i tehničke djelatnosti (N=157)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86625"/>
                  </a:ext>
                </a:extLst>
              </a:tr>
              <a:tr h="56359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informacije i komunikacije (N=139)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509400"/>
                  </a:ext>
                </a:extLst>
              </a:tr>
              <a:tr h="56359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administrativne i pomoćne uslužne djelatnosti (N=99)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890451"/>
                  </a:ext>
                </a:extLst>
              </a:tr>
              <a:tr h="56359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financijske djelatnosti i djelatnosti osiguranja (N=88)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164048"/>
                  </a:ext>
                </a:extLst>
              </a:tr>
              <a:tr h="56359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poljoprivreda, šumarstvo i ribarstvo (N=79)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4850049"/>
                  </a:ext>
                </a:extLst>
              </a:tr>
              <a:tr h="56359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obrazovanje (N=43)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117714"/>
                  </a:ext>
                </a:extLst>
              </a:tr>
              <a:tr h="56359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poslovanje nekretninama (N=43)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978087"/>
                  </a:ext>
                </a:extLst>
              </a:tr>
              <a:tr h="56359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umjetnost, zabava i rekreacija (N=42)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516511"/>
                  </a:ext>
                </a:extLst>
              </a:tr>
              <a:tr h="56359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zdravstvena zaštita i socijalna skrb (N=39)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90847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3693" y="12230094"/>
            <a:ext cx="8366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2000" dirty="0" smtClean="0"/>
              <a:t>Interpretacija za djelatnost po retku!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5195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3902053"/>
              </p:ext>
            </p:extLst>
          </p:nvPr>
        </p:nvGraphicFramePr>
        <p:xfrm>
          <a:off x="2514599" y="2034541"/>
          <a:ext cx="18493740" cy="10081255"/>
        </p:xfrm>
        <a:graphic>
          <a:graphicData uri="http://schemas.openxmlformats.org/drawingml/2006/table">
            <a:tbl>
              <a:tblPr/>
              <a:tblGrid>
                <a:gridCol w="9658209">
                  <a:extLst>
                    <a:ext uri="{9D8B030D-6E8A-4147-A177-3AD203B41FA5}">
                      <a16:colId xmlns:a16="http://schemas.microsoft.com/office/drawing/2014/main" val="1113563483"/>
                    </a:ext>
                  </a:extLst>
                </a:gridCol>
                <a:gridCol w="2945177">
                  <a:extLst>
                    <a:ext uri="{9D8B030D-6E8A-4147-A177-3AD203B41FA5}">
                      <a16:colId xmlns:a16="http://schemas.microsoft.com/office/drawing/2014/main" val="2575459408"/>
                    </a:ext>
                  </a:extLst>
                </a:gridCol>
                <a:gridCol w="2945177">
                  <a:extLst>
                    <a:ext uri="{9D8B030D-6E8A-4147-A177-3AD203B41FA5}">
                      <a16:colId xmlns:a16="http://schemas.microsoft.com/office/drawing/2014/main" val="2027658654"/>
                    </a:ext>
                  </a:extLst>
                </a:gridCol>
                <a:gridCol w="2945177">
                  <a:extLst>
                    <a:ext uri="{9D8B030D-6E8A-4147-A177-3AD203B41FA5}">
                      <a16:colId xmlns:a16="http://schemas.microsoft.com/office/drawing/2014/main" val="4083094572"/>
                    </a:ext>
                  </a:extLst>
                </a:gridCol>
              </a:tblGrid>
              <a:tr h="1232503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1" u="none" strike="noStrike">
                          <a:solidFill>
                            <a:srgbClr val="375E77"/>
                          </a:solidFill>
                          <a:effectLst/>
                          <a:latin typeface="Arial" panose="020B0604020202020204" pitchFamily="34" charset="0"/>
                        </a:rPr>
                        <a:t>RAZMIŠLJATE LI O ZATVARANJU TVRTKE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gašenje cijele tvrtke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samo neke poslovne jedinice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518661"/>
                  </a:ext>
                </a:extLst>
              </a:tr>
              <a:tr h="553047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prerađivačka industrija (N=434)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832726"/>
                  </a:ext>
                </a:extLst>
              </a:tr>
              <a:tr h="553047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ostale uslužne djelatnosti (N=388)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979662"/>
                  </a:ext>
                </a:extLst>
              </a:tr>
              <a:tr h="5530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trgovina na veliko i malo (N=285)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36621"/>
                  </a:ext>
                </a:extLst>
              </a:tr>
              <a:tr h="553047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prijevoz i skladištenje (N=274)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68600"/>
                  </a:ext>
                </a:extLst>
              </a:tr>
              <a:tr h="553047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građevinarstvo (N=252)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783989"/>
                  </a:ext>
                </a:extLst>
              </a:tr>
              <a:tr h="553047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pružanje smještaja, priprema i usluživanje hrane (N=192)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586728"/>
                  </a:ext>
                </a:extLst>
              </a:tr>
              <a:tr h="553047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putničke agencije (N=187)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425227"/>
                  </a:ext>
                </a:extLst>
              </a:tr>
              <a:tr h="553047">
                <a:tc>
                  <a:txBody>
                    <a:bodyPr/>
                    <a:lstStyle/>
                    <a:p>
                      <a:pPr algn="l" fontAlgn="ctr"/>
                      <a:r>
                        <a:rPr lang="nn-NO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stručne, znanstvene i tehničke djelatnosti (N=157)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08602"/>
                  </a:ext>
                </a:extLst>
              </a:tr>
              <a:tr h="553047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informacije i komunikacije (N=139)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265374"/>
                  </a:ext>
                </a:extLst>
              </a:tr>
              <a:tr h="553047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administrativne i pomoćne uslužne djelatnosti (N=99)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985212"/>
                  </a:ext>
                </a:extLst>
              </a:tr>
              <a:tr h="553047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financijske djelatnosti i djelatnosti osiguranja (N=88)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008669"/>
                  </a:ext>
                </a:extLst>
              </a:tr>
              <a:tr h="5530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poljoprivreda, šumarstvo i ribarstvo (N=79)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05873"/>
                  </a:ext>
                </a:extLst>
              </a:tr>
              <a:tr h="553047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obrazovanje (N=43)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276250"/>
                  </a:ext>
                </a:extLst>
              </a:tr>
              <a:tr h="553047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poslovanje nekretninama (N=43)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485486"/>
                  </a:ext>
                </a:extLst>
              </a:tr>
              <a:tr h="553047">
                <a:tc>
                  <a:txBody>
                    <a:bodyPr/>
                    <a:lstStyle/>
                    <a:p>
                      <a:pPr algn="l" fontAlgn="ctr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umjetnost, zabava i rekreacija (N=42)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1010"/>
                  </a:ext>
                </a:extLst>
              </a:tr>
              <a:tr h="553047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zdravstvena zaštita i socijalna skrb (N=39)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14342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3693" y="12230094"/>
            <a:ext cx="8366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2000" dirty="0" smtClean="0"/>
              <a:t>Interpretacija za djelatnost po retku!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85336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462002"/>
              </p:ext>
            </p:extLst>
          </p:nvPr>
        </p:nvGraphicFramePr>
        <p:xfrm>
          <a:off x="3246117" y="1668777"/>
          <a:ext cx="17053562" cy="10561318"/>
        </p:xfrm>
        <a:graphic>
          <a:graphicData uri="http://schemas.openxmlformats.org/drawingml/2006/table">
            <a:tbl>
              <a:tblPr/>
              <a:tblGrid>
                <a:gridCol w="8906084">
                  <a:extLst>
                    <a:ext uri="{9D8B030D-6E8A-4147-A177-3AD203B41FA5}">
                      <a16:colId xmlns:a16="http://schemas.microsoft.com/office/drawing/2014/main" val="1296587007"/>
                    </a:ext>
                  </a:extLst>
                </a:gridCol>
                <a:gridCol w="2715826">
                  <a:extLst>
                    <a:ext uri="{9D8B030D-6E8A-4147-A177-3AD203B41FA5}">
                      <a16:colId xmlns:a16="http://schemas.microsoft.com/office/drawing/2014/main" val="2573309471"/>
                    </a:ext>
                  </a:extLst>
                </a:gridCol>
                <a:gridCol w="2715826">
                  <a:extLst>
                    <a:ext uri="{9D8B030D-6E8A-4147-A177-3AD203B41FA5}">
                      <a16:colId xmlns:a16="http://schemas.microsoft.com/office/drawing/2014/main" val="326982031"/>
                    </a:ext>
                  </a:extLst>
                </a:gridCol>
                <a:gridCol w="2715826">
                  <a:extLst>
                    <a:ext uri="{9D8B030D-6E8A-4147-A177-3AD203B41FA5}">
                      <a16:colId xmlns:a16="http://schemas.microsoft.com/office/drawing/2014/main" val="713780057"/>
                    </a:ext>
                  </a:extLst>
                </a:gridCol>
              </a:tblGrid>
              <a:tr h="6212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1" u="none" strike="noStrike">
                          <a:solidFill>
                            <a:srgbClr val="375E77"/>
                          </a:solidFill>
                          <a:effectLst/>
                          <a:latin typeface="Arial" panose="020B0604020202020204" pitchFamily="34" charset="0"/>
                        </a:rPr>
                        <a:t>HOĆETE LI OTPUŠTATI 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Već smo otpuštali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8120789"/>
                  </a:ext>
                </a:extLst>
              </a:tr>
              <a:tr h="6212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prerađivačka industrija (N=434)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034522"/>
                  </a:ext>
                </a:extLst>
              </a:tr>
              <a:tr h="6212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ostale uslužne djelatnosti (N=388)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321191"/>
                  </a:ext>
                </a:extLst>
              </a:tr>
              <a:tr h="62125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trgovina na veliko i malo (N=285)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0264519"/>
                  </a:ext>
                </a:extLst>
              </a:tr>
              <a:tr h="6212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prijevoz i skladištenje (N=274)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671521"/>
                  </a:ext>
                </a:extLst>
              </a:tr>
              <a:tr h="6212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građevinarstvo (N=252)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9375345"/>
                  </a:ext>
                </a:extLst>
              </a:tr>
              <a:tr h="6212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pružanje smještaja, priprema i usluživanje hrane (N=192)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5360872"/>
                  </a:ext>
                </a:extLst>
              </a:tr>
              <a:tr h="6212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putničke agencije (N=187)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111669"/>
                  </a:ext>
                </a:extLst>
              </a:tr>
              <a:tr h="621254">
                <a:tc>
                  <a:txBody>
                    <a:bodyPr/>
                    <a:lstStyle/>
                    <a:p>
                      <a:pPr algn="l" fontAlgn="ctr"/>
                      <a:r>
                        <a:rPr lang="nn-N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stručne, znanstvene i tehničke djelatnosti (N=157)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709760"/>
                  </a:ext>
                </a:extLst>
              </a:tr>
              <a:tr h="6212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informacije i komunikacije (N=139)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8975350"/>
                  </a:ext>
                </a:extLst>
              </a:tr>
              <a:tr h="6212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administrativne i pomoćne uslužne djelatnosti (N=99)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75524"/>
                  </a:ext>
                </a:extLst>
              </a:tr>
              <a:tr h="6212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financijske djelatnosti i djelatnosti osiguranja (N=88)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9068074"/>
                  </a:ext>
                </a:extLst>
              </a:tr>
              <a:tr h="62125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poljoprivreda, šumarstvo i ribarstvo (N=79)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386883"/>
                  </a:ext>
                </a:extLst>
              </a:tr>
              <a:tr h="6212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obrazovanje (N=43)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2231774"/>
                  </a:ext>
                </a:extLst>
              </a:tr>
              <a:tr h="6212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poslovanje nekretninama (N=43)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004039"/>
                  </a:ext>
                </a:extLst>
              </a:tr>
              <a:tr h="62125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umjetnost, zabava i rekreacija (N=42)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591855"/>
                  </a:ext>
                </a:extLst>
              </a:tr>
              <a:tr h="6212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zdravstvena zaštita i socijalna skrb (N=39)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8674" marR="8674" marT="8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82026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3693" y="12230094"/>
            <a:ext cx="8366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2000" dirty="0" smtClean="0"/>
              <a:t>Interpretacija za djelatnost po retku!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334343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r-HR" sz="4800" dirty="0"/>
              <a:t>Sadržaj</a:t>
            </a:r>
            <a:endParaRPr lang="hr-HR" sz="4800" i="1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676291" y="3381376"/>
            <a:ext cx="21526608" cy="8117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Uzorak i metodologija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pitanja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na ukupnom uzorku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prema veličini tvrtke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prema primarnoj djelatnosti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dirty="0" smtClean="0"/>
              <a:t>Pregled rezultata prema županiji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endParaRPr lang="hr-HR" sz="4000" dirty="0" smtClean="0"/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endParaRPr lang="hr-HR" sz="4000" dirty="0" smtClean="0"/>
          </a:p>
        </p:txBody>
      </p:sp>
    </p:spTree>
    <p:extLst>
      <p:ext uri="{BB962C8B-B14F-4D97-AF65-F5344CB8AC3E}">
        <p14:creationId xmlns:p14="http://schemas.microsoft.com/office/powerpoint/2010/main" val="1861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862805"/>
              </p:ext>
            </p:extLst>
          </p:nvPr>
        </p:nvGraphicFramePr>
        <p:xfrm>
          <a:off x="3200399" y="1508770"/>
          <a:ext cx="15430500" cy="10835636"/>
        </p:xfrm>
        <a:graphic>
          <a:graphicData uri="http://schemas.openxmlformats.org/drawingml/2006/table">
            <a:tbl>
              <a:tblPr/>
              <a:tblGrid>
                <a:gridCol w="6189392">
                  <a:extLst>
                    <a:ext uri="{9D8B030D-6E8A-4147-A177-3AD203B41FA5}">
                      <a16:colId xmlns:a16="http://schemas.microsoft.com/office/drawing/2014/main" val="1296570328"/>
                    </a:ext>
                  </a:extLst>
                </a:gridCol>
                <a:gridCol w="2310277">
                  <a:extLst>
                    <a:ext uri="{9D8B030D-6E8A-4147-A177-3AD203B41FA5}">
                      <a16:colId xmlns:a16="http://schemas.microsoft.com/office/drawing/2014/main" val="3065104936"/>
                    </a:ext>
                  </a:extLst>
                </a:gridCol>
                <a:gridCol w="2310277">
                  <a:extLst>
                    <a:ext uri="{9D8B030D-6E8A-4147-A177-3AD203B41FA5}">
                      <a16:colId xmlns:a16="http://schemas.microsoft.com/office/drawing/2014/main" val="3610587484"/>
                    </a:ext>
                  </a:extLst>
                </a:gridCol>
                <a:gridCol w="2310277">
                  <a:extLst>
                    <a:ext uri="{9D8B030D-6E8A-4147-A177-3AD203B41FA5}">
                      <a16:colId xmlns:a16="http://schemas.microsoft.com/office/drawing/2014/main" val="3005414340"/>
                    </a:ext>
                  </a:extLst>
                </a:gridCol>
                <a:gridCol w="2310277">
                  <a:extLst>
                    <a:ext uri="{9D8B030D-6E8A-4147-A177-3AD203B41FA5}">
                      <a16:colId xmlns:a16="http://schemas.microsoft.com/office/drawing/2014/main" val="729652333"/>
                    </a:ext>
                  </a:extLst>
                </a:gridCol>
              </a:tblGrid>
              <a:tr h="118315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1" u="none" strike="noStrike">
                          <a:solidFill>
                            <a:srgbClr val="375E77"/>
                          </a:solidFill>
                          <a:effectLst/>
                          <a:latin typeface="Arial" panose="020B0604020202020204" pitchFamily="34" charset="0"/>
                        </a:rPr>
                        <a:t>NARUŠENA OPSKRBA SIROVINAMA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najviše izvan EU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najviše unutar domaćeg tržišta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najviše unutar EU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105464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Bjelovarsko-bilogorska županija (N=50)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8547185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Brodsko-posavska županija (N=74)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3111925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Dubrovačko-neretvanska županija (N=93)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761146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Grad Zagreb (N=616)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612122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Istarska županija (N=190)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692908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Karlovačka županija (N=65)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681021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Koprivničko-križevačka županija (N=61)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8780373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Krapinsko-zagorska županija (N=61)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752744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Ličko-senjska županija (N=34)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407236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Međimurska županija (N=94)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7545493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Osječko-baranjska županija (N=110)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8507393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Požeško-slavonska županija (N=31)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499413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Primorsko-goranska županija (N=240)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51047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Sisačko-moslavačka županija (N=82)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1999131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Splitsko-dalmatinska županija (N=319)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725132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Šibensko-kninska županija (N=51)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707805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Varaždinska županija (N=132)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3873883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Virovitičko-podravska županija (N=43)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0042270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Vukovarsko-srijemska županija (N=75)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480976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Zadarska županija (N=97)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16959"/>
                  </a:ext>
                </a:extLst>
              </a:tr>
              <a:tr h="45964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Zagrebačka županija (N=246)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6139" marR="6139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3320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35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072440"/>
              </p:ext>
            </p:extLst>
          </p:nvPr>
        </p:nvGraphicFramePr>
        <p:xfrm>
          <a:off x="3200399" y="1394452"/>
          <a:ext cx="16619220" cy="11064246"/>
        </p:xfrm>
        <a:graphic>
          <a:graphicData uri="http://schemas.openxmlformats.org/drawingml/2006/table">
            <a:tbl>
              <a:tblPr/>
              <a:tblGrid>
                <a:gridCol w="6666204">
                  <a:extLst>
                    <a:ext uri="{9D8B030D-6E8A-4147-A177-3AD203B41FA5}">
                      <a16:colId xmlns:a16="http://schemas.microsoft.com/office/drawing/2014/main" val="3943580993"/>
                    </a:ext>
                  </a:extLst>
                </a:gridCol>
                <a:gridCol w="2488254">
                  <a:extLst>
                    <a:ext uri="{9D8B030D-6E8A-4147-A177-3AD203B41FA5}">
                      <a16:colId xmlns:a16="http://schemas.microsoft.com/office/drawing/2014/main" val="4157645333"/>
                    </a:ext>
                  </a:extLst>
                </a:gridCol>
                <a:gridCol w="2488254">
                  <a:extLst>
                    <a:ext uri="{9D8B030D-6E8A-4147-A177-3AD203B41FA5}">
                      <a16:colId xmlns:a16="http://schemas.microsoft.com/office/drawing/2014/main" val="4033895736"/>
                    </a:ext>
                  </a:extLst>
                </a:gridCol>
                <a:gridCol w="2488254">
                  <a:extLst>
                    <a:ext uri="{9D8B030D-6E8A-4147-A177-3AD203B41FA5}">
                      <a16:colId xmlns:a16="http://schemas.microsoft.com/office/drawing/2014/main" val="3726499993"/>
                    </a:ext>
                  </a:extLst>
                </a:gridCol>
                <a:gridCol w="2488254">
                  <a:extLst>
                    <a:ext uri="{9D8B030D-6E8A-4147-A177-3AD203B41FA5}">
                      <a16:colId xmlns:a16="http://schemas.microsoft.com/office/drawing/2014/main" val="1352033094"/>
                    </a:ext>
                  </a:extLst>
                </a:gridCol>
              </a:tblGrid>
              <a:tr h="212773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1" u="none" strike="noStrike">
                          <a:solidFill>
                            <a:srgbClr val="375E77"/>
                          </a:solidFill>
                          <a:effectLst/>
                          <a:latin typeface="Arial" panose="020B0604020202020204" pitchFamily="34" charset="0"/>
                        </a:rPr>
                        <a:t>NEDOSTATAK RADNIKA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većinom zbog bolovanja, samoizolacije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većinom zbog korištenja godišnjih odmora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zbog povećanog obujma posla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524402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Bjelovarsko-bilogorska županija (N=50)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805632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Brodsko-posavska županija (N=74)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894006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Dubrovačko-neretvanska županija (N=93)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924388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Grad Zagreb (N=616)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322920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Istarska županija (N=190)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895770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Karlovačka županija (N=65)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475113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Koprivničko-križevačka županija (N=61)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016373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Krapinsko-zagorska županija (N=61)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416082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Ličko-senjska županija (N=34)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745693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Međimurska županija (N=94)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470102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Osječko-baranjska županija (N=110)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882453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Požeško-slavonska županija (N=31)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163858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Primorsko-goranska županija (N=240)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534181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Sisačko-moslavačka županija (N=82)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46040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Splitsko-dalmatinska županija (N=319)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229296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Šibensko-kninska županija (N=51)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469927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Varaždinska županija (N=132)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414416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Virovitičko-podravska županija (N=43)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895396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Vukovarsko-srijemska županija (N=75)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838690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Zadarska županija (N=97)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3150"/>
                  </a:ext>
                </a:extLst>
              </a:tr>
              <a:tr h="42554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Zagrebačka županija (N=246)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523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27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498306"/>
              </p:ext>
            </p:extLst>
          </p:nvPr>
        </p:nvGraphicFramePr>
        <p:xfrm>
          <a:off x="2491741" y="1280156"/>
          <a:ext cx="17830799" cy="11155691"/>
        </p:xfrm>
        <a:graphic>
          <a:graphicData uri="http://schemas.openxmlformats.org/drawingml/2006/table">
            <a:tbl>
              <a:tblPr/>
              <a:tblGrid>
                <a:gridCol w="7152187">
                  <a:extLst>
                    <a:ext uri="{9D8B030D-6E8A-4147-A177-3AD203B41FA5}">
                      <a16:colId xmlns:a16="http://schemas.microsoft.com/office/drawing/2014/main" val="154646263"/>
                    </a:ext>
                  </a:extLst>
                </a:gridCol>
                <a:gridCol w="2669653">
                  <a:extLst>
                    <a:ext uri="{9D8B030D-6E8A-4147-A177-3AD203B41FA5}">
                      <a16:colId xmlns:a16="http://schemas.microsoft.com/office/drawing/2014/main" val="3343568794"/>
                    </a:ext>
                  </a:extLst>
                </a:gridCol>
                <a:gridCol w="2669653">
                  <a:extLst>
                    <a:ext uri="{9D8B030D-6E8A-4147-A177-3AD203B41FA5}">
                      <a16:colId xmlns:a16="http://schemas.microsoft.com/office/drawing/2014/main" val="611437546"/>
                    </a:ext>
                  </a:extLst>
                </a:gridCol>
                <a:gridCol w="2669653">
                  <a:extLst>
                    <a:ext uri="{9D8B030D-6E8A-4147-A177-3AD203B41FA5}">
                      <a16:colId xmlns:a16="http://schemas.microsoft.com/office/drawing/2014/main" val="1832356313"/>
                    </a:ext>
                  </a:extLst>
                </a:gridCol>
                <a:gridCol w="2669653">
                  <a:extLst>
                    <a:ext uri="{9D8B030D-6E8A-4147-A177-3AD203B41FA5}">
                      <a16:colId xmlns:a16="http://schemas.microsoft.com/office/drawing/2014/main" val="3073616580"/>
                    </a:ext>
                  </a:extLst>
                </a:gridCol>
              </a:tblGrid>
              <a:tr h="995303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1" u="none" strike="noStrike">
                          <a:solidFill>
                            <a:srgbClr val="375E77"/>
                          </a:solidFill>
                          <a:effectLst/>
                          <a:latin typeface="Arial" panose="020B0604020202020204" pitchFamily="34" charset="0"/>
                        </a:rPr>
                        <a:t>PAD PROIZVODNJE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25 do 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50 do 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75 do 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3511005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Bjelovarsko-bilogorska županija (N=50)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434530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Brodsko-posavska županija (N=74)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775711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Dubrovačko-neretvanska županija (N=93)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541803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Grad Zagreb (N=616)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763397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Istarska županija (N=190)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100661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Karlovačka županija (N=65)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219531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Koprivničko-križevačka županija (N=61)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355267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Krapinsko-zagorska županija (N=61)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600055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Ličko-senjska županija (N=34)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559321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Međimurska županija (N=94)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5292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Osječko-baranjska županija (N=110)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846448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Požeško-slavonska županija (N=31)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695388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Primorsko-goranska županija (N=240)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271592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Sisačko-moslavačka županija (N=82)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418212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Splitsko-dalmatinska županija (N=319)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055644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Šibensko-kninska županija (N=51)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418927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Varaždinska županija (N=132)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2779846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Virovitičko-podravska županija (N=43)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0523448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Vukovarsko-srijemska županija (N=75)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213321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Zadarska županija (N=97)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397916"/>
                  </a:ext>
                </a:extLst>
              </a:tr>
              <a:tr h="4838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Zagrebačka županija (N=246)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157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740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397882"/>
              </p:ext>
            </p:extLst>
          </p:nvPr>
        </p:nvGraphicFramePr>
        <p:xfrm>
          <a:off x="2811781" y="1440175"/>
          <a:ext cx="17785079" cy="10794996"/>
        </p:xfrm>
        <a:graphic>
          <a:graphicData uri="http://schemas.openxmlformats.org/drawingml/2006/table">
            <a:tbl>
              <a:tblPr/>
              <a:tblGrid>
                <a:gridCol w="7133847">
                  <a:extLst>
                    <a:ext uri="{9D8B030D-6E8A-4147-A177-3AD203B41FA5}">
                      <a16:colId xmlns:a16="http://schemas.microsoft.com/office/drawing/2014/main" val="409356705"/>
                    </a:ext>
                  </a:extLst>
                </a:gridCol>
                <a:gridCol w="2662808">
                  <a:extLst>
                    <a:ext uri="{9D8B030D-6E8A-4147-A177-3AD203B41FA5}">
                      <a16:colId xmlns:a16="http://schemas.microsoft.com/office/drawing/2014/main" val="1504754929"/>
                    </a:ext>
                  </a:extLst>
                </a:gridCol>
                <a:gridCol w="2662808">
                  <a:extLst>
                    <a:ext uri="{9D8B030D-6E8A-4147-A177-3AD203B41FA5}">
                      <a16:colId xmlns:a16="http://schemas.microsoft.com/office/drawing/2014/main" val="3351179469"/>
                    </a:ext>
                  </a:extLst>
                </a:gridCol>
                <a:gridCol w="2662808">
                  <a:extLst>
                    <a:ext uri="{9D8B030D-6E8A-4147-A177-3AD203B41FA5}">
                      <a16:colId xmlns:a16="http://schemas.microsoft.com/office/drawing/2014/main" val="4010707498"/>
                    </a:ext>
                  </a:extLst>
                </a:gridCol>
                <a:gridCol w="2662808">
                  <a:extLst>
                    <a:ext uri="{9D8B030D-6E8A-4147-A177-3AD203B41FA5}">
                      <a16:colId xmlns:a16="http://schemas.microsoft.com/office/drawing/2014/main" val="971343092"/>
                    </a:ext>
                  </a:extLst>
                </a:gridCol>
              </a:tblGrid>
              <a:tr h="3888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1" u="none" strike="noStrike">
                          <a:solidFill>
                            <a:srgbClr val="375E77"/>
                          </a:solidFill>
                          <a:effectLst/>
                          <a:latin typeface="Arial" panose="020B0604020202020204" pitchFamily="34" charset="0"/>
                        </a:rPr>
                        <a:t>PAD IZVOZA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25 do 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50 do 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75 do 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388040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Bjelovarsko-bilogorska županija (N=50)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37278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Brodsko-posavska županija (N=74)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68140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Dubrovačko-neretvanska županija (N=93)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963788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Grad Zagreb (N=616)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403864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Istarska županija (N=190)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356252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Karlovačka županija (N=65)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544229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Koprivničko-križevačka županija (N=61)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636507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Krapinsko-zagorska županija (N=61)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617421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Ličko-senjska županija (N=34)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737784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Međimurska županija (N=94)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62281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Osječko-baranjska županija (N=110)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956611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Požeško-slavonska županija (N=31)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826076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Primorsko-goranska županija (N=240)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099892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Sisačko-moslavačka županija (N=82)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71934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Splitsko-dalmatinska županija (N=319)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725553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Šibensko-kninska županija (N=51)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781968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Varaždinska županija (N=132)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531963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Virovitičko-podravska županija (N=43)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681537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Vukovarsko-srijemska županija (N=75)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213583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Zadarska županija (N=97)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938701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Zagrebačka županija (N=246)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729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2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650313"/>
              </p:ext>
            </p:extLst>
          </p:nvPr>
        </p:nvGraphicFramePr>
        <p:xfrm>
          <a:off x="3017518" y="1463036"/>
          <a:ext cx="17373601" cy="10927075"/>
        </p:xfrm>
        <a:graphic>
          <a:graphicData uri="http://schemas.openxmlformats.org/drawingml/2006/table">
            <a:tbl>
              <a:tblPr/>
              <a:tblGrid>
                <a:gridCol w="6968797">
                  <a:extLst>
                    <a:ext uri="{9D8B030D-6E8A-4147-A177-3AD203B41FA5}">
                      <a16:colId xmlns:a16="http://schemas.microsoft.com/office/drawing/2014/main" val="3296497177"/>
                    </a:ext>
                  </a:extLst>
                </a:gridCol>
                <a:gridCol w="2601201">
                  <a:extLst>
                    <a:ext uri="{9D8B030D-6E8A-4147-A177-3AD203B41FA5}">
                      <a16:colId xmlns:a16="http://schemas.microsoft.com/office/drawing/2014/main" val="3044019753"/>
                    </a:ext>
                  </a:extLst>
                </a:gridCol>
                <a:gridCol w="2601201">
                  <a:extLst>
                    <a:ext uri="{9D8B030D-6E8A-4147-A177-3AD203B41FA5}">
                      <a16:colId xmlns:a16="http://schemas.microsoft.com/office/drawing/2014/main" val="3558610336"/>
                    </a:ext>
                  </a:extLst>
                </a:gridCol>
                <a:gridCol w="2601201">
                  <a:extLst>
                    <a:ext uri="{9D8B030D-6E8A-4147-A177-3AD203B41FA5}">
                      <a16:colId xmlns:a16="http://schemas.microsoft.com/office/drawing/2014/main" val="2461394867"/>
                    </a:ext>
                  </a:extLst>
                </a:gridCol>
                <a:gridCol w="2601201">
                  <a:extLst>
                    <a:ext uri="{9D8B030D-6E8A-4147-A177-3AD203B41FA5}">
                      <a16:colId xmlns:a16="http://schemas.microsoft.com/office/drawing/2014/main" val="1418742747"/>
                    </a:ext>
                  </a:extLst>
                </a:gridCol>
              </a:tblGrid>
              <a:tr h="811963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1" u="none" strike="noStrike">
                          <a:solidFill>
                            <a:srgbClr val="375E77"/>
                          </a:solidFill>
                          <a:effectLst/>
                          <a:latin typeface="Arial" panose="020B0604020202020204" pitchFamily="34" charset="0"/>
                        </a:rPr>
                        <a:t>PAD UVOZA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25 do 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50 do 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75 do 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441071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Bjelovarsko-bilogorska županija (N=50)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08566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Brodsko-posavska županija (N=74)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8804219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Dubrovačko-neretvanska županija (N=93)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802531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Grad Zagreb (N=616)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573981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Istarska županija (N=190)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00994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Karlovačka županija (N=65)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556169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Koprivničko-križevačka županija (N=61)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404343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Krapinsko-zagorska županija (N=61)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744784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Ličko-senjska županija (N=34)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340638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Međimurska županija (N=94)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573111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Osječko-baranjska županija (N=110)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836228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Požeško-slavonska županija (N=31)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463049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Primorsko-goranska županija (N=240)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526250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Sisačko-moslavačka županija (N=82)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832866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Splitsko-dalmatinska županija (N=319)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813624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Šibensko-kninska županija (N=51)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518120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Varaždinska županija (N=132)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45990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Virovitičko-podravska županija (N=43)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386502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Vukovarsko-srijemska županija (N=75)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173731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Zadarska županija (N=97)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052107"/>
                  </a:ext>
                </a:extLst>
              </a:tr>
              <a:tr h="4816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Zagrebačka županija (N=246)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999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52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6216630"/>
              </p:ext>
            </p:extLst>
          </p:nvPr>
        </p:nvGraphicFramePr>
        <p:xfrm>
          <a:off x="2423160" y="1394453"/>
          <a:ext cx="18973799" cy="10881372"/>
        </p:xfrm>
        <a:graphic>
          <a:graphicData uri="http://schemas.openxmlformats.org/drawingml/2006/table">
            <a:tbl>
              <a:tblPr/>
              <a:tblGrid>
                <a:gridCol w="9032207">
                  <a:extLst>
                    <a:ext uri="{9D8B030D-6E8A-4147-A177-3AD203B41FA5}">
                      <a16:colId xmlns:a16="http://schemas.microsoft.com/office/drawing/2014/main" val="3563095308"/>
                    </a:ext>
                  </a:extLst>
                </a:gridCol>
                <a:gridCol w="2485398">
                  <a:extLst>
                    <a:ext uri="{9D8B030D-6E8A-4147-A177-3AD203B41FA5}">
                      <a16:colId xmlns:a16="http://schemas.microsoft.com/office/drawing/2014/main" val="659261548"/>
                    </a:ext>
                  </a:extLst>
                </a:gridCol>
                <a:gridCol w="2485398">
                  <a:extLst>
                    <a:ext uri="{9D8B030D-6E8A-4147-A177-3AD203B41FA5}">
                      <a16:colId xmlns:a16="http://schemas.microsoft.com/office/drawing/2014/main" val="1000560937"/>
                    </a:ext>
                  </a:extLst>
                </a:gridCol>
                <a:gridCol w="2485398">
                  <a:extLst>
                    <a:ext uri="{9D8B030D-6E8A-4147-A177-3AD203B41FA5}">
                      <a16:colId xmlns:a16="http://schemas.microsoft.com/office/drawing/2014/main" val="2446700838"/>
                    </a:ext>
                  </a:extLst>
                </a:gridCol>
                <a:gridCol w="2485398">
                  <a:extLst>
                    <a:ext uri="{9D8B030D-6E8A-4147-A177-3AD203B41FA5}">
                      <a16:colId xmlns:a16="http://schemas.microsoft.com/office/drawing/2014/main" val="865995969"/>
                    </a:ext>
                  </a:extLst>
                </a:gridCol>
              </a:tblGrid>
              <a:tr h="9953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1" u="none" strike="noStrike">
                          <a:solidFill>
                            <a:srgbClr val="375E77"/>
                          </a:solidFill>
                          <a:effectLst/>
                          <a:latin typeface="Arial" panose="020B0604020202020204" pitchFamily="34" charset="0"/>
                        </a:rPr>
                        <a:t>PAD PROMETA, UGOVORENIH ARANŽMANA I POSLOVA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25 do 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50 do 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 75 do 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920102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Bjelovarsko-bilogorska županija (N=50)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471800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Brodsko-posavska županija (N=74)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433328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Dubrovačko-neretvanska županija (N=93)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087048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Grad Zagreb (N=616)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69758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Istarska županija (N=190)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047293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Karlovačka županija (N=65)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592943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Koprivničko-križevačka županija (N=61)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724026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Krapinsko-zagorska županija (N=61)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209433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Ličko-senjska županija (N=34)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905102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Međimurska županija (N=94)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982876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Osječko-baranjska županija (N=110)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748639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Požeško-slavonska županija (N=31)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989926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Primorsko-goranska županija (N=240)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91278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Sisačko-moslavačka županija (N=82)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791351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Splitsko-dalmatinska županija (N=319)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467470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Šibensko-kninska županija (N=51)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591375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Varaždinska županija (N=132)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766454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Virovitičko-podravska županija (N=43)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205674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Vukovarsko-srijemska županija (N=75)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691085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Zadarska županija (N=97)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902583"/>
                  </a:ext>
                </a:extLst>
              </a:tr>
              <a:tr h="470764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Zagrebačka županija (N=246)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089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85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/>
              <a:t>I. Uzorak i </a:t>
            </a:r>
            <a:r>
              <a:rPr lang="hr-HR" dirty="0" smtClean="0"/>
              <a:t>metodologija </a:t>
            </a:r>
            <a:endParaRPr lang="hr-HR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3578840" y="3817621"/>
            <a:ext cx="9114583" cy="67894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53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5886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240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594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22% uzorka su tvrtke s područja grada Zagreba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Slijedi Splitsko-dalmatinska županija (12%)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4400" dirty="0" smtClean="0"/>
              <a:t>Na trećem mjestu sa po 9% svaka su Zagrebačka i Primorsko-goranska županija</a:t>
            </a:r>
            <a:endParaRPr lang="hr-HR" sz="4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22347647"/>
              </p:ext>
            </p:extLst>
          </p:nvPr>
        </p:nvGraphicFramePr>
        <p:xfrm>
          <a:off x="1676400" y="3651250"/>
          <a:ext cx="10363200" cy="870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544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514703"/>
              </p:ext>
            </p:extLst>
          </p:nvPr>
        </p:nvGraphicFramePr>
        <p:xfrm>
          <a:off x="2926079" y="1234447"/>
          <a:ext cx="17922240" cy="11155672"/>
        </p:xfrm>
        <a:graphic>
          <a:graphicData uri="http://schemas.openxmlformats.org/drawingml/2006/table">
            <a:tbl>
              <a:tblPr/>
              <a:tblGrid>
                <a:gridCol w="8986038">
                  <a:extLst>
                    <a:ext uri="{9D8B030D-6E8A-4147-A177-3AD203B41FA5}">
                      <a16:colId xmlns:a16="http://schemas.microsoft.com/office/drawing/2014/main" val="2276937931"/>
                    </a:ext>
                  </a:extLst>
                </a:gridCol>
                <a:gridCol w="2978734">
                  <a:extLst>
                    <a:ext uri="{9D8B030D-6E8A-4147-A177-3AD203B41FA5}">
                      <a16:colId xmlns:a16="http://schemas.microsoft.com/office/drawing/2014/main" val="2291613046"/>
                    </a:ext>
                  </a:extLst>
                </a:gridCol>
                <a:gridCol w="2978734">
                  <a:extLst>
                    <a:ext uri="{9D8B030D-6E8A-4147-A177-3AD203B41FA5}">
                      <a16:colId xmlns:a16="http://schemas.microsoft.com/office/drawing/2014/main" val="4213265960"/>
                    </a:ext>
                  </a:extLst>
                </a:gridCol>
                <a:gridCol w="2978734">
                  <a:extLst>
                    <a:ext uri="{9D8B030D-6E8A-4147-A177-3AD203B41FA5}">
                      <a16:colId xmlns:a16="http://schemas.microsoft.com/office/drawing/2014/main" val="2348603184"/>
                    </a:ext>
                  </a:extLst>
                </a:gridCol>
              </a:tblGrid>
              <a:tr h="188030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1" u="none" strike="noStrike">
                          <a:solidFill>
                            <a:srgbClr val="375E77"/>
                          </a:solidFill>
                          <a:effectLst/>
                          <a:latin typeface="Arial" panose="020B0604020202020204" pitchFamily="34" charset="0"/>
                        </a:rPr>
                        <a:t>POREMEĆAJI U LANCU OPSKRBE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ne možemo isporučiti robu na vrijeme ili u dovoljnoj količini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ne primamo robu na vrijeme ili u dovoljnoj količini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435617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Bjelovarsko-bilogorska županija (N=50)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582013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Brodsko-posavska županija (N=74)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053502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Dubrovačko-neretvanska županija (N=93)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648116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Grad Zagreb (N=616)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588010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Istarska županija (N=190)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853765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Karlovačka županija (N=65)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5249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Koprivničko-križevačka županija (N=61)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105194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Krapinsko-zagorska županija (N=61)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588917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Ličko-senjska županija (N=34)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239157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Međimurska županija (N=94)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463747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Osječko-baranjska županija (N=110)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070975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Požeško-slavonska županija (N=31)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122729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Primorsko-goranska županija (N=240)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268376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Sisačko-moslavačka županija (N=82)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986213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Splitsko-dalmatinska županija (N=319)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066266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Šibensko-kninska županija (N=51)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345005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Varaždinska županija (N=132)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4480518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Virovitičko-podravska županija (N=43)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722691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Vukovarsko-srijemska županija (N=75)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870428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Zadarska županija (N=97)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423422"/>
                  </a:ext>
                </a:extLst>
              </a:tr>
              <a:tr h="44168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Zagrebačka županija (N=246)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8841" marR="8841" marT="8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4103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13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217145"/>
              </p:ext>
            </p:extLst>
          </p:nvPr>
        </p:nvGraphicFramePr>
        <p:xfrm>
          <a:off x="2331719" y="1165861"/>
          <a:ext cx="18722340" cy="11018516"/>
        </p:xfrm>
        <a:graphic>
          <a:graphicData uri="http://schemas.openxmlformats.org/drawingml/2006/table">
            <a:tbl>
              <a:tblPr/>
              <a:tblGrid>
                <a:gridCol w="9387201">
                  <a:extLst>
                    <a:ext uri="{9D8B030D-6E8A-4147-A177-3AD203B41FA5}">
                      <a16:colId xmlns:a16="http://schemas.microsoft.com/office/drawing/2014/main" val="980923222"/>
                    </a:ext>
                  </a:extLst>
                </a:gridCol>
                <a:gridCol w="3111713">
                  <a:extLst>
                    <a:ext uri="{9D8B030D-6E8A-4147-A177-3AD203B41FA5}">
                      <a16:colId xmlns:a16="http://schemas.microsoft.com/office/drawing/2014/main" val="4101480877"/>
                    </a:ext>
                  </a:extLst>
                </a:gridCol>
                <a:gridCol w="3111713">
                  <a:extLst>
                    <a:ext uri="{9D8B030D-6E8A-4147-A177-3AD203B41FA5}">
                      <a16:colId xmlns:a16="http://schemas.microsoft.com/office/drawing/2014/main" val="920713930"/>
                    </a:ext>
                  </a:extLst>
                </a:gridCol>
                <a:gridCol w="3111713">
                  <a:extLst>
                    <a:ext uri="{9D8B030D-6E8A-4147-A177-3AD203B41FA5}">
                      <a16:colId xmlns:a16="http://schemas.microsoft.com/office/drawing/2014/main" val="2848767799"/>
                    </a:ext>
                  </a:extLst>
                </a:gridCol>
              </a:tblGrid>
              <a:tr h="9581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1" u="none" strike="noStrike">
                          <a:solidFill>
                            <a:srgbClr val="375E77"/>
                          </a:solidFill>
                          <a:effectLst/>
                          <a:latin typeface="Arial" panose="020B0604020202020204" pitchFamily="34" charset="0"/>
                        </a:rPr>
                        <a:t>RAZMIŠLJATE LI O ZATVARANJU TVRTKE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gašenje cijele tvrtke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Da, samo neke poslovne jedinice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809412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Bjelovarsko-bilogorska županija (N=50)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128691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Brodsko-posavska županija (N=74)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018050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Dubrovačko-neretvanska županija (N=93)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005717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Grad Zagreb (N=616)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347052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Istarska županija (N=190)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175494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Karlovačka županija (N=65)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77785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Koprivničko-križevačka županija (N=61)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86773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Krapinsko-zagorska županija (N=61)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151967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Ličko-senjska županija (N=34)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381202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Međimurska županija (N=94)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081768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Osječko-baranjska županija (N=110)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137228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Požeško-slavonska županija (N=31)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423738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Primorsko-goranska županija (N=240)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638048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Sisačko-moslavačka županija (N=82)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124909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Splitsko-dalmatinska županija (N=319)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907908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Šibensko-kninska županija (N=51)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285262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Varaždinska županija (N=132)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964492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Virovitičko-podravska županija (N=43)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227542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Vukovarsko-srijemska županija (N=75)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653504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Zadarska županija (N=97)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403046"/>
                  </a:ext>
                </a:extLst>
              </a:tr>
              <a:tr h="47906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Zagrebačka županija (N=246)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050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76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91717"/>
              </p:ext>
            </p:extLst>
          </p:nvPr>
        </p:nvGraphicFramePr>
        <p:xfrm>
          <a:off x="2354580" y="1188711"/>
          <a:ext cx="18768060" cy="11178548"/>
        </p:xfrm>
        <a:graphic>
          <a:graphicData uri="http://schemas.openxmlformats.org/drawingml/2006/table">
            <a:tbl>
              <a:tblPr/>
              <a:tblGrid>
                <a:gridCol w="9410124">
                  <a:extLst>
                    <a:ext uri="{9D8B030D-6E8A-4147-A177-3AD203B41FA5}">
                      <a16:colId xmlns:a16="http://schemas.microsoft.com/office/drawing/2014/main" val="424127654"/>
                    </a:ext>
                  </a:extLst>
                </a:gridCol>
                <a:gridCol w="3119312">
                  <a:extLst>
                    <a:ext uri="{9D8B030D-6E8A-4147-A177-3AD203B41FA5}">
                      <a16:colId xmlns:a16="http://schemas.microsoft.com/office/drawing/2014/main" val="4080801210"/>
                    </a:ext>
                  </a:extLst>
                </a:gridCol>
                <a:gridCol w="3119312">
                  <a:extLst>
                    <a:ext uri="{9D8B030D-6E8A-4147-A177-3AD203B41FA5}">
                      <a16:colId xmlns:a16="http://schemas.microsoft.com/office/drawing/2014/main" val="3364820618"/>
                    </a:ext>
                  </a:extLst>
                </a:gridCol>
                <a:gridCol w="3119312">
                  <a:extLst>
                    <a:ext uri="{9D8B030D-6E8A-4147-A177-3AD203B41FA5}">
                      <a16:colId xmlns:a16="http://schemas.microsoft.com/office/drawing/2014/main" val="2392490780"/>
                    </a:ext>
                  </a:extLst>
                </a:gridCol>
              </a:tblGrid>
              <a:tr h="1109636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1" u="none" strike="noStrike">
                          <a:solidFill>
                            <a:srgbClr val="375E77"/>
                          </a:solidFill>
                          <a:effectLst/>
                          <a:latin typeface="Arial" panose="020B0604020202020204" pitchFamily="34" charset="0"/>
                        </a:rPr>
                        <a:t>HOĆETE LI OTPUŠTATI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Već smo otpuštali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989817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Bjelovarsko-bilogorska županija (N=50)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4644613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Brodsko-posavska županija (N=74)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4723328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Dubrovačko-neretvanska županija (N=93)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4860101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Grad Zagreb (N=616)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2657014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Istarska županija (N=190)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349244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Karlovačka županija (N=65)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7632435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Koprivničko-križevačka županija (N=61)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0170302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Krapinsko-zagorska županija (N=61)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9184007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Ličko-senjska županija (N=34)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0295660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Međimurska županija (N=94)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4932784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Osječko-baranjska županija (N=110)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841914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Požeško-slavonska županija (N=31)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653709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Primorsko-goranska županija (N=240)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177511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Sisačko-moslavačka županija (N=82)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485600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Splitsko-dalmatinska županija (N=319)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3444403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Šibensko-kninska županija (N=51)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2997183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Varaždinska županija (N=132)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254705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Virovitičko-podravska županija (N=43)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277151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Vukovarsko-srijemska županija (N=75)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1953986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Zadarska županija (N=97)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281035"/>
                  </a:ext>
                </a:extLst>
              </a:tr>
              <a:tr h="479472">
                <a:tc>
                  <a:txBody>
                    <a:bodyPr/>
                    <a:lstStyle/>
                    <a:p>
                      <a:pPr algn="l" fontAlgn="ctr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Zagrebačka županija (N=246)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441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46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7988" y="11245670"/>
            <a:ext cx="21015435" cy="1003839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hr-HR" sz="3600" b="1" dirty="0" smtClean="0">
                <a:solidFill>
                  <a:schemeClr val="tx1"/>
                </a:solidFill>
              </a:rPr>
              <a:t>KRAJ</a:t>
            </a:r>
            <a:endParaRPr lang="hr-H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3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1676291" y="3381376"/>
            <a:ext cx="21526608" cy="8117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Uzorak i metodologija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dirty="0" smtClean="0"/>
              <a:t>Pregled pitanja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Ključni nalazi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na ukupnom uzorku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prema veličini tvrtke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prema primarnoj djelatnosti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r>
              <a:rPr lang="hr-HR" sz="4000" b="0" dirty="0" smtClean="0"/>
              <a:t>Pregled rezultata prema županiji</a:t>
            </a:r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endParaRPr lang="hr-HR" sz="4000" dirty="0" smtClean="0"/>
          </a:p>
          <a:p>
            <a:pPr marL="857250" indent="-857250" algn="l">
              <a:lnSpc>
                <a:spcPct val="150000"/>
              </a:lnSpc>
              <a:buFont typeface="+mj-lt"/>
              <a:buAutoNum type="romanUcPeriod"/>
            </a:pPr>
            <a:endParaRPr lang="hr-HR" sz="4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28691" y="1425388"/>
            <a:ext cx="21029831" cy="21083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hr-HR" dirty="0" smtClean="0"/>
              <a:t>Sadržaj</a:t>
            </a:r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181523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II. Pregled pitanja</a:t>
            </a:r>
            <a:endParaRPr lang="hr-HR" dirty="0"/>
          </a:p>
        </p:txBody>
      </p:sp>
      <p:grpSp>
        <p:nvGrpSpPr>
          <p:cNvPr id="10" name="Group 9"/>
          <p:cNvGrpSpPr/>
          <p:nvPr/>
        </p:nvGrpSpPr>
        <p:grpSpPr>
          <a:xfrm>
            <a:off x="1711107" y="3402012"/>
            <a:ext cx="21071571" cy="9216708"/>
            <a:chOff x="1711107" y="3402012"/>
            <a:chExt cx="21071571" cy="9216708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11107" y="3566160"/>
              <a:ext cx="10426738" cy="779526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887854" y="3402012"/>
              <a:ext cx="9853084" cy="591084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887853" y="9312857"/>
              <a:ext cx="9894825" cy="33058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512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/>
              <a:t>II. Pregled pitanja</a:t>
            </a:r>
            <a:endParaRPr lang="hr-H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0027" y="3162248"/>
            <a:ext cx="6050743" cy="45144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8774" y="3162248"/>
            <a:ext cx="6676606" cy="929284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5754" y="3162247"/>
            <a:ext cx="6712246" cy="9292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12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4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1627</TotalTime>
  <Words>6825</Words>
  <Application>Microsoft Office PowerPoint</Application>
  <PresentationFormat>Custom</PresentationFormat>
  <Paragraphs>1875</Paragraphs>
  <Slides>63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7" baseType="lpstr">
      <vt:lpstr>Arial</vt:lpstr>
      <vt:lpstr>Calibri</vt:lpstr>
      <vt:lpstr>Wingdings</vt:lpstr>
      <vt:lpstr>Office Theme</vt:lpstr>
      <vt:lpstr>PowerPoint Presentation</vt:lpstr>
      <vt:lpstr>Sadržaj</vt:lpstr>
      <vt:lpstr>I. Uzorak i metodologija</vt:lpstr>
      <vt:lpstr>I. Uzorak i metodologija </vt:lpstr>
      <vt:lpstr>I. Uzorak i metodologija </vt:lpstr>
      <vt:lpstr>I. Uzorak i metodologija </vt:lpstr>
      <vt:lpstr>PowerPoint Presentation</vt:lpstr>
      <vt:lpstr>II. Pregled pitanja</vt:lpstr>
      <vt:lpstr>II. Pregled pitanja</vt:lpstr>
      <vt:lpstr>PowerPoint Presentation</vt:lpstr>
      <vt:lpstr>Ključni nalazi</vt:lpstr>
      <vt:lpstr>Ključni nalazi</vt:lpstr>
      <vt:lpstr>PowerPoint Presentation</vt:lpstr>
      <vt:lpstr>Posljedice na poslovanje – narušena opskrba sirovinama</vt:lpstr>
      <vt:lpstr>Posljedice na poslovanje – nedostatak radnika</vt:lpstr>
      <vt:lpstr>Posljedice na poslovanje – pad proizvodnje</vt:lpstr>
      <vt:lpstr>Posljedice na poslovanje – pad izvoza</vt:lpstr>
      <vt:lpstr>Posljedice na poslovanje – pad uvoza</vt:lpstr>
      <vt:lpstr>Posljedice na poslovanje – pad prometa, ugovorenih aranžmana i poslova</vt:lpstr>
      <vt:lpstr>Posljedice na poslovanje – poremećaji u lancu opskrbe</vt:lpstr>
      <vt:lpstr>Posljedice na poslovanje – potencijalna zatvaranja tvrtki</vt:lpstr>
      <vt:lpstr>Posljedice na poslovanje – otpuštanja radnika</vt:lpstr>
      <vt:lpstr>Posljedice na poslovanje – otpuštanja radnika</vt:lpstr>
      <vt:lpstr>Posljedice na poslovanje – otpuštanja radnika</vt:lpstr>
      <vt:lpstr>Od ponuđenog seta od 63 mjere, najveći je interes za odgodu plaćanja javnih davanja (56% tvrtki) i potpore za očuvanje radnih mjesta u pogođenim sektorima (50%).</vt:lpstr>
      <vt:lpstr>1. Odgoda i/ili obročna otplata javnih davanja (56%)</vt:lpstr>
      <vt:lpstr>18. Potpore za očuvanje radnih mjesta u sektorima pogođenima koronavirusom (50%)</vt:lpstr>
      <vt:lpstr>5. Odobrenje novih kredita za likvidnost gospodarskim subjektima za financiranje plaća/ režijskih troškova i ostalih osnovnih troškova poslovanja tzv. hladni pogon (35%)</vt:lpstr>
      <vt:lpstr>3. Uvođenje moratorija na kreditne obveze klijenata po postojećim plasmanima (32%)</vt:lpstr>
      <vt:lpstr>10. Krediti za likvidnost i radni kapital (plaće i radni kapital izuzev obveza prema financijskim institucijama) ročnosti do tri godine (30%)</vt:lpstr>
      <vt:lpstr>Sadržaj</vt:lpstr>
      <vt:lpstr>Mikro tvrtke unutar domaćeg tržišta; srednje i velike unutar EU</vt:lpstr>
      <vt:lpstr>Mikro tvrtke najmanje osjećaju ovaj problem; 11% velikih tvrtki ima povećan obujam posla pa im zato nedostaju radnici</vt:lpstr>
      <vt:lpstr>Mikro tvrtke najveći pad proizvodnje; ostali između 25 i 50%</vt:lpstr>
      <vt:lpstr>Mikro i male tvrtke najveći pad; srednje i velike do 50%</vt:lpstr>
      <vt:lpstr>Mirko i male tvrtke najveći pad; srednje i velike do 50%</vt:lpstr>
      <vt:lpstr>Najpogođenije mikro tvrtke; ostali do 50%</vt:lpstr>
      <vt:lpstr>Velike i male tvrtke ne primaju robu na vrijeme ili u dovoljnoj količini; srednje ne mogu isporučiti</vt:lpstr>
      <vt:lpstr>27% mikro tvrtki razmišlja o zatvaranju cijele tvrtke; 29% srednih i 23% velikih zatvoriti će samo neke poslovne jedinice</vt:lpstr>
      <vt:lpstr>Velike tvrtke (još) nisu otpuštale ali ih 32% razmišlja o otpuštanju; male i mikro tvrtke u najvećem broju razmišljaju o otpuštanju (46% svih malih tvrtki i 41% mikro tvrtki)</vt:lpstr>
      <vt:lpstr>Što je tvrtka veća, veća je vjerojatnost da će otpustiti tek manji dio radnika; s druge strane, 36% mikro tvrtki razmišlja otpustiti sve radnike</vt:lpstr>
      <vt:lpstr>Među tvrtkama koje su već otpuštale, najveći broj mikro i malih tvrtki otpustio je manji dio radnika</vt:lpstr>
      <vt:lpstr>Sadržaj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Sadržaj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dsaSDdssadsad</dc:title>
  <dc:creator>Microsoft Office User</dc:creator>
  <cp:lastModifiedBy>Ana Popovac</cp:lastModifiedBy>
  <cp:revision>371</cp:revision>
  <cp:lastPrinted>2020-03-11T14:45:06Z</cp:lastPrinted>
  <dcterms:created xsi:type="dcterms:W3CDTF">2018-04-24T11:36:54Z</dcterms:created>
  <dcterms:modified xsi:type="dcterms:W3CDTF">2020-03-24T19:44:12Z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