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2"/>
  </p:notesMasterIdLst>
  <p:sldIdLst>
    <p:sldId id="439" r:id="rId2"/>
    <p:sldId id="258" r:id="rId3"/>
    <p:sldId id="259" r:id="rId4"/>
    <p:sldId id="269" r:id="rId5"/>
    <p:sldId id="264" r:id="rId6"/>
    <p:sldId id="400" r:id="rId7"/>
    <p:sldId id="270" r:id="rId8"/>
    <p:sldId id="271" r:id="rId9"/>
    <p:sldId id="265" r:id="rId10"/>
    <p:sldId id="266" r:id="rId11"/>
    <p:sldId id="398" r:id="rId12"/>
    <p:sldId id="395" r:id="rId13"/>
    <p:sldId id="396" r:id="rId14"/>
    <p:sldId id="404" r:id="rId15"/>
    <p:sldId id="433" r:id="rId16"/>
    <p:sldId id="397" r:id="rId17"/>
    <p:sldId id="410" r:id="rId18"/>
    <p:sldId id="434" r:id="rId19"/>
    <p:sldId id="435" r:id="rId20"/>
    <p:sldId id="276" r:id="rId21"/>
    <p:sldId id="277" r:id="rId22"/>
    <p:sldId id="281" r:id="rId23"/>
    <p:sldId id="308" r:id="rId24"/>
    <p:sldId id="313" r:id="rId25"/>
    <p:sldId id="432" r:id="rId26"/>
    <p:sldId id="317" r:id="rId27"/>
    <p:sldId id="320" r:id="rId28"/>
    <p:sldId id="321" r:id="rId29"/>
    <p:sldId id="327" r:id="rId30"/>
    <p:sldId id="329" r:id="rId31"/>
    <p:sldId id="405" r:id="rId32"/>
    <p:sldId id="406" r:id="rId33"/>
    <p:sldId id="343" r:id="rId34"/>
    <p:sldId id="344" r:id="rId35"/>
    <p:sldId id="356" r:id="rId36"/>
    <p:sldId id="438" r:id="rId37"/>
    <p:sldId id="361" r:id="rId38"/>
    <p:sldId id="365" r:id="rId39"/>
    <p:sldId id="368" r:id="rId40"/>
    <p:sldId id="387" r:id="rId41"/>
    <p:sldId id="371" r:id="rId42"/>
    <p:sldId id="372" r:id="rId43"/>
    <p:sldId id="374" r:id="rId44"/>
    <p:sldId id="436" r:id="rId45"/>
    <p:sldId id="373" r:id="rId46"/>
    <p:sldId id="377" r:id="rId47"/>
    <p:sldId id="378" r:id="rId48"/>
    <p:sldId id="414" r:id="rId49"/>
    <p:sldId id="416" r:id="rId50"/>
    <p:sldId id="418" r:id="rId51"/>
    <p:sldId id="419" r:id="rId52"/>
    <p:sldId id="420" r:id="rId53"/>
    <p:sldId id="423" r:id="rId54"/>
    <p:sldId id="384" r:id="rId55"/>
    <p:sldId id="437" r:id="rId56"/>
    <p:sldId id="425" r:id="rId57"/>
    <p:sldId id="428" r:id="rId58"/>
    <p:sldId id="429" r:id="rId59"/>
    <p:sldId id="386" r:id="rId60"/>
    <p:sldId id="403" r:id="rId61"/>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136"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3486C6-BF85-435E-B68E-41C8C5311860}" type="datetimeFigureOut">
              <a:rPr lang="hr-HR" smtClean="0"/>
              <a:t>11/11/16</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289F2-45B0-4556-992A-4D916B8F2DFE}" type="slidenum">
              <a:rPr lang="hr-HR" smtClean="0"/>
              <a:t>‹#›</a:t>
            </a:fld>
            <a:endParaRPr lang="hr-HR"/>
          </a:p>
        </p:txBody>
      </p:sp>
    </p:spTree>
    <p:extLst>
      <p:ext uri="{BB962C8B-B14F-4D97-AF65-F5344CB8AC3E}">
        <p14:creationId xmlns:p14="http://schemas.microsoft.com/office/powerpoint/2010/main" val="758730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4F483C-C966-4E22-86B8-F0E53E158A92}" type="slidenum">
              <a:rPr lang="hr-HR" altLang="x-none" smtClean="0"/>
              <a:pPr>
                <a:spcBef>
                  <a:spcPct val="0"/>
                </a:spcBef>
              </a:pPr>
              <a:t>2</a:t>
            </a:fld>
            <a:endParaRPr lang="hr-HR" altLang="x-none"/>
          </a:p>
        </p:txBody>
      </p:sp>
    </p:spTree>
    <p:extLst>
      <p:ext uri="{BB962C8B-B14F-4D97-AF65-F5344CB8AC3E}">
        <p14:creationId xmlns:p14="http://schemas.microsoft.com/office/powerpoint/2010/main" val="575852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93E36E-F633-44BC-BB68-17D8E3A40592}" type="slidenum">
              <a:rPr lang="hr-HR" altLang="x-none" smtClean="0"/>
              <a:pPr>
                <a:spcBef>
                  <a:spcPct val="0"/>
                </a:spcBef>
              </a:pPr>
              <a:t>11</a:t>
            </a:fld>
            <a:endParaRPr lang="hr-HR" altLang="x-none"/>
          </a:p>
        </p:txBody>
      </p:sp>
    </p:spTree>
    <p:extLst>
      <p:ext uri="{BB962C8B-B14F-4D97-AF65-F5344CB8AC3E}">
        <p14:creationId xmlns:p14="http://schemas.microsoft.com/office/powerpoint/2010/main" val="4209576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05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1AA953-4985-4CD7-A987-A169C859A3E5}" type="slidenum">
              <a:rPr lang="hr-HR" altLang="x-none" smtClean="0"/>
              <a:pPr>
                <a:spcBef>
                  <a:spcPct val="0"/>
                </a:spcBef>
              </a:pPr>
              <a:t>12</a:t>
            </a:fld>
            <a:endParaRPr lang="hr-HR" altLang="x-none"/>
          </a:p>
        </p:txBody>
      </p:sp>
    </p:spTree>
    <p:extLst>
      <p:ext uri="{BB962C8B-B14F-4D97-AF65-F5344CB8AC3E}">
        <p14:creationId xmlns:p14="http://schemas.microsoft.com/office/powerpoint/2010/main" val="1307991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07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0680EE-5426-4AFD-BAFD-C57D23D2214C}" type="slidenum">
              <a:rPr lang="hr-HR" altLang="x-none" smtClean="0"/>
              <a:pPr>
                <a:spcBef>
                  <a:spcPct val="0"/>
                </a:spcBef>
              </a:pPr>
              <a:t>13</a:t>
            </a:fld>
            <a:endParaRPr lang="hr-HR" altLang="x-none"/>
          </a:p>
        </p:txBody>
      </p:sp>
    </p:spTree>
    <p:extLst>
      <p:ext uri="{BB962C8B-B14F-4D97-AF65-F5344CB8AC3E}">
        <p14:creationId xmlns:p14="http://schemas.microsoft.com/office/powerpoint/2010/main" val="1898881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052B65-DE33-413F-92FC-F0CF619FD88E}" type="slidenum">
              <a:rPr lang="hr-HR" altLang="x-none" smtClean="0"/>
              <a:pPr>
                <a:spcBef>
                  <a:spcPct val="0"/>
                </a:spcBef>
              </a:pPr>
              <a:t>14</a:t>
            </a:fld>
            <a:endParaRPr lang="hr-HR" altLang="x-none"/>
          </a:p>
        </p:txBody>
      </p:sp>
    </p:spTree>
    <p:extLst>
      <p:ext uri="{BB962C8B-B14F-4D97-AF65-F5344CB8AC3E}">
        <p14:creationId xmlns:p14="http://schemas.microsoft.com/office/powerpoint/2010/main" val="4119247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7D7A80-AB99-403A-8B32-E5C43E3C723F}" type="slidenum">
              <a:rPr lang="hr-HR" altLang="x-none" smtClean="0"/>
              <a:pPr>
                <a:spcBef>
                  <a:spcPct val="0"/>
                </a:spcBef>
              </a:pPr>
              <a:t>15</a:t>
            </a:fld>
            <a:endParaRPr lang="hr-HR" altLang="x-none"/>
          </a:p>
        </p:txBody>
      </p:sp>
    </p:spTree>
    <p:extLst>
      <p:ext uri="{BB962C8B-B14F-4D97-AF65-F5344CB8AC3E}">
        <p14:creationId xmlns:p14="http://schemas.microsoft.com/office/powerpoint/2010/main" val="3646206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0B0D19-4EE9-487F-9A3C-14B6102CAA01}" type="slidenum">
              <a:rPr lang="hr-HR" altLang="x-none" smtClean="0"/>
              <a:pPr>
                <a:spcBef>
                  <a:spcPct val="0"/>
                </a:spcBef>
              </a:pPr>
              <a:t>16</a:t>
            </a:fld>
            <a:endParaRPr lang="hr-HR" altLang="x-none"/>
          </a:p>
        </p:txBody>
      </p:sp>
    </p:spTree>
    <p:extLst>
      <p:ext uri="{BB962C8B-B14F-4D97-AF65-F5344CB8AC3E}">
        <p14:creationId xmlns:p14="http://schemas.microsoft.com/office/powerpoint/2010/main" val="2442489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6422C2-E104-4CD8-8429-6D8F6A46F1BB}" type="slidenum">
              <a:rPr lang="hr-HR" altLang="x-none" smtClean="0"/>
              <a:pPr>
                <a:spcBef>
                  <a:spcPct val="0"/>
                </a:spcBef>
              </a:pPr>
              <a:t>18</a:t>
            </a:fld>
            <a:endParaRPr lang="hr-HR" altLang="x-none"/>
          </a:p>
        </p:txBody>
      </p:sp>
    </p:spTree>
    <p:extLst>
      <p:ext uri="{BB962C8B-B14F-4D97-AF65-F5344CB8AC3E}">
        <p14:creationId xmlns:p14="http://schemas.microsoft.com/office/powerpoint/2010/main" val="346058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7FA208-1EB4-4432-BBEE-E7AB9C19C0D7}" type="slidenum">
              <a:rPr lang="hr-HR" altLang="x-none" smtClean="0"/>
              <a:pPr>
                <a:spcBef>
                  <a:spcPct val="0"/>
                </a:spcBef>
              </a:pPr>
              <a:t>19</a:t>
            </a:fld>
            <a:endParaRPr lang="hr-HR" altLang="x-none"/>
          </a:p>
        </p:txBody>
      </p:sp>
    </p:spTree>
    <p:extLst>
      <p:ext uri="{BB962C8B-B14F-4D97-AF65-F5344CB8AC3E}">
        <p14:creationId xmlns:p14="http://schemas.microsoft.com/office/powerpoint/2010/main" val="12088060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r-HR" altLang="x-none"/>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3CFA4B-E5CA-4E83-A845-186C180365C4}" type="slidenum">
              <a:rPr lang="hr-HR" altLang="x-none" smtClean="0"/>
              <a:pPr>
                <a:spcBef>
                  <a:spcPct val="0"/>
                </a:spcBef>
              </a:pPr>
              <a:t>20</a:t>
            </a:fld>
            <a:endParaRPr lang="hr-HR" altLang="x-none"/>
          </a:p>
        </p:txBody>
      </p:sp>
    </p:spTree>
    <p:extLst>
      <p:ext uri="{BB962C8B-B14F-4D97-AF65-F5344CB8AC3E}">
        <p14:creationId xmlns:p14="http://schemas.microsoft.com/office/powerpoint/2010/main" val="2326611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r-HR" altLang="x-none"/>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E2D7C7-DDC5-4C27-B969-21FD4DE94D81}" type="slidenum">
              <a:rPr lang="hr-HR" altLang="x-none" smtClean="0"/>
              <a:pPr>
                <a:spcBef>
                  <a:spcPct val="0"/>
                </a:spcBef>
              </a:pPr>
              <a:t>21</a:t>
            </a:fld>
            <a:endParaRPr lang="hr-HR" altLang="x-none"/>
          </a:p>
        </p:txBody>
      </p:sp>
    </p:spTree>
    <p:extLst>
      <p:ext uri="{BB962C8B-B14F-4D97-AF65-F5344CB8AC3E}">
        <p14:creationId xmlns:p14="http://schemas.microsoft.com/office/powerpoint/2010/main" val="359050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8E2F35-34A1-4DAC-871F-89785710B9A7}" type="slidenum">
              <a:rPr lang="hr-HR" altLang="x-none" smtClean="0"/>
              <a:pPr>
                <a:spcBef>
                  <a:spcPct val="0"/>
                </a:spcBef>
              </a:pPr>
              <a:t>3</a:t>
            </a:fld>
            <a:endParaRPr lang="hr-HR" altLang="x-none"/>
          </a:p>
        </p:txBody>
      </p:sp>
    </p:spTree>
    <p:extLst>
      <p:ext uri="{BB962C8B-B14F-4D97-AF65-F5344CB8AC3E}">
        <p14:creationId xmlns:p14="http://schemas.microsoft.com/office/powerpoint/2010/main" val="28069600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A73A3-C3D5-4885-9C12-669896063CAE}" type="slidenum">
              <a:rPr lang="hr-HR" altLang="x-none" smtClean="0"/>
              <a:pPr>
                <a:spcBef>
                  <a:spcPct val="0"/>
                </a:spcBef>
              </a:pPr>
              <a:t>22</a:t>
            </a:fld>
            <a:endParaRPr lang="hr-HR" altLang="x-none"/>
          </a:p>
        </p:txBody>
      </p:sp>
    </p:spTree>
    <p:extLst>
      <p:ext uri="{BB962C8B-B14F-4D97-AF65-F5344CB8AC3E}">
        <p14:creationId xmlns:p14="http://schemas.microsoft.com/office/powerpoint/2010/main" val="1873934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8D899D-D67F-4821-882F-CC79BDEFD4EF}" type="slidenum">
              <a:rPr lang="hr-HR" altLang="x-none" smtClean="0"/>
              <a:pPr>
                <a:spcBef>
                  <a:spcPct val="0"/>
                </a:spcBef>
              </a:pPr>
              <a:t>23</a:t>
            </a:fld>
            <a:endParaRPr lang="hr-HR" altLang="x-none"/>
          </a:p>
        </p:txBody>
      </p:sp>
    </p:spTree>
    <p:extLst>
      <p:ext uri="{BB962C8B-B14F-4D97-AF65-F5344CB8AC3E}">
        <p14:creationId xmlns:p14="http://schemas.microsoft.com/office/powerpoint/2010/main" val="399023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C522F5-23FB-4477-8AEF-08A7CF1ABEAC}" type="slidenum">
              <a:rPr lang="hr-HR" altLang="x-none" smtClean="0"/>
              <a:pPr>
                <a:spcBef>
                  <a:spcPct val="0"/>
                </a:spcBef>
              </a:pPr>
              <a:t>24</a:t>
            </a:fld>
            <a:endParaRPr lang="hr-HR" altLang="x-none"/>
          </a:p>
        </p:txBody>
      </p:sp>
    </p:spTree>
    <p:extLst>
      <p:ext uri="{BB962C8B-B14F-4D97-AF65-F5344CB8AC3E}">
        <p14:creationId xmlns:p14="http://schemas.microsoft.com/office/powerpoint/2010/main" val="3898304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83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A1B2E8-3D77-4821-8792-E438C7E7FBE4}" type="slidenum">
              <a:rPr lang="hr-HR" altLang="x-none" smtClean="0"/>
              <a:pPr>
                <a:spcBef>
                  <a:spcPct val="0"/>
                </a:spcBef>
              </a:pPr>
              <a:t>25</a:t>
            </a:fld>
            <a:endParaRPr lang="hr-HR" altLang="x-none"/>
          </a:p>
        </p:txBody>
      </p:sp>
    </p:spTree>
    <p:extLst>
      <p:ext uri="{BB962C8B-B14F-4D97-AF65-F5344CB8AC3E}">
        <p14:creationId xmlns:p14="http://schemas.microsoft.com/office/powerpoint/2010/main" val="19825617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r-HR" altLang="x-none"/>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03D911-0D9C-41DA-B7A3-99CCA8896BE4}" type="slidenum">
              <a:rPr lang="hr-HR" altLang="x-none" smtClean="0"/>
              <a:pPr>
                <a:spcBef>
                  <a:spcPct val="0"/>
                </a:spcBef>
              </a:pPr>
              <a:t>26</a:t>
            </a:fld>
            <a:endParaRPr lang="hr-HR" altLang="x-none"/>
          </a:p>
        </p:txBody>
      </p:sp>
    </p:spTree>
    <p:extLst>
      <p:ext uri="{BB962C8B-B14F-4D97-AF65-F5344CB8AC3E}">
        <p14:creationId xmlns:p14="http://schemas.microsoft.com/office/powerpoint/2010/main" val="4937014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34159A-41AA-49FF-ABAE-96A8568D46DC}" type="slidenum">
              <a:rPr lang="hr-HR" altLang="x-none" smtClean="0"/>
              <a:pPr>
                <a:spcBef>
                  <a:spcPct val="0"/>
                </a:spcBef>
              </a:pPr>
              <a:t>27</a:t>
            </a:fld>
            <a:endParaRPr lang="hr-HR" altLang="x-none"/>
          </a:p>
        </p:txBody>
      </p:sp>
    </p:spTree>
    <p:extLst>
      <p:ext uri="{BB962C8B-B14F-4D97-AF65-F5344CB8AC3E}">
        <p14:creationId xmlns:p14="http://schemas.microsoft.com/office/powerpoint/2010/main" val="17244862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5464FF-7C37-4A8F-B05E-C20069AC021C}" type="slidenum">
              <a:rPr lang="hr-HR" altLang="x-none" smtClean="0"/>
              <a:pPr>
                <a:spcBef>
                  <a:spcPct val="0"/>
                </a:spcBef>
              </a:pPr>
              <a:t>28</a:t>
            </a:fld>
            <a:endParaRPr lang="hr-HR" altLang="x-none"/>
          </a:p>
        </p:txBody>
      </p:sp>
    </p:spTree>
    <p:extLst>
      <p:ext uri="{BB962C8B-B14F-4D97-AF65-F5344CB8AC3E}">
        <p14:creationId xmlns:p14="http://schemas.microsoft.com/office/powerpoint/2010/main" val="14501108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52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ECE39E-F00F-40DC-8AAD-07C73C354E4A}" type="slidenum">
              <a:rPr lang="hr-HR" altLang="x-none" smtClean="0"/>
              <a:pPr>
                <a:spcBef>
                  <a:spcPct val="0"/>
                </a:spcBef>
              </a:pPr>
              <a:t>29</a:t>
            </a:fld>
            <a:endParaRPr lang="hr-HR" altLang="x-none"/>
          </a:p>
        </p:txBody>
      </p:sp>
    </p:spTree>
    <p:extLst>
      <p:ext uri="{BB962C8B-B14F-4D97-AF65-F5344CB8AC3E}">
        <p14:creationId xmlns:p14="http://schemas.microsoft.com/office/powerpoint/2010/main" val="15647980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56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76A59E-AD42-4889-A48D-3172FBC5468D}" type="slidenum">
              <a:rPr lang="hr-HR" altLang="x-none" smtClean="0"/>
              <a:pPr>
                <a:spcBef>
                  <a:spcPct val="0"/>
                </a:spcBef>
              </a:pPr>
              <a:t>30</a:t>
            </a:fld>
            <a:endParaRPr lang="hr-HR" altLang="x-none"/>
          </a:p>
        </p:txBody>
      </p:sp>
    </p:spTree>
    <p:extLst>
      <p:ext uri="{BB962C8B-B14F-4D97-AF65-F5344CB8AC3E}">
        <p14:creationId xmlns:p14="http://schemas.microsoft.com/office/powerpoint/2010/main" val="22718061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8FA56F-F4BC-43BB-9A6C-64C9CE25BF3A}" type="slidenum">
              <a:rPr lang="hr-HR" altLang="x-none" smtClean="0"/>
              <a:pPr>
                <a:spcBef>
                  <a:spcPct val="0"/>
                </a:spcBef>
              </a:pPr>
              <a:t>31</a:t>
            </a:fld>
            <a:endParaRPr lang="hr-HR" altLang="x-none"/>
          </a:p>
        </p:txBody>
      </p:sp>
    </p:spTree>
    <p:extLst>
      <p:ext uri="{BB962C8B-B14F-4D97-AF65-F5344CB8AC3E}">
        <p14:creationId xmlns:p14="http://schemas.microsoft.com/office/powerpoint/2010/main" val="278152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57B619-F08E-4B90-91F4-681577BB679D}" type="slidenum">
              <a:rPr lang="hr-HR" altLang="x-none" smtClean="0"/>
              <a:pPr>
                <a:spcBef>
                  <a:spcPct val="0"/>
                </a:spcBef>
              </a:pPr>
              <a:t>4</a:t>
            </a:fld>
            <a:endParaRPr lang="hr-HR" altLang="x-none"/>
          </a:p>
        </p:txBody>
      </p:sp>
    </p:spTree>
    <p:extLst>
      <p:ext uri="{BB962C8B-B14F-4D97-AF65-F5344CB8AC3E}">
        <p14:creationId xmlns:p14="http://schemas.microsoft.com/office/powerpoint/2010/main" val="23581119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29700" name="Slide Number Placeholder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BACDE8D-F862-4AAE-9C41-2CFF90C90419}" type="slidenum">
              <a:rPr lang="hr-HR" altLang="x-none" sz="1200">
                <a:solidFill>
                  <a:srgbClr val="000000"/>
                </a:solidFill>
                <a:latin typeface="Calibri" panose="020F0502020204030204" pitchFamily="34" charset="0"/>
              </a:rPr>
              <a:pPr algn="r" eaLnBrk="1" hangingPunct="1"/>
              <a:t>32</a:t>
            </a:fld>
            <a:endParaRPr lang="hr-HR" altLang="x-none" sz="1200">
              <a:solidFill>
                <a:srgbClr val="000000"/>
              </a:solidFill>
              <a:latin typeface="Calibri" panose="020F0502020204030204" pitchFamily="34" charset="0"/>
            </a:endParaRPr>
          </a:p>
        </p:txBody>
      </p:sp>
    </p:spTree>
    <p:extLst>
      <p:ext uri="{BB962C8B-B14F-4D97-AF65-F5344CB8AC3E}">
        <p14:creationId xmlns:p14="http://schemas.microsoft.com/office/powerpoint/2010/main" val="27570564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85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0FFC08-C534-4943-A565-D258B987EB61}" type="slidenum">
              <a:rPr lang="hr-HR" altLang="x-none" smtClean="0"/>
              <a:pPr>
                <a:spcBef>
                  <a:spcPct val="0"/>
                </a:spcBef>
              </a:pPr>
              <a:t>33</a:t>
            </a:fld>
            <a:endParaRPr lang="hr-HR" altLang="x-none"/>
          </a:p>
        </p:txBody>
      </p:sp>
    </p:spTree>
    <p:extLst>
      <p:ext uri="{BB962C8B-B14F-4D97-AF65-F5344CB8AC3E}">
        <p14:creationId xmlns:p14="http://schemas.microsoft.com/office/powerpoint/2010/main" val="1812008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87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172B5A-AF21-4671-89C5-E2B1A7200F93}" type="slidenum">
              <a:rPr lang="hr-HR" altLang="x-none" smtClean="0"/>
              <a:pPr>
                <a:spcBef>
                  <a:spcPct val="0"/>
                </a:spcBef>
              </a:pPr>
              <a:t>34</a:t>
            </a:fld>
            <a:endParaRPr lang="hr-HR" altLang="x-none"/>
          </a:p>
        </p:txBody>
      </p:sp>
    </p:spTree>
    <p:extLst>
      <p:ext uri="{BB962C8B-B14F-4D97-AF65-F5344CB8AC3E}">
        <p14:creationId xmlns:p14="http://schemas.microsoft.com/office/powerpoint/2010/main" val="39662109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11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85A5D4-791B-41B4-AF22-2B37AF588A27}" type="slidenum">
              <a:rPr lang="hr-HR" altLang="x-none" smtClean="0"/>
              <a:pPr>
                <a:spcBef>
                  <a:spcPct val="0"/>
                </a:spcBef>
              </a:pPr>
              <a:t>35</a:t>
            </a:fld>
            <a:endParaRPr lang="hr-HR" altLang="x-none"/>
          </a:p>
        </p:txBody>
      </p:sp>
    </p:spTree>
    <p:extLst>
      <p:ext uri="{BB962C8B-B14F-4D97-AF65-F5344CB8AC3E}">
        <p14:creationId xmlns:p14="http://schemas.microsoft.com/office/powerpoint/2010/main" val="20219217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22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54F446-5E7A-40A1-8A36-DA7059F4D86D}" type="slidenum">
              <a:rPr lang="hr-HR" altLang="x-none" smtClean="0"/>
              <a:pPr>
                <a:spcBef>
                  <a:spcPct val="0"/>
                </a:spcBef>
              </a:pPr>
              <a:t>37</a:t>
            </a:fld>
            <a:endParaRPr lang="hr-HR" altLang="x-none"/>
          </a:p>
        </p:txBody>
      </p:sp>
    </p:spTree>
    <p:extLst>
      <p:ext uri="{BB962C8B-B14F-4D97-AF65-F5344CB8AC3E}">
        <p14:creationId xmlns:p14="http://schemas.microsoft.com/office/powerpoint/2010/main" val="33379891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30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6A92CA-9504-4F8F-89E7-DB39D32D782A}" type="slidenum">
              <a:rPr lang="hr-HR" altLang="x-none" smtClean="0"/>
              <a:pPr>
                <a:spcBef>
                  <a:spcPct val="0"/>
                </a:spcBef>
              </a:pPr>
              <a:t>38</a:t>
            </a:fld>
            <a:endParaRPr lang="hr-HR" altLang="x-none"/>
          </a:p>
        </p:txBody>
      </p:sp>
    </p:spTree>
    <p:extLst>
      <p:ext uri="{BB962C8B-B14F-4D97-AF65-F5344CB8AC3E}">
        <p14:creationId xmlns:p14="http://schemas.microsoft.com/office/powerpoint/2010/main" val="13903446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36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EDF8F2-8E6C-431C-8FD7-C05B74F2E2AA}" type="slidenum">
              <a:rPr lang="hr-HR" altLang="x-none" smtClean="0"/>
              <a:pPr>
                <a:spcBef>
                  <a:spcPct val="0"/>
                </a:spcBef>
              </a:pPr>
              <a:t>39</a:t>
            </a:fld>
            <a:endParaRPr lang="hr-HR" altLang="x-none"/>
          </a:p>
        </p:txBody>
      </p:sp>
    </p:spTree>
    <p:extLst>
      <p:ext uri="{BB962C8B-B14F-4D97-AF65-F5344CB8AC3E}">
        <p14:creationId xmlns:p14="http://schemas.microsoft.com/office/powerpoint/2010/main" val="37026561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09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3715C4-2600-4708-A57A-70A5081539C4}" type="slidenum">
              <a:rPr lang="hr-HR" altLang="x-none" smtClean="0"/>
              <a:pPr>
                <a:spcBef>
                  <a:spcPct val="0"/>
                </a:spcBef>
              </a:pPr>
              <a:t>40</a:t>
            </a:fld>
            <a:endParaRPr lang="hr-HR" altLang="x-none"/>
          </a:p>
        </p:txBody>
      </p:sp>
    </p:spTree>
    <p:extLst>
      <p:ext uri="{BB962C8B-B14F-4D97-AF65-F5344CB8AC3E}">
        <p14:creationId xmlns:p14="http://schemas.microsoft.com/office/powerpoint/2010/main" val="6471635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27F17E-CF43-44E6-AB99-3FAB919F6607}" type="slidenum">
              <a:rPr lang="hr-HR" altLang="x-none" smtClean="0"/>
              <a:pPr>
                <a:spcBef>
                  <a:spcPct val="0"/>
                </a:spcBef>
              </a:pPr>
              <a:t>41</a:t>
            </a:fld>
            <a:endParaRPr lang="hr-HR" altLang="x-none"/>
          </a:p>
        </p:txBody>
      </p:sp>
    </p:spTree>
    <p:extLst>
      <p:ext uri="{BB962C8B-B14F-4D97-AF65-F5344CB8AC3E}">
        <p14:creationId xmlns:p14="http://schemas.microsoft.com/office/powerpoint/2010/main" val="25739601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445A89-F6BE-40D2-9525-DA7FD37E7AC2}" type="slidenum">
              <a:rPr lang="hr-HR" altLang="x-none" smtClean="0"/>
              <a:pPr>
                <a:spcBef>
                  <a:spcPct val="0"/>
                </a:spcBef>
              </a:pPr>
              <a:t>42</a:t>
            </a:fld>
            <a:endParaRPr lang="hr-HR" altLang="x-none"/>
          </a:p>
        </p:txBody>
      </p:sp>
    </p:spTree>
    <p:extLst>
      <p:ext uri="{BB962C8B-B14F-4D97-AF65-F5344CB8AC3E}">
        <p14:creationId xmlns:p14="http://schemas.microsoft.com/office/powerpoint/2010/main" val="2867364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7249B2-F4A8-4E47-8C1E-18C0EE15FD33}" type="slidenum">
              <a:rPr lang="hr-HR" altLang="x-none" smtClean="0"/>
              <a:pPr>
                <a:spcBef>
                  <a:spcPct val="0"/>
                </a:spcBef>
              </a:pPr>
              <a:t>5</a:t>
            </a:fld>
            <a:endParaRPr lang="hr-HR" altLang="x-none"/>
          </a:p>
        </p:txBody>
      </p:sp>
    </p:spTree>
    <p:extLst>
      <p:ext uri="{BB962C8B-B14F-4D97-AF65-F5344CB8AC3E}">
        <p14:creationId xmlns:p14="http://schemas.microsoft.com/office/powerpoint/2010/main" val="32322975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64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69D5A1-8F33-43B3-AF73-A6717522636C}" type="slidenum">
              <a:rPr lang="hr-HR" altLang="x-none" smtClean="0"/>
              <a:pPr>
                <a:spcBef>
                  <a:spcPct val="0"/>
                </a:spcBef>
              </a:pPr>
              <a:t>43</a:t>
            </a:fld>
            <a:endParaRPr lang="hr-HR" altLang="x-none"/>
          </a:p>
        </p:txBody>
      </p:sp>
    </p:spTree>
    <p:extLst>
      <p:ext uri="{BB962C8B-B14F-4D97-AF65-F5344CB8AC3E}">
        <p14:creationId xmlns:p14="http://schemas.microsoft.com/office/powerpoint/2010/main" val="22809328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D8FC97-5058-4183-B1A3-F26CFFCFED02}" type="slidenum">
              <a:rPr lang="hr-HR" altLang="x-none" smtClean="0"/>
              <a:pPr>
                <a:spcBef>
                  <a:spcPct val="0"/>
                </a:spcBef>
              </a:pPr>
              <a:t>45</a:t>
            </a:fld>
            <a:endParaRPr lang="hr-HR" altLang="x-none"/>
          </a:p>
        </p:txBody>
      </p:sp>
    </p:spTree>
    <p:extLst>
      <p:ext uri="{BB962C8B-B14F-4D97-AF65-F5344CB8AC3E}">
        <p14:creationId xmlns:p14="http://schemas.microsoft.com/office/powerpoint/2010/main" val="1723788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71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A013D3-D4A4-4D91-9EA9-442CA745B4A8}" type="slidenum">
              <a:rPr lang="hr-HR" altLang="x-none" smtClean="0"/>
              <a:pPr>
                <a:spcBef>
                  <a:spcPct val="0"/>
                </a:spcBef>
              </a:pPr>
              <a:t>46</a:t>
            </a:fld>
            <a:endParaRPr lang="hr-HR" altLang="x-none"/>
          </a:p>
        </p:txBody>
      </p:sp>
    </p:spTree>
    <p:extLst>
      <p:ext uri="{BB962C8B-B14F-4D97-AF65-F5344CB8AC3E}">
        <p14:creationId xmlns:p14="http://schemas.microsoft.com/office/powerpoint/2010/main" val="5082292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23F373-78F1-4DE9-A8FF-F085412BEB65}" type="slidenum">
              <a:rPr lang="hr-HR" altLang="x-none" smtClean="0"/>
              <a:pPr>
                <a:spcBef>
                  <a:spcPct val="0"/>
                </a:spcBef>
              </a:pPr>
              <a:t>47</a:t>
            </a:fld>
            <a:endParaRPr lang="hr-HR" altLang="x-none"/>
          </a:p>
        </p:txBody>
      </p:sp>
    </p:spTree>
    <p:extLst>
      <p:ext uri="{BB962C8B-B14F-4D97-AF65-F5344CB8AC3E}">
        <p14:creationId xmlns:p14="http://schemas.microsoft.com/office/powerpoint/2010/main" val="27569430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195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48422E-55B8-4B78-A962-30F9478C99F6}" type="slidenum">
              <a:rPr lang="hr-HR" altLang="x-none" smtClean="0"/>
              <a:pPr>
                <a:spcBef>
                  <a:spcPct val="0"/>
                </a:spcBef>
              </a:pPr>
              <a:t>54</a:t>
            </a:fld>
            <a:endParaRPr lang="hr-HR" altLang="x-none"/>
          </a:p>
        </p:txBody>
      </p:sp>
    </p:spTree>
    <p:extLst>
      <p:ext uri="{BB962C8B-B14F-4D97-AF65-F5344CB8AC3E}">
        <p14:creationId xmlns:p14="http://schemas.microsoft.com/office/powerpoint/2010/main" val="10842447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231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A105B5-C99C-4C58-BC74-3F472AF7ED65}" type="slidenum">
              <a:rPr lang="hr-HR" altLang="x-none"/>
              <a:pPr>
                <a:spcBef>
                  <a:spcPct val="0"/>
                </a:spcBef>
              </a:pPr>
              <a:t>55</a:t>
            </a:fld>
            <a:endParaRPr lang="hr-HR" altLang="x-none"/>
          </a:p>
        </p:txBody>
      </p:sp>
    </p:spTree>
    <p:extLst>
      <p:ext uri="{BB962C8B-B14F-4D97-AF65-F5344CB8AC3E}">
        <p14:creationId xmlns:p14="http://schemas.microsoft.com/office/powerpoint/2010/main" val="80577441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a:p>
        </p:txBody>
      </p:sp>
      <p:sp>
        <p:nvSpPr>
          <p:cNvPr id="201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2DD94F-A00C-4DC7-A59D-26168E6AA4D3}" type="slidenum">
              <a:rPr lang="hr-HR" altLang="x-none" smtClean="0"/>
              <a:pPr>
                <a:spcBef>
                  <a:spcPct val="0"/>
                </a:spcBef>
              </a:pPr>
              <a:t>59</a:t>
            </a:fld>
            <a:endParaRPr lang="hr-HR" altLang="x-none"/>
          </a:p>
        </p:txBody>
      </p:sp>
    </p:spTree>
    <p:extLst>
      <p:ext uri="{BB962C8B-B14F-4D97-AF65-F5344CB8AC3E}">
        <p14:creationId xmlns:p14="http://schemas.microsoft.com/office/powerpoint/2010/main" val="4052777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6BE646-CFE7-406A-A8D6-8ABB97BC5C3D}" type="slidenum">
              <a:rPr lang="hr-HR" altLang="x-none" smtClean="0"/>
              <a:pPr>
                <a:spcBef>
                  <a:spcPct val="0"/>
                </a:spcBef>
              </a:pPr>
              <a:t>6</a:t>
            </a:fld>
            <a:endParaRPr lang="hr-HR" altLang="x-none"/>
          </a:p>
        </p:txBody>
      </p:sp>
    </p:spTree>
    <p:extLst>
      <p:ext uri="{BB962C8B-B14F-4D97-AF65-F5344CB8AC3E}">
        <p14:creationId xmlns:p14="http://schemas.microsoft.com/office/powerpoint/2010/main" val="3461326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0B8D79-C3A0-4312-A001-54284C6675E4}" type="slidenum">
              <a:rPr lang="hr-HR" altLang="x-none" smtClean="0"/>
              <a:pPr>
                <a:spcBef>
                  <a:spcPct val="0"/>
                </a:spcBef>
              </a:pPr>
              <a:t>7</a:t>
            </a:fld>
            <a:endParaRPr lang="hr-HR" altLang="x-none"/>
          </a:p>
        </p:txBody>
      </p:sp>
    </p:spTree>
    <p:extLst>
      <p:ext uri="{BB962C8B-B14F-4D97-AF65-F5344CB8AC3E}">
        <p14:creationId xmlns:p14="http://schemas.microsoft.com/office/powerpoint/2010/main" val="4082664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46B3A4-0F84-429B-A27D-9806E91798E2}" type="slidenum">
              <a:rPr lang="hr-HR" altLang="x-none" smtClean="0"/>
              <a:pPr>
                <a:spcBef>
                  <a:spcPct val="0"/>
                </a:spcBef>
              </a:pPr>
              <a:t>8</a:t>
            </a:fld>
            <a:endParaRPr lang="hr-HR" altLang="x-none"/>
          </a:p>
        </p:txBody>
      </p:sp>
    </p:spTree>
    <p:extLst>
      <p:ext uri="{BB962C8B-B14F-4D97-AF65-F5344CB8AC3E}">
        <p14:creationId xmlns:p14="http://schemas.microsoft.com/office/powerpoint/2010/main" val="297607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C2AAE3-2CA4-4ECC-9E15-F8143C5A6A4B}" type="slidenum">
              <a:rPr lang="hr-HR" altLang="x-none" smtClean="0"/>
              <a:pPr>
                <a:spcBef>
                  <a:spcPct val="0"/>
                </a:spcBef>
              </a:pPr>
              <a:t>9</a:t>
            </a:fld>
            <a:endParaRPr lang="hr-HR" altLang="x-none"/>
          </a:p>
        </p:txBody>
      </p:sp>
    </p:spTree>
    <p:extLst>
      <p:ext uri="{BB962C8B-B14F-4D97-AF65-F5344CB8AC3E}">
        <p14:creationId xmlns:p14="http://schemas.microsoft.com/office/powerpoint/2010/main" val="486349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x-none"/>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BF12A9-7352-4ACE-BC93-099D4A8C9136}" type="slidenum">
              <a:rPr lang="hr-HR" altLang="x-none" smtClean="0"/>
              <a:pPr>
                <a:spcBef>
                  <a:spcPct val="0"/>
                </a:spcBef>
              </a:pPr>
              <a:t>10</a:t>
            </a:fld>
            <a:endParaRPr lang="hr-HR" altLang="x-none"/>
          </a:p>
        </p:txBody>
      </p:sp>
    </p:spTree>
    <p:extLst>
      <p:ext uri="{BB962C8B-B14F-4D97-AF65-F5344CB8AC3E}">
        <p14:creationId xmlns:p14="http://schemas.microsoft.com/office/powerpoint/2010/main" val="2862251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BC86FFE7-4397-4E3C-96E5-04867ED205CF}" type="datetime1">
              <a:rPr lang="hr-HR" smtClean="0"/>
              <a:t>11/11/16</a:t>
            </a:fld>
            <a:endParaRPr lang="hr-HR"/>
          </a:p>
        </p:txBody>
      </p:sp>
      <p:sp>
        <p:nvSpPr>
          <p:cNvPr id="5" name="Footer Placeholder 4"/>
          <p:cNvSpPr>
            <a:spLocks noGrp="1"/>
          </p:cNvSpPr>
          <p:nvPr>
            <p:ph type="ftr" sz="quarter" idx="11"/>
          </p:nvPr>
        </p:nvSpPr>
        <p:spPr/>
        <p:txBody>
          <a:bodyPr/>
          <a:lstStyle/>
          <a:p>
            <a:r>
              <a:rPr lang="hr-HR"/>
              <a:t>www.hkps.hr</a:t>
            </a:r>
          </a:p>
        </p:txBody>
      </p:sp>
      <p:sp>
        <p:nvSpPr>
          <p:cNvPr id="6" name="Slide Number Placeholder 5"/>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406971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C24F385E-F9E1-45B1-A30F-5DF4F1AE3D6E}" type="datetime1">
              <a:rPr lang="hr-HR" smtClean="0"/>
              <a:t>11/11/16</a:t>
            </a:fld>
            <a:endParaRPr lang="hr-HR"/>
          </a:p>
        </p:txBody>
      </p:sp>
      <p:sp>
        <p:nvSpPr>
          <p:cNvPr id="5" name="Footer Placeholder 4"/>
          <p:cNvSpPr>
            <a:spLocks noGrp="1"/>
          </p:cNvSpPr>
          <p:nvPr>
            <p:ph type="ftr" sz="quarter" idx="11"/>
          </p:nvPr>
        </p:nvSpPr>
        <p:spPr/>
        <p:txBody>
          <a:bodyPr/>
          <a:lstStyle/>
          <a:p>
            <a:r>
              <a:rPr lang="hr-HR"/>
              <a:t>www.hkps.hr</a:t>
            </a:r>
          </a:p>
        </p:txBody>
      </p:sp>
      <p:sp>
        <p:nvSpPr>
          <p:cNvPr id="6" name="Slide Number Placeholder 5"/>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112670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4A1E01BA-C6CB-4416-AB57-3B165F2F61CB}" type="datetime1">
              <a:rPr lang="hr-HR" smtClean="0"/>
              <a:t>11/11/16</a:t>
            </a:fld>
            <a:endParaRPr lang="hr-HR"/>
          </a:p>
        </p:txBody>
      </p:sp>
      <p:sp>
        <p:nvSpPr>
          <p:cNvPr id="5" name="Footer Placeholder 4"/>
          <p:cNvSpPr>
            <a:spLocks noGrp="1"/>
          </p:cNvSpPr>
          <p:nvPr>
            <p:ph type="ftr" sz="quarter" idx="11"/>
          </p:nvPr>
        </p:nvSpPr>
        <p:spPr/>
        <p:txBody>
          <a:bodyPr/>
          <a:lstStyle/>
          <a:p>
            <a:r>
              <a:rPr lang="hr-HR"/>
              <a:t>www.hkps.hr</a:t>
            </a:r>
          </a:p>
        </p:txBody>
      </p:sp>
      <p:sp>
        <p:nvSpPr>
          <p:cNvPr id="6" name="Slide Number Placeholder 5"/>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128953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52EEC26A-0DE8-44C8-93E1-403CD26D84F9}" type="datetime1">
              <a:rPr lang="hr-HR" smtClean="0"/>
              <a:t>11/11/16</a:t>
            </a:fld>
            <a:endParaRPr lang="hr-HR"/>
          </a:p>
        </p:txBody>
      </p:sp>
      <p:sp>
        <p:nvSpPr>
          <p:cNvPr id="5" name="Footer Placeholder 4"/>
          <p:cNvSpPr>
            <a:spLocks noGrp="1"/>
          </p:cNvSpPr>
          <p:nvPr>
            <p:ph type="ftr" sz="quarter" idx="11"/>
          </p:nvPr>
        </p:nvSpPr>
        <p:spPr/>
        <p:txBody>
          <a:bodyPr/>
          <a:lstStyle/>
          <a:p>
            <a:r>
              <a:rPr lang="hr-HR"/>
              <a:t>www.hkps.hr</a:t>
            </a:r>
          </a:p>
        </p:txBody>
      </p:sp>
      <p:sp>
        <p:nvSpPr>
          <p:cNvPr id="6" name="Slide Number Placeholder 5"/>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285994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76E197-D21A-4A4D-B762-DEAF507CB02C}" type="datetime1">
              <a:rPr lang="hr-HR" smtClean="0"/>
              <a:t>11/11/16</a:t>
            </a:fld>
            <a:endParaRPr lang="hr-HR"/>
          </a:p>
        </p:txBody>
      </p:sp>
      <p:sp>
        <p:nvSpPr>
          <p:cNvPr id="5" name="Footer Placeholder 4"/>
          <p:cNvSpPr>
            <a:spLocks noGrp="1"/>
          </p:cNvSpPr>
          <p:nvPr>
            <p:ph type="ftr" sz="quarter" idx="11"/>
          </p:nvPr>
        </p:nvSpPr>
        <p:spPr/>
        <p:txBody>
          <a:bodyPr/>
          <a:lstStyle/>
          <a:p>
            <a:r>
              <a:rPr lang="hr-HR"/>
              <a:t>www.hkps.hr</a:t>
            </a:r>
          </a:p>
        </p:txBody>
      </p:sp>
      <p:sp>
        <p:nvSpPr>
          <p:cNvPr id="6" name="Slide Number Placeholder 5"/>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144080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5F7F1A59-8194-4240-A1D3-6A12D7DA9078}" type="datetime1">
              <a:rPr lang="hr-HR" smtClean="0"/>
              <a:t>11/11/16</a:t>
            </a:fld>
            <a:endParaRPr lang="hr-HR"/>
          </a:p>
        </p:txBody>
      </p:sp>
      <p:sp>
        <p:nvSpPr>
          <p:cNvPr id="6" name="Footer Placeholder 5"/>
          <p:cNvSpPr>
            <a:spLocks noGrp="1"/>
          </p:cNvSpPr>
          <p:nvPr>
            <p:ph type="ftr" sz="quarter" idx="11"/>
          </p:nvPr>
        </p:nvSpPr>
        <p:spPr/>
        <p:txBody>
          <a:bodyPr/>
          <a:lstStyle/>
          <a:p>
            <a:r>
              <a:rPr lang="hr-HR"/>
              <a:t>www.hkps.hr</a:t>
            </a:r>
          </a:p>
        </p:txBody>
      </p:sp>
      <p:sp>
        <p:nvSpPr>
          <p:cNvPr id="7" name="Slide Number Placeholder 6"/>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109920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9EE712DC-4E15-485B-A2E7-5AC4EA927D44}" type="datetime1">
              <a:rPr lang="hr-HR" smtClean="0"/>
              <a:t>11/11/16</a:t>
            </a:fld>
            <a:endParaRPr lang="hr-HR"/>
          </a:p>
        </p:txBody>
      </p:sp>
      <p:sp>
        <p:nvSpPr>
          <p:cNvPr id="8" name="Footer Placeholder 7"/>
          <p:cNvSpPr>
            <a:spLocks noGrp="1"/>
          </p:cNvSpPr>
          <p:nvPr>
            <p:ph type="ftr" sz="quarter" idx="11"/>
          </p:nvPr>
        </p:nvSpPr>
        <p:spPr/>
        <p:txBody>
          <a:bodyPr/>
          <a:lstStyle/>
          <a:p>
            <a:r>
              <a:rPr lang="hr-HR"/>
              <a:t>www.hkps.hr</a:t>
            </a:r>
          </a:p>
        </p:txBody>
      </p:sp>
      <p:sp>
        <p:nvSpPr>
          <p:cNvPr id="9" name="Slide Number Placeholder 8"/>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230933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038A0BD5-1B75-4724-99EE-2291DE423A01}" type="datetime1">
              <a:rPr lang="hr-HR" smtClean="0"/>
              <a:t>11/11/16</a:t>
            </a:fld>
            <a:endParaRPr lang="hr-HR"/>
          </a:p>
        </p:txBody>
      </p:sp>
      <p:sp>
        <p:nvSpPr>
          <p:cNvPr id="4" name="Footer Placeholder 3"/>
          <p:cNvSpPr>
            <a:spLocks noGrp="1"/>
          </p:cNvSpPr>
          <p:nvPr>
            <p:ph type="ftr" sz="quarter" idx="11"/>
          </p:nvPr>
        </p:nvSpPr>
        <p:spPr/>
        <p:txBody>
          <a:bodyPr/>
          <a:lstStyle/>
          <a:p>
            <a:r>
              <a:rPr lang="hr-HR"/>
              <a:t>www.hkps.hr</a:t>
            </a:r>
          </a:p>
        </p:txBody>
      </p:sp>
      <p:sp>
        <p:nvSpPr>
          <p:cNvPr id="5" name="Slide Number Placeholder 4"/>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841230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CAAF9-C1AA-45A1-A45B-192AD20DAFC7}" type="datetime1">
              <a:rPr lang="hr-HR" smtClean="0"/>
              <a:t>11/11/16</a:t>
            </a:fld>
            <a:endParaRPr lang="hr-HR"/>
          </a:p>
        </p:txBody>
      </p:sp>
      <p:sp>
        <p:nvSpPr>
          <p:cNvPr id="3" name="Footer Placeholder 2"/>
          <p:cNvSpPr>
            <a:spLocks noGrp="1"/>
          </p:cNvSpPr>
          <p:nvPr>
            <p:ph type="ftr" sz="quarter" idx="11"/>
          </p:nvPr>
        </p:nvSpPr>
        <p:spPr/>
        <p:txBody>
          <a:bodyPr/>
          <a:lstStyle/>
          <a:p>
            <a:r>
              <a:rPr lang="hr-HR"/>
              <a:t>www.hkps.hr</a:t>
            </a:r>
          </a:p>
        </p:txBody>
      </p:sp>
      <p:sp>
        <p:nvSpPr>
          <p:cNvPr id="4" name="Slide Number Placeholder 3"/>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237064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618742-9B37-4F3F-9343-B2AC7B5AEA4C}" type="datetime1">
              <a:rPr lang="hr-HR" smtClean="0"/>
              <a:t>11/11/16</a:t>
            </a:fld>
            <a:endParaRPr lang="hr-HR"/>
          </a:p>
        </p:txBody>
      </p:sp>
      <p:sp>
        <p:nvSpPr>
          <p:cNvPr id="6" name="Footer Placeholder 5"/>
          <p:cNvSpPr>
            <a:spLocks noGrp="1"/>
          </p:cNvSpPr>
          <p:nvPr>
            <p:ph type="ftr" sz="quarter" idx="11"/>
          </p:nvPr>
        </p:nvSpPr>
        <p:spPr/>
        <p:txBody>
          <a:bodyPr/>
          <a:lstStyle/>
          <a:p>
            <a:r>
              <a:rPr lang="hr-HR"/>
              <a:t>www.hkps.hr</a:t>
            </a:r>
          </a:p>
        </p:txBody>
      </p:sp>
      <p:sp>
        <p:nvSpPr>
          <p:cNvPr id="7" name="Slide Number Placeholder 6"/>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278844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844A29-3F5B-479D-84DD-75DFCE67CD7A}" type="datetime1">
              <a:rPr lang="hr-HR" smtClean="0"/>
              <a:t>11/11/16</a:t>
            </a:fld>
            <a:endParaRPr lang="hr-HR"/>
          </a:p>
        </p:txBody>
      </p:sp>
      <p:sp>
        <p:nvSpPr>
          <p:cNvPr id="6" name="Footer Placeholder 5"/>
          <p:cNvSpPr>
            <a:spLocks noGrp="1"/>
          </p:cNvSpPr>
          <p:nvPr>
            <p:ph type="ftr" sz="quarter" idx="11"/>
          </p:nvPr>
        </p:nvSpPr>
        <p:spPr/>
        <p:txBody>
          <a:bodyPr/>
          <a:lstStyle/>
          <a:p>
            <a:r>
              <a:rPr lang="hr-HR"/>
              <a:t>www.hkps.hr</a:t>
            </a:r>
          </a:p>
        </p:txBody>
      </p:sp>
      <p:sp>
        <p:nvSpPr>
          <p:cNvPr id="7" name="Slide Number Placeholder 6"/>
          <p:cNvSpPr>
            <a:spLocks noGrp="1"/>
          </p:cNvSpPr>
          <p:nvPr>
            <p:ph type="sldNum" sz="quarter" idx="12"/>
          </p:nvPr>
        </p:nvSpPr>
        <p:spPr/>
        <p:txBody>
          <a:bodyPr/>
          <a:lstStyle/>
          <a:p>
            <a:fld id="{7013CDAD-6DAF-4652-AE54-2AED961A0394}" type="slidenum">
              <a:rPr lang="hr-HR" smtClean="0"/>
              <a:t>‹#›</a:t>
            </a:fld>
            <a:endParaRPr lang="hr-HR"/>
          </a:p>
        </p:txBody>
      </p:sp>
    </p:spTree>
    <p:extLst>
      <p:ext uri="{BB962C8B-B14F-4D97-AF65-F5344CB8AC3E}">
        <p14:creationId xmlns:p14="http://schemas.microsoft.com/office/powerpoint/2010/main" val="28269399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355E2-26B1-44F8-A636-2414314AC433}" type="datetime1">
              <a:rPr lang="hr-HR" smtClean="0"/>
              <a:t>11/11/16</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r-HR"/>
              <a:t>www.hkps.hr</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3CDAD-6DAF-4652-AE54-2AED961A0394}" type="slidenum">
              <a:rPr lang="hr-HR" smtClean="0"/>
              <a:t>‹#›</a:t>
            </a:fld>
            <a:endParaRPr lang="hr-HR"/>
          </a:p>
        </p:txBody>
      </p:sp>
    </p:spTree>
    <p:extLst>
      <p:ext uri="{BB962C8B-B14F-4D97-AF65-F5344CB8AC3E}">
        <p14:creationId xmlns:p14="http://schemas.microsoft.com/office/powerpoint/2010/main" val="3151640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porezna-uprava.h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122363"/>
            <a:ext cx="12099235" cy="3476142"/>
          </a:xfrm>
        </p:spPr>
        <p:txBody>
          <a:bodyPr>
            <a:normAutofit fontScale="90000"/>
          </a:bodyPr>
          <a:lstStyle/>
          <a:p>
            <a:r>
              <a:rPr lang="hr-HR" b="1" dirty="0">
                <a:latin typeface="Arial Black" panose="020B0A04020102020204" pitchFamily="34" charset="0"/>
              </a:rPr>
              <a:t/>
            </a:r>
            <a:br>
              <a:rPr lang="hr-HR" b="1" dirty="0">
                <a:latin typeface="Arial Black" panose="020B0A04020102020204" pitchFamily="34" charset="0"/>
              </a:rPr>
            </a:br>
            <a:r>
              <a:rPr lang="hr-HR" b="1" dirty="0">
                <a:latin typeface="Arial Black" panose="020B0A04020102020204" pitchFamily="34" charset="0"/>
              </a:rPr>
              <a:t/>
            </a:r>
            <a:br>
              <a:rPr lang="hr-HR" b="1" dirty="0">
                <a:latin typeface="Arial Black" panose="020B0A04020102020204" pitchFamily="34" charset="0"/>
              </a:rPr>
            </a:br>
            <a:r>
              <a:rPr lang="hr-HR" b="1" dirty="0">
                <a:latin typeface="Arial Black" panose="020B0A04020102020204" pitchFamily="34" charset="0"/>
              </a:rPr>
              <a:t/>
            </a:r>
            <a:br>
              <a:rPr lang="hr-HR" b="1" dirty="0">
                <a:latin typeface="Arial Black" panose="020B0A04020102020204" pitchFamily="34" charset="0"/>
              </a:rPr>
            </a:br>
            <a:r>
              <a:rPr lang="hr-HR" b="1" dirty="0">
                <a:latin typeface="Arial Black" panose="020B0A04020102020204" pitchFamily="34" charset="0"/>
              </a:rPr>
              <a:t/>
            </a:r>
            <a:br>
              <a:rPr lang="hr-HR" b="1" dirty="0">
                <a:latin typeface="Arial Black" panose="020B0A04020102020204" pitchFamily="34" charset="0"/>
              </a:rPr>
            </a:br>
            <a:r>
              <a:rPr lang="hr-HR" b="1" dirty="0">
                <a:latin typeface="Arial Black" panose="020B0A04020102020204" pitchFamily="34" charset="0"/>
              </a:rPr>
              <a:t/>
            </a:r>
            <a:br>
              <a:rPr lang="hr-HR" b="1" dirty="0">
                <a:latin typeface="Arial Black" panose="020B0A04020102020204" pitchFamily="34" charset="0"/>
              </a:rPr>
            </a:br>
            <a:r>
              <a:rPr lang="hr-HR" sz="4000" b="1" dirty="0">
                <a:latin typeface="Arial Black" panose="020B0A04020102020204" pitchFamily="34" charset="0"/>
              </a:rPr>
              <a:t>PDV U POSLOVANJU S TUZEMSTVOM </a:t>
            </a:r>
            <a:br>
              <a:rPr lang="hr-HR" sz="4000" b="1" dirty="0">
                <a:latin typeface="Arial Black" panose="020B0A04020102020204" pitchFamily="34" charset="0"/>
              </a:rPr>
            </a:br>
            <a:r>
              <a:rPr lang="hr-HR" sz="4000" b="1" dirty="0">
                <a:latin typeface="Arial Black" panose="020B0A04020102020204" pitchFamily="34" charset="0"/>
              </a:rPr>
              <a:t/>
            </a:r>
            <a:br>
              <a:rPr lang="hr-HR" sz="4000" b="1" dirty="0">
                <a:latin typeface="Arial Black" panose="020B0A04020102020204" pitchFamily="34" charset="0"/>
              </a:rPr>
            </a:br>
            <a:endParaRPr lang="hr-HR" sz="4000" dirty="0"/>
          </a:p>
        </p:txBody>
      </p:sp>
      <p:sp>
        <p:nvSpPr>
          <p:cNvPr id="3" name="Subtitle 2"/>
          <p:cNvSpPr>
            <a:spLocks noGrp="1"/>
          </p:cNvSpPr>
          <p:nvPr>
            <p:ph type="subTitle" idx="1"/>
          </p:nvPr>
        </p:nvSpPr>
        <p:spPr>
          <a:xfrm>
            <a:off x="424070" y="4267200"/>
            <a:ext cx="11343860" cy="1961321"/>
          </a:xfrm>
        </p:spPr>
        <p:txBody>
          <a:bodyPr>
            <a:normAutofit/>
          </a:bodyPr>
          <a:lstStyle/>
          <a:p>
            <a:pPr algn="l"/>
            <a:r>
              <a:rPr lang="hr-HR" b="1" dirty="0" smtClean="0">
                <a:latin typeface="Arial Black" panose="020B0A04020102020204" pitchFamily="34" charset="0"/>
              </a:rPr>
              <a:t>Predavač</a:t>
            </a:r>
            <a:r>
              <a:rPr lang="ta-IN" b="1" dirty="0" smtClean="0">
                <a:latin typeface="Arial Black" panose="020B0A04020102020204" pitchFamily="34" charset="0"/>
              </a:rPr>
              <a:t>i</a:t>
            </a:r>
            <a:r>
              <a:rPr lang="hr-HR" b="1" dirty="0" smtClean="0">
                <a:latin typeface="Arial Black" panose="020B0A04020102020204" pitchFamily="34" charset="0"/>
              </a:rPr>
              <a:t>:</a:t>
            </a:r>
            <a:r>
              <a:rPr lang="ta-IN" b="1" dirty="0" smtClean="0">
                <a:latin typeface="Arial Black" panose="020B0A04020102020204" pitchFamily="34" charset="0"/>
              </a:rPr>
              <a:t> </a:t>
            </a:r>
          </a:p>
          <a:p>
            <a:pPr marL="342900" indent="-342900" algn="l">
              <a:buFont typeface="Arial"/>
              <a:buChar char="•"/>
            </a:pPr>
            <a:r>
              <a:rPr lang="ta-IN" b="1" dirty="0">
                <a:latin typeface="Arial Black" panose="020B0A04020102020204" pitchFamily="34" charset="0"/>
              </a:rPr>
              <a:t>	</a:t>
            </a:r>
            <a:r>
              <a:rPr lang="ta-IN" b="1" i="1" dirty="0" smtClean="0">
                <a:latin typeface="Arial Black" panose="020B0A04020102020204" pitchFamily="34" charset="0"/>
              </a:rPr>
              <a:t>Snježana Galić</a:t>
            </a:r>
          </a:p>
          <a:p>
            <a:pPr marL="342900" indent="-342900" algn="l">
              <a:buFont typeface="Arial"/>
              <a:buChar char="•"/>
            </a:pPr>
            <a:r>
              <a:rPr lang="ta-IN" b="1" i="1" dirty="0">
                <a:latin typeface="Arial Black" panose="020B0A04020102020204" pitchFamily="34" charset="0"/>
              </a:rPr>
              <a:t>	</a:t>
            </a:r>
            <a:r>
              <a:rPr lang="ta-IN" b="1" i="1" dirty="0" smtClean="0">
                <a:latin typeface="Arial Black" panose="020B0A04020102020204" pitchFamily="34" charset="0"/>
              </a:rPr>
              <a:t>Ivana Zec</a:t>
            </a:r>
          </a:p>
          <a:p>
            <a:pPr marL="342900" indent="-342900" algn="l">
              <a:buFont typeface="Arial"/>
              <a:buChar char="•"/>
            </a:pPr>
            <a:r>
              <a:rPr lang="ta-IN" b="1" i="1" dirty="0" smtClean="0">
                <a:latin typeface="Arial Black" panose="020B0A04020102020204" pitchFamily="34" charset="0"/>
              </a:rPr>
              <a:t>	Ivica Baban</a:t>
            </a:r>
          </a:p>
          <a:p>
            <a:pPr marL="800100" lvl="1" indent="-342900" algn="l">
              <a:buFont typeface="Arial"/>
              <a:buChar char="•"/>
            </a:pPr>
            <a:endParaRPr lang="hr-HR" b="1" dirty="0">
              <a:latin typeface="Arial Black" panose="020B0A04020102020204" pitchFamily="34" charset="0"/>
            </a:endParaRPr>
          </a:p>
          <a:p>
            <a:pPr algn="l"/>
            <a:endParaRPr lang="hr-HR" b="1" dirty="0">
              <a:latin typeface="Arial Black" panose="020B0A04020102020204" pitchFamily="34" charset="0"/>
            </a:endParaRPr>
          </a:p>
          <a:p>
            <a:endParaRPr lang="hr-HR" dirty="0"/>
          </a:p>
        </p:txBody>
      </p:sp>
      <p:pic>
        <p:nvPicPr>
          <p:cNvPr id="4" name="Picture 3"/>
          <p:cNvPicPr>
            <a:picLocks noChangeAspect="1"/>
          </p:cNvPicPr>
          <p:nvPr/>
        </p:nvPicPr>
        <p:blipFill>
          <a:blip r:embed="rId2"/>
          <a:stretch>
            <a:fillRect/>
          </a:stretch>
        </p:blipFill>
        <p:spPr>
          <a:xfrm>
            <a:off x="2889226" y="238540"/>
            <a:ext cx="6413548" cy="1020417"/>
          </a:xfrm>
          <a:prstGeom prst="rect">
            <a:avLst/>
          </a:prstGeom>
        </p:spPr>
      </p:pic>
      <p:pic>
        <p:nvPicPr>
          <p:cNvPr id="5" name="Picture 4"/>
          <p:cNvPicPr>
            <a:picLocks noChangeAspect="1"/>
          </p:cNvPicPr>
          <p:nvPr/>
        </p:nvPicPr>
        <p:blipFill>
          <a:blip r:embed="rId3"/>
          <a:stretch>
            <a:fillRect/>
          </a:stretch>
        </p:blipFill>
        <p:spPr>
          <a:xfrm>
            <a:off x="1709530" y="1258956"/>
            <a:ext cx="8719930" cy="1245705"/>
          </a:xfrm>
          <a:prstGeom prst="rect">
            <a:avLst/>
          </a:prstGeom>
        </p:spPr>
      </p:pic>
    </p:spTree>
    <p:extLst>
      <p:ext uri="{BB962C8B-B14F-4D97-AF65-F5344CB8AC3E}">
        <p14:creationId xmlns:p14="http://schemas.microsoft.com/office/powerpoint/2010/main" val="3761279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1" y="1"/>
            <a:ext cx="9097963" cy="468313"/>
          </a:xfrm>
        </p:spPr>
        <p:txBody>
          <a:bodyPr>
            <a:normAutofit fontScale="90000"/>
          </a:bodyPr>
          <a:lstStyle/>
          <a:p>
            <a:pPr eaLnBrk="1" hangingPunct="1">
              <a:defRPr/>
            </a:pPr>
            <a:r>
              <a:rPr lang="hr-HR" sz="3200" b="1" dirty="0">
                <a:latin typeface="+mn-lt"/>
              </a:rPr>
              <a:t>OBAVLJANJE USLUGA</a:t>
            </a:r>
          </a:p>
        </p:txBody>
      </p:sp>
      <p:sp>
        <p:nvSpPr>
          <p:cNvPr id="3" name="Subtitle 2"/>
          <p:cNvSpPr>
            <a:spLocks noGrp="1"/>
          </p:cNvSpPr>
          <p:nvPr>
            <p:ph idx="1"/>
          </p:nvPr>
        </p:nvSpPr>
        <p:spPr>
          <a:xfrm>
            <a:off x="119270" y="571501"/>
            <a:ext cx="11648659" cy="6119813"/>
          </a:xfrm>
        </p:spPr>
        <p:txBody>
          <a:bodyPr rtlCol="0">
            <a:normAutofit/>
          </a:bodyPr>
          <a:lstStyle/>
          <a:p>
            <a:pPr>
              <a:buFont typeface="Wingdings" panose="05000000000000000000" pitchFamily="2" charset="2"/>
              <a:buChar char="q"/>
              <a:defRPr/>
            </a:pPr>
            <a:r>
              <a:rPr lang="vi-VN" sz="2400" b="1" dirty="0"/>
              <a:t>Obavljanjem usluga </a:t>
            </a:r>
            <a:r>
              <a:rPr lang="vi-VN" sz="2400" dirty="0"/>
              <a:t>se smatra</a:t>
            </a:r>
            <a:r>
              <a:rPr lang="hr-HR" sz="2400" dirty="0"/>
              <a:t>: (čl. 8 st. 2 i 3 ZPDV i čl 16 PPDV)</a:t>
            </a:r>
          </a:p>
          <a:p>
            <a:pPr lvl="1" algn="just">
              <a:buFont typeface="Wingdings" panose="05000000000000000000" pitchFamily="2" charset="2"/>
              <a:buChar char="q"/>
              <a:defRPr/>
            </a:pPr>
            <a:endParaRPr lang="hr-HR" sz="2000" dirty="0"/>
          </a:p>
          <a:p>
            <a:pPr lvl="1" algn="just">
              <a:buFont typeface="Wingdings" panose="05000000000000000000" pitchFamily="2" charset="2"/>
              <a:buChar char="q"/>
              <a:defRPr/>
            </a:pPr>
            <a:r>
              <a:rPr lang="hr-HR" sz="2000" b="1" dirty="0"/>
              <a:t>Sve što nije isporuka dobara</a:t>
            </a:r>
          </a:p>
          <a:p>
            <a:pPr lvl="1" algn="just">
              <a:buFont typeface="Wingdings" panose="05000000000000000000" pitchFamily="2" charset="2"/>
              <a:buChar char="q"/>
              <a:defRPr/>
            </a:pPr>
            <a:r>
              <a:rPr lang="vi-VN" sz="2000" b="1" dirty="0"/>
              <a:t>prijenos prava</a:t>
            </a:r>
            <a:r>
              <a:rPr lang="vi-VN" sz="2000" dirty="0"/>
              <a:t>,</a:t>
            </a:r>
            <a:r>
              <a:rPr lang="hr-HR" sz="2000" dirty="0"/>
              <a:t> odnosno usluge </a:t>
            </a:r>
            <a:r>
              <a:rPr lang="hr-HR" sz="2000" b="1" dirty="0"/>
              <a:t>prepuštanja na upotrebu </a:t>
            </a:r>
            <a:r>
              <a:rPr lang="hr-HR" sz="2000" dirty="0"/>
              <a:t>i </a:t>
            </a:r>
            <a:r>
              <a:rPr lang="hr-HR" sz="2000" b="1" dirty="0"/>
              <a:t>korištenje dobara </a:t>
            </a:r>
            <a:r>
              <a:rPr lang="hr-HR" sz="2000" dirty="0"/>
              <a:t>(najam ili zakup) davanje, prijenos i osiguravanje prava na patente, pronalazačka prava, prava industrijskog vlasništva i slična prava </a:t>
            </a:r>
          </a:p>
          <a:p>
            <a:pPr lvl="1" algn="just">
              <a:buFont typeface="Wingdings" panose="05000000000000000000" pitchFamily="2" charset="2"/>
              <a:buChar char="q"/>
              <a:defRPr/>
            </a:pPr>
            <a:r>
              <a:rPr lang="vi-VN" sz="2000" b="1" dirty="0"/>
              <a:t>suzdržavanje od neke radnje</a:t>
            </a:r>
            <a:r>
              <a:rPr lang="hr-HR" sz="2000" b="1" dirty="0"/>
              <a:t> </a:t>
            </a:r>
            <a:r>
              <a:rPr lang="hr-HR" sz="2000" dirty="0"/>
              <a:t>(smatra se odricanje od tržišnog natjecanja i odricanje od obavljanja djelatnosti)</a:t>
            </a:r>
            <a:r>
              <a:rPr lang="vi-VN" sz="2000" dirty="0"/>
              <a:t> ili trpljenje neke radnje ili stanja</a:t>
            </a:r>
            <a:r>
              <a:rPr lang="hr-HR" sz="2000" dirty="0"/>
              <a:t> (dopuštanje korištenja pokretnih i nepokretnih stvari, patenata i drugih pronalazačkih prava) </a:t>
            </a:r>
          </a:p>
          <a:p>
            <a:pPr lvl="1" algn="just">
              <a:buFont typeface="Wingdings" panose="05000000000000000000" pitchFamily="2" charset="2"/>
              <a:buChar char="q"/>
              <a:defRPr/>
            </a:pPr>
            <a:r>
              <a:rPr lang="vi-VN" sz="2000" dirty="0"/>
              <a:t>obavljanje usluga </a:t>
            </a:r>
            <a:r>
              <a:rPr lang="vi-VN" sz="2000" b="1" dirty="0"/>
              <a:t>po nalogu nadležnih državnih tijela ili u njihovo</a:t>
            </a:r>
            <a:r>
              <a:rPr lang="vi-VN" sz="2000" dirty="0"/>
              <a:t> ime ili na temelju odredbi zakona</a:t>
            </a:r>
            <a:endParaRPr lang="hr-HR" sz="2000" dirty="0"/>
          </a:p>
          <a:p>
            <a:pPr lvl="1" algn="just">
              <a:buFont typeface="Wingdings" panose="05000000000000000000" pitchFamily="2" charset="2"/>
              <a:buChar char="q"/>
              <a:defRPr/>
            </a:pPr>
            <a:r>
              <a:rPr lang="vi-VN" sz="2000" dirty="0"/>
              <a:t> </a:t>
            </a:r>
            <a:r>
              <a:rPr lang="vi-VN" sz="2000" b="1" dirty="0"/>
              <a:t>korištenje dobara</a:t>
            </a:r>
            <a:r>
              <a:rPr lang="vi-VN" sz="2000" dirty="0"/>
              <a:t> koja čine dio poslovne imovine poreznog obveznika za njegove </a:t>
            </a:r>
            <a:r>
              <a:rPr lang="vi-VN" sz="2000" b="1" dirty="0"/>
              <a:t>privatne potrebe ili privatne potrebe njegovih zaposlenika </a:t>
            </a:r>
            <a:r>
              <a:rPr lang="vi-VN" sz="2000" dirty="0"/>
              <a:t>ili općenito u druge svrhe osim za potrebe obavljanja njegove djelatnosti, za koja je u cijelosti ili djelomično odbijen pretporez,</a:t>
            </a:r>
            <a:r>
              <a:rPr lang="hr-HR" sz="2000" dirty="0"/>
              <a:t> </a:t>
            </a:r>
          </a:p>
          <a:p>
            <a:pPr lvl="1" algn="just">
              <a:buFont typeface="Wingdings" panose="05000000000000000000" pitchFamily="2" charset="2"/>
              <a:buChar char="q"/>
              <a:defRPr/>
            </a:pPr>
            <a:r>
              <a:rPr lang="vi-VN" sz="2000" b="1" dirty="0"/>
              <a:t>obavljanje usluga bez naknade</a:t>
            </a:r>
            <a:r>
              <a:rPr lang="vi-VN" sz="2000" dirty="0"/>
              <a:t> od strane poreznog obveznika za njegove </a:t>
            </a:r>
            <a:r>
              <a:rPr lang="vi-VN" sz="2000" b="1" dirty="0"/>
              <a:t>privatne potrebe </a:t>
            </a:r>
            <a:r>
              <a:rPr lang="vi-VN" sz="2000" dirty="0"/>
              <a:t>ili privatne potrebe njegovih zaposlenika ili općenito u druge svrhe osim za potrebe obavljanja njegove djelatnosti.</a:t>
            </a:r>
            <a:br>
              <a:rPr lang="vi-VN" sz="2000" dirty="0"/>
            </a:br>
            <a:r>
              <a:rPr lang="vi-VN" sz="2000" dirty="0"/>
              <a:t/>
            </a:r>
            <a:br>
              <a:rPr lang="vi-VN" sz="2000" dirty="0"/>
            </a:br>
            <a:endParaRPr lang="hr-HR" sz="2000" dirty="0"/>
          </a:p>
          <a:p>
            <a:pPr>
              <a:defRPr/>
            </a:pPr>
            <a:endParaRPr lang="hr-HR" sz="2200" dirty="0"/>
          </a:p>
        </p:txBody>
      </p:sp>
      <p:sp>
        <p:nvSpPr>
          <p:cNvPr id="2" name="Slide Number Placeholder 1"/>
          <p:cNvSpPr>
            <a:spLocks noGrp="1"/>
          </p:cNvSpPr>
          <p:nvPr>
            <p:ph type="sldNum" sz="quarter" idx="12"/>
          </p:nvPr>
        </p:nvSpPr>
        <p:spPr/>
        <p:txBody>
          <a:bodyPr/>
          <a:lstStyle/>
          <a:p>
            <a:fld id="{7013CDAD-6DAF-4652-AE54-2AED961A0394}" type="slidenum">
              <a:rPr lang="hr-HR" smtClean="0"/>
              <a:t>10</a:t>
            </a:fld>
            <a:endParaRPr lang="hr-HR"/>
          </a:p>
        </p:txBody>
      </p:sp>
      <p:sp>
        <p:nvSpPr>
          <p:cNvPr id="4" name="Footer Placeholder 3"/>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818793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1" y="1"/>
            <a:ext cx="9097963" cy="468313"/>
          </a:xfrm>
        </p:spPr>
        <p:txBody>
          <a:bodyPr>
            <a:normAutofit fontScale="90000"/>
          </a:bodyPr>
          <a:lstStyle/>
          <a:p>
            <a:pPr eaLnBrk="1" hangingPunct="1">
              <a:defRPr/>
            </a:pPr>
            <a:r>
              <a:rPr lang="hr-HR" sz="3200" b="1" dirty="0">
                <a:latin typeface="+mn-lt"/>
              </a:rPr>
              <a:t>STOPE PDV-a čl 37 ZPDV i čl. 47 PPDV </a:t>
            </a:r>
          </a:p>
        </p:txBody>
      </p:sp>
      <p:sp>
        <p:nvSpPr>
          <p:cNvPr id="3" name="Subtitle 2"/>
          <p:cNvSpPr>
            <a:spLocks noGrp="1"/>
          </p:cNvSpPr>
          <p:nvPr>
            <p:ph idx="1"/>
          </p:nvPr>
        </p:nvSpPr>
        <p:spPr>
          <a:xfrm>
            <a:off x="238539" y="428626"/>
            <a:ext cx="11847444" cy="6429375"/>
          </a:xfrm>
        </p:spPr>
        <p:txBody>
          <a:bodyPr rtlCol="0">
            <a:normAutofit fontScale="25000" lnSpcReduction="20000"/>
          </a:bodyPr>
          <a:lstStyle/>
          <a:p>
            <a:pPr>
              <a:buFont typeface="Wingdings" panose="05000000000000000000" pitchFamily="2" charset="2"/>
              <a:buChar char="q"/>
              <a:defRPr/>
            </a:pPr>
            <a:r>
              <a:rPr lang="hr-HR" sz="8000" b="1" dirty="0"/>
              <a:t>PDV se obračunava i plaća po stopi 25%.</a:t>
            </a:r>
          </a:p>
          <a:p>
            <a:pPr>
              <a:buFont typeface="Wingdings" panose="05000000000000000000" pitchFamily="2" charset="2"/>
              <a:buChar char="q"/>
              <a:defRPr/>
            </a:pPr>
            <a:endParaRPr lang="hr-HR" sz="5000" b="1" dirty="0"/>
          </a:p>
          <a:p>
            <a:pPr>
              <a:buFont typeface="Wingdings" panose="05000000000000000000" pitchFamily="2" charset="2"/>
              <a:buChar char="q"/>
              <a:defRPr/>
            </a:pPr>
            <a:r>
              <a:rPr lang="vi-VN" sz="8000" b="1" dirty="0"/>
              <a:t>PDV se obračunava i plaća po sniženoj stopi 5% na isporuke sljedećih dobara i usluga</a:t>
            </a:r>
            <a:r>
              <a:rPr lang="vi-VN" sz="5000" b="1" dirty="0"/>
              <a:t>:</a:t>
            </a:r>
            <a:r>
              <a:rPr lang="vi-VN" sz="3500" b="1" dirty="0"/>
              <a:t/>
            </a:r>
            <a:br>
              <a:rPr lang="vi-VN" sz="3500" b="1" dirty="0"/>
            </a:br>
            <a:r>
              <a:rPr lang="vi-VN" sz="2400" dirty="0"/>
              <a:t/>
            </a:r>
            <a:br>
              <a:rPr lang="vi-VN" sz="2400" dirty="0"/>
            </a:br>
            <a:r>
              <a:rPr lang="vi-VN" sz="6400" dirty="0"/>
              <a:t>a) sve vrste </a:t>
            </a:r>
            <a:r>
              <a:rPr lang="vi-VN" sz="6400" b="1" dirty="0"/>
              <a:t>kruha</a:t>
            </a:r>
            <a:r>
              <a:rPr lang="vi-VN" sz="6400" dirty="0"/>
              <a:t>,</a:t>
            </a:r>
            <a:br>
              <a:rPr lang="vi-VN" sz="6400" dirty="0"/>
            </a:br>
            <a:r>
              <a:rPr lang="vi-VN" sz="6400" dirty="0"/>
              <a:t>b) sve vrste </a:t>
            </a:r>
            <a:r>
              <a:rPr lang="vi-VN" sz="6400" b="1" dirty="0"/>
              <a:t>mlijeka</a:t>
            </a:r>
            <a:r>
              <a:rPr lang="vi-VN" sz="6400" dirty="0"/>
              <a:t> (kravlje, ovčje, kozje), koje se stavlja u promet pod istim nazivom u tekućem stanju, svježe, pasterizirano, homogenizirano, kondenzirano (osim kiselog mlijeka, jogurta, kefira, čokoladnog mlijeka i drugih mliječnih proizvoda), nadomjestke za majčino mlijeko,</a:t>
            </a:r>
            <a:br>
              <a:rPr lang="vi-VN" sz="6400" dirty="0"/>
            </a:br>
            <a:r>
              <a:rPr lang="vi-VN" sz="6400" dirty="0"/>
              <a:t>c) </a:t>
            </a:r>
            <a:r>
              <a:rPr lang="vi-VN" sz="6400" b="1" dirty="0"/>
              <a:t>knjige</a:t>
            </a:r>
            <a:r>
              <a:rPr lang="vi-VN" sz="6400" dirty="0"/>
              <a:t> stručnog, znanstvenog, umjetničkog, kulturnog i obrazovnog sadržaja, udžbenike za pedagoški odgoj i obrazovanje, za osnovnoškolsko, srednjoškolsko i visokoškolsko obrazovanje, u svim fizičkim oblicima,</a:t>
            </a:r>
            <a:br>
              <a:rPr lang="vi-VN" sz="6400" dirty="0"/>
            </a:br>
            <a:r>
              <a:rPr lang="vi-VN" sz="6400" dirty="0"/>
              <a:t>d) </a:t>
            </a:r>
            <a:r>
              <a:rPr lang="vi-VN" sz="6400" b="1" dirty="0"/>
              <a:t>lijekove</a:t>
            </a:r>
            <a:r>
              <a:rPr lang="hr-HR" sz="6400" dirty="0"/>
              <a:t> koji se izdaju na liječnički recept i koji imaju odobrenje nadležnog tijela za lijekove i medicinske proizvode,</a:t>
            </a:r>
            <a:r>
              <a:rPr lang="vi-VN" sz="6400" dirty="0"/>
              <a:t> </a:t>
            </a:r>
            <a:br>
              <a:rPr lang="vi-VN" sz="6400" dirty="0"/>
            </a:br>
            <a:r>
              <a:rPr lang="vi-VN" sz="6400" dirty="0"/>
              <a:t>e) </a:t>
            </a:r>
            <a:r>
              <a:rPr lang="vi-VN" sz="6400" b="1" dirty="0"/>
              <a:t>medicinsku opremu</a:t>
            </a:r>
            <a:r>
              <a:rPr lang="vi-VN" sz="6400" dirty="0"/>
              <a:t>, pomagala i druge sprave koje se koriste za ublažavanje liječenja invalidnosti isključivo za osobnu uporabu invalida propisane Pravilnikom o ortopedskim i drugim pomagalima Hrvatskog zavoda za zdravstveno osiguranje,</a:t>
            </a:r>
            <a:br>
              <a:rPr lang="vi-VN" sz="6400" dirty="0"/>
            </a:br>
            <a:r>
              <a:rPr lang="vi-VN" sz="6400" dirty="0"/>
              <a:t>f) </a:t>
            </a:r>
            <a:r>
              <a:rPr lang="vi-VN" sz="6400" b="1" dirty="0"/>
              <a:t>kino ulaznice</a:t>
            </a:r>
            <a:r>
              <a:rPr lang="vi-VN" sz="6400" dirty="0"/>
              <a:t>,</a:t>
            </a:r>
            <a:br>
              <a:rPr lang="vi-VN" sz="6400" dirty="0"/>
            </a:br>
            <a:r>
              <a:rPr lang="vi-VN" sz="6400" dirty="0"/>
              <a:t>g) </a:t>
            </a:r>
            <a:r>
              <a:rPr lang="vi-VN" sz="6400" b="1" dirty="0"/>
              <a:t>novine</a:t>
            </a:r>
            <a:r>
              <a:rPr lang="vi-VN" sz="6400" dirty="0"/>
              <a:t> novinskog nakladnika </a:t>
            </a:r>
            <a:r>
              <a:rPr lang="vi-VN" sz="6400" b="1" dirty="0"/>
              <a:t>koji ima statut medija</a:t>
            </a:r>
            <a:r>
              <a:rPr lang="vi-VN" sz="6400" dirty="0"/>
              <a:t>, otisnute na papiru koje izlaze </a:t>
            </a:r>
            <a:r>
              <a:rPr lang="vi-VN" sz="6400" b="1" dirty="0"/>
              <a:t>dnevno</a:t>
            </a:r>
            <a:r>
              <a:rPr lang="vi-VN" sz="6400" dirty="0"/>
              <a:t>, osim onih koje u cijelosti ili većim dijelom sadrže oglase ili služe oglašavanju,</a:t>
            </a:r>
            <a:br>
              <a:rPr lang="vi-VN" sz="6400" dirty="0"/>
            </a:br>
            <a:r>
              <a:rPr lang="vi-VN" sz="6400" dirty="0"/>
              <a:t>h) </a:t>
            </a:r>
            <a:r>
              <a:rPr lang="vi-VN" sz="6400" b="1" dirty="0"/>
              <a:t>znanstvene časopise</a:t>
            </a:r>
            <a:r>
              <a:rPr lang="vi-VN" sz="6400" dirty="0"/>
              <a:t>.</a:t>
            </a:r>
            <a:endParaRPr lang="hr-HR" sz="6400" dirty="0"/>
          </a:p>
          <a:p>
            <a:pPr>
              <a:buFont typeface="Wingdings" panose="05000000000000000000" pitchFamily="2" charset="2"/>
              <a:buChar char="q"/>
              <a:defRPr/>
            </a:pPr>
            <a:r>
              <a:rPr lang="vi-VN" sz="3500" dirty="0"/>
              <a:t> </a:t>
            </a:r>
            <a:r>
              <a:rPr lang="vi-VN" sz="8000" b="1" dirty="0"/>
              <a:t>PDV se obračunava i plaća po sniženoj stopi 13% na isporuke sljedećih dobara i usluga:</a:t>
            </a:r>
            <a:r>
              <a:rPr lang="vi-VN" sz="8000" dirty="0"/>
              <a:t/>
            </a:r>
            <a:br>
              <a:rPr lang="vi-VN" sz="8000" dirty="0"/>
            </a:br>
            <a:r>
              <a:rPr lang="vi-VN" sz="5000" dirty="0"/>
              <a:t/>
            </a:r>
            <a:br>
              <a:rPr lang="vi-VN" sz="5000" dirty="0"/>
            </a:br>
            <a:r>
              <a:rPr lang="vi-VN" sz="7200" dirty="0"/>
              <a:t>a) </a:t>
            </a:r>
            <a:r>
              <a:rPr lang="vi-VN" sz="7200" b="1" dirty="0"/>
              <a:t>usluge smještaja </a:t>
            </a:r>
            <a:r>
              <a:rPr lang="vi-VN" sz="7200" dirty="0"/>
              <a:t>ili smještaja s doručkom, polupansiona ili punog pansiona u hotelima ili objektima slične namjene, uključujući smještaj za vrijeme odmora, iznajmljivanje prostora u kampovima za odmor ili u mjestima određenima za kampiranje te smještaj u plovnim objektima nautičkog turizma,</a:t>
            </a:r>
            <a:br>
              <a:rPr lang="vi-VN" sz="7200" dirty="0"/>
            </a:br>
            <a:r>
              <a:rPr lang="vi-VN" sz="7200" dirty="0"/>
              <a:t>b) </a:t>
            </a:r>
            <a:r>
              <a:rPr lang="vi-VN" sz="7200" b="1" dirty="0"/>
              <a:t>usluge pripremanja hrane </a:t>
            </a:r>
            <a:r>
              <a:rPr lang="vi-VN" sz="7200" dirty="0"/>
              <a:t>i obavljanje usluga prehrane u ugostiteljskim objektima te pripremanje i usluživanje bezalkoholnih pića i napitaka, vina i piva u tim objektima,</a:t>
            </a:r>
            <a:br>
              <a:rPr lang="vi-VN" sz="7200" dirty="0"/>
            </a:br>
            <a:r>
              <a:rPr lang="vi-VN" sz="7200" dirty="0"/>
              <a:t>c) </a:t>
            </a:r>
            <a:r>
              <a:rPr lang="vi-VN" sz="7200" b="1" dirty="0"/>
              <a:t>novine i časopise </a:t>
            </a:r>
            <a:r>
              <a:rPr lang="vi-VN" sz="7200" dirty="0"/>
              <a:t>novinskog nakladnika koji ima statut medija te novine i časopise nakladnika za koje ne postoji obveza donošenja statuta medija prema posebnom propisu, osim onih </a:t>
            </a:r>
            <a:r>
              <a:rPr lang="hr-HR" sz="7200" dirty="0"/>
              <a:t>po stopi od 5%</a:t>
            </a:r>
            <a:r>
              <a:rPr lang="vi-VN" sz="7200" dirty="0"/>
              <a:t>, otisnute na papiru koji izlaze periodično te osim onih koji u cijelosti ili većim dijelom sadrže oglase ili služe oglašavanju,</a:t>
            </a:r>
            <a:br>
              <a:rPr lang="vi-VN" sz="7200" dirty="0"/>
            </a:br>
            <a:r>
              <a:rPr lang="vi-VN" sz="7200" dirty="0"/>
              <a:t>d) </a:t>
            </a:r>
            <a:r>
              <a:rPr lang="vi-VN" sz="7200" b="1" dirty="0"/>
              <a:t>jestiva ulja i masti</a:t>
            </a:r>
            <a:r>
              <a:rPr lang="vi-VN" sz="7200" dirty="0"/>
              <a:t>, biljnog i životinjskog podrijetla,</a:t>
            </a:r>
            <a:br>
              <a:rPr lang="vi-VN" sz="7200" dirty="0"/>
            </a:br>
            <a:r>
              <a:rPr lang="vi-VN" sz="7200" dirty="0"/>
              <a:t>e) </a:t>
            </a:r>
            <a:r>
              <a:rPr lang="vi-VN" sz="7200" b="1" dirty="0"/>
              <a:t>dječju hranu </a:t>
            </a:r>
            <a:r>
              <a:rPr lang="vi-VN" sz="7200" dirty="0"/>
              <a:t>i prerađenu hranu na bazi žitarica za dojenčad i malu djecu,</a:t>
            </a:r>
            <a:br>
              <a:rPr lang="vi-VN" sz="7200" dirty="0"/>
            </a:br>
            <a:r>
              <a:rPr lang="vi-VN" sz="7200" dirty="0"/>
              <a:t>f) </a:t>
            </a:r>
            <a:r>
              <a:rPr lang="vi-VN" sz="7200" b="1" dirty="0"/>
              <a:t>isporuku vode</a:t>
            </a:r>
            <a:r>
              <a:rPr lang="vi-VN" sz="7200" dirty="0"/>
              <a:t>, osim vode koja se stavlja na tržište u bocama ili u drugoj ambalaži,</a:t>
            </a:r>
            <a:br>
              <a:rPr lang="vi-VN" sz="7200" dirty="0"/>
            </a:br>
            <a:r>
              <a:rPr lang="vi-VN" sz="7200" dirty="0"/>
              <a:t>g) </a:t>
            </a:r>
            <a:r>
              <a:rPr lang="vi-VN" sz="7200" b="1" dirty="0"/>
              <a:t>bijeli šećer </a:t>
            </a:r>
            <a:r>
              <a:rPr lang="vi-VN" sz="7200" dirty="0"/>
              <a:t>od trske i šećerne repe koji se na tržište stavlja u kristalnom obliku,</a:t>
            </a:r>
            <a:br>
              <a:rPr lang="vi-VN" sz="7200" dirty="0"/>
            </a:br>
            <a:r>
              <a:rPr lang="vi-VN" sz="7200" dirty="0"/>
              <a:t>h) </a:t>
            </a:r>
            <a:r>
              <a:rPr lang="vi-VN" sz="7200" b="1" dirty="0"/>
              <a:t>ulaznice za koncerte</a:t>
            </a:r>
            <a:r>
              <a:rPr lang="vi-VN" sz="7200" dirty="0"/>
              <a:t>.</a:t>
            </a:r>
            <a:br>
              <a:rPr lang="vi-VN" sz="7200" dirty="0"/>
            </a:br>
            <a:endParaRPr lang="hr-HR" sz="7200" b="1" dirty="0"/>
          </a:p>
          <a:p>
            <a:pPr>
              <a:buFont typeface="Wingdings" panose="05000000000000000000" pitchFamily="2" charset="2"/>
              <a:buChar char="q"/>
              <a:defRPr/>
            </a:pPr>
            <a:endParaRPr lang="hr-HR" sz="2400" dirty="0"/>
          </a:p>
          <a:p>
            <a:pPr>
              <a:defRPr/>
            </a:pPr>
            <a:endParaRPr lang="hr-HR" sz="2200" dirty="0"/>
          </a:p>
        </p:txBody>
      </p:sp>
      <p:sp>
        <p:nvSpPr>
          <p:cNvPr id="2" name="Slide Number Placeholder 1"/>
          <p:cNvSpPr>
            <a:spLocks noGrp="1"/>
          </p:cNvSpPr>
          <p:nvPr>
            <p:ph type="sldNum" sz="quarter" idx="12"/>
          </p:nvPr>
        </p:nvSpPr>
        <p:spPr/>
        <p:txBody>
          <a:bodyPr/>
          <a:lstStyle/>
          <a:p>
            <a:fld id="{7013CDAD-6DAF-4652-AE54-2AED961A0394}" type="slidenum">
              <a:rPr lang="hr-HR" smtClean="0"/>
              <a:t>11</a:t>
            </a:fld>
            <a:endParaRPr lang="hr-HR"/>
          </a:p>
        </p:txBody>
      </p:sp>
      <p:sp>
        <p:nvSpPr>
          <p:cNvPr id="4" name="Footer Placeholder 3"/>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25177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42875"/>
            <a:ext cx="9144000" cy="642938"/>
          </a:xfrm>
        </p:spPr>
        <p:txBody>
          <a:bodyPr rtlCol="0">
            <a:normAutofit fontScale="90000"/>
          </a:bodyPr>
          <a:lstStyle/>
          <a:p>
            <a:pPr>
              <a:defRPr/>
            </a:pPr>
            <a:r>
              <a:rPr lang="hr-HR" sz="3200" b="1" dirty="0">
                <a:latin typeface="+mn-lt"/>
              </a:rPr>
              <a:t>OSLOBOĐENJA ZA JAVNE DJELATNOSTI</a:t>
            </a:r>
            <a:r>
              <a:rPr lang="hr-HR" sz="3200" dirty="0">
                <a:latin typeface="+mn-lt"/>
              </a:rPr>
              <a:t/>
            </a:r>
            <a:br>
              <a:rPr lang="hr-HR" sz="3200" dirty="0">
                <a:latin typeface="+mn-lt"/>
              </a:rPr>
            </a:br>
            <a:endParaRPr lang="hr-HR" sz="3200" dirty="0">
              <a:latin typeface="+mn-lt"/>
            </a:endParaRPr>
          </a:p>
        </p:txBody>
      </p:sp>
      <p:sp>
        <p:nvSpPr>
          <p:cNvPr id="204803" name="Content Placeholder 2"/>
          <p:cNvSpPr>
            <a:spLocks noGrp="1"/>
          </p:cNvSpPr>
          <p:nvPr>
            <p:ph idx="1"/>
          </p:nvPr>
        </p:nvSpPr>
        <p:spPr>
          <a:xfrm>
            <a:off x="397565" y="571501"/>
            <a:ext cx="11635409" cy="6213475"/>
          </a:xfrm>
        </p:spPr>
        <p:txBody>
          <a:bodyPr>
            <a:normAutofit fontScale="85000" lnSpcReduction="20000"/>
          </a:bodyPr>
          <a:lstStyle/>
          <a:p>
            <a:pPr>
              <a:buFont typeface="Wingdings" panose="05000000000000000000" pitchFamily="2" charset="2"/>
              <a:buChar char="q"/>
            </a:pPr>
            <a:r>
              <a:rPr lang="hr-HR" altLang="x-none" sz="2400" b="1" dirty="0"/>
              <a:t>   Oslobođenja za javne djelatnosti </a:t>
            </a:r>
            <a:r>
              <a:rPr lang="hr-HR" altLang="x-none" sz="2400" b="1" dirty="0">
                <a:solidFill>
                  <a:srgbClr val="FF0000"/>
                </a:solidFill>
              </a:rPr>
              <a:t>bez prava na priznavanje pretporeza</a:t>
            </a:r>
            <a:r>
              <a:rPr lang="hr-HR" altLang="x-none" sz="2400" b="1" dirty="0"/>
              <a:t> – čl. 39 ZPDV:</a:t>
            </a:r>
          </a:p>
          <a:p>
            <a:pPr marL="0" indent="0">
              <a:buNone/>
            </a:pPr>
            <a:r>
              <a:rPr lang="hr-HR" altLang="x-none" sz="2200" dirty="0"/>
              <a:t>a) univerzalna poštanska usluga...</a:t>
            </a:r>
            <a:br>
              <a:rPr lang="hr-HR" altLang="x-none" sz="2200" dirty="0"/>
            </a:br>
            <a:r>
              <a:rPr lang="hr-HR" altLang="x-none" sz="2200" dirty="0"/>
              <a:t>b) bolnička i medicinska njega ....,</a:t>
            </a:r>
            <a:br>
              <a:rPr lang="hr-HR" altLang="x-none" sz="2200" dirty="0"/>
            </a:br>
            <a:r>
              <a:rPr lang="hr-HR" altLang="x-none" sz="2200" dirty="0"/>
              <a:t>c) obavljanje medicinske njege ...,</a:t>
            </a:r>
            <a:br>
              <a:rPr lang="hr-HR" altLang="x-none" sz="2200" dirty="0"/>
            </a:br>
            <a:r>
              <a:rPr lang="hr-HR" altLang="x-none" sz="2200" dirty="0"/>
              <a:t>d) isporuke ljudskih organa, krvi i majčinog mlijeka,</a:t>
            </a:r>
            <a:br>
              <a:rPr lang="hr-HR" altLang="x-none" sz="2200" dirty="0"/>
            </a:br>
            <a:r>
              <a:rPr lang="hr-HR" altLang="x-none" sz="2200" dirty="0"/>
              <a:t>e) usluge što ih obavljaju dentalni tehničari ...,</a:t>
            </a:r>
            <a:br>
              <a:rPr lang="hr-HR" altLang="x-none" sz="2200" dirty="0"/>
            </a:br>
            <a:r>
              <a:rPr lang="hr-HR" altLang="x-none" sz="2200" dirty="0"/>
              <a:t>f) usluge što ih za svoje članove obavljaju udruženja osoba...,</a:t>
            </a:r>
          </a:p>
          <a:p>
            <a:pPr marL="0" indent="0">
              <a:buNone/>
            </a:pPr>
            <a:r>
              <a:rPr lang="hr-HR" altLang="x-none" sz="2200" dirty="0"/>
              <a:t>g) usluge i isporuke dobara povezane sa socijalnom skrbi...,</a:t>
            </a:r>
            <a:br>
              <a:rPr lang="hr-HR" altLang="x-none" sz="2200" dirty="0"/>
            </a:br>
            <a:r>
              <a:rPr lang="hr-HR" altLang="x-none" sz="2200" dirty="0"/>
              <a:t>h) usluge i isporuke dobara povezane sa zaštitom djece i mladeži...,</a:t>
            </a:r>
            <a:br>
              <a:rPr lang="hr-HR" altLang="x-none" sz="2200" dirty="0"/>
            </a:br>
            <a:r>
              <a:rPr lang="hr-HR" altLang="x-none" sz="2200" dirty="0"/>
              <a:t>i) obrazovanje djece i mladeži...,</a:t>
            </a:r>
            <a:br>
              <a:rPr lang="hr-HR" altLang="x-none" sz="2200" dirty="0"/>
            </a:br>
            <a:r>
              <a:rPr lang="hr-HR" altLang="x-none" sz="2200" dirty="0"/>
              <a:t>j) nastava što je privatno održavaju nastavnici ...,</a:t>
            </a:r>
            <a:br>
              <a:rPr lang="hr-HR" altLang="x-none" sz="2200" dirty="0"/>
            </a:br>
            <a:r>
              <a:rPr lang="hr-HR" altLang="x-none" sz="2200" dirty="0"/>
              <a:t>k) ustupanje osoblja vjerskih ili filozofskih institucija ...</a:t>
            </a:r>
            <a:br>
              <a:rPr lang="hr-HR" altLang="x-none" sz="2200" dirty="0"/>
            </a:br>
            <a:r>
              <a:rPr lang="hr-HR" altLang="x-none" sz="2200" dirty="0"/>
              <a:t>l) usluge i s njima usko povezane isporuke dobara koje neprofitne pravne osobe čiji su ciljevi političke, sindikalne, vjerske, domoljubne, filozofske, dobrotvorne ili druge općekorisne naravi obavljaju svojim članovima,</a:t>
            </a:r>
            <a:br>
              <a:rPr lang="hr-HR" altLang="x-none" sz="2200" dirty="0"/>
            </a:br>
            <a:r>
              <a:rPr lang="hr-HR" altLang="x-none" sz="2200" dirty="0"/>
              <a:t>m) usluge usko povezane uz sport ili tjelesni odgoj ...,</a:t>
            </a:r>
          </a:p>
          <a:p>
            <a:pPr marL="0" indent="0">
              <a:buNone/>
            </a:pPr>
            <a:r>
              <a:rPr lang="hr-HR" altLang="x-none" sz="2200" dirty="0"/>
              <a:t>n) usluge u kulturi ..,</a:t>
            </a:r>
            <a:br>
              <a:rPr lang="hr-HR" altLang="x-none" sz="2200" dirty="0"/>
            </a:br>
            <a:r>
              <a:rPr lang="hr-HR" altLang="x-none" sz="2200" dirty="0"/>
              <a:t>o) usluge i isporuke dobara  ...vezi s događanjima organiziranima za prikupljanje sredstava isključivo u njihovu korist, </a:t>
            </a:r>
          </a:p>
          <a:p>
            <a:pPr marL="0" indent="0">
              <a:buNone/>
            </a:pPr>
            <a:r>
              <a:rPr lang="hr-HR" altLang="x-none" sz="2200" dirty="0"/>
              <a:t>p) usluge prijevoza bolesnih ili ozlijeđenih ...</a:t>
            </a:r>
            <a:br>
              <a:rPr lang="hr-HR" altLang="x-none" sz="2200" dirty="0"/>
            </a:br>
            <a:r>
              <a:rPr lang="hr-HR" altLang="x-none" sz="2200" dirty="0"/>
              <a:t>r) djelatnosti javnog radija i televizije, osim komercijalnih.</a:t>
            </a:r>
          </a:p>
          <a:p>
            <a:pPr marL="0" indent="0">
              <a:buNone/>
            </a:pPr>
            <a:r>
              <a:rPr lang="hr-HR" altLang="x-none" sz="2200" dirty="0"/>
              <a:t/>
            </a:r>
            <a:br>
              <a:rPr lang="hr-HR" altLang="x-none" sz="2200" dirty="0"/>
            </a:br>
            <a:endParaRPr lang="hr-HR" altLang="x-none" sz="2200" dirty="0"/>
          </a:p>
          <a:p>
            <a:pPr>
              <a:buFont typeface="Arial" panose="020B0604020202020204" pitchFamily="34" charset="0"/>
              <a:buNone/>
            </a:pPr>
            <a:r>
              <a:rPr lang="hr-HR" altLang="x-none" sz="1800" dirty="0"/>
              <a:t/>
            </a:r>
            <a:br>
              <a:rPr lang="hr-HR" altLang="x-none" sz="1800" dirty="0"/>
            </a:br>
            <a:r>
              <a:rPr lang="hr-HR" altLang="x-none" sz="1800" dirty="0"/>
              <a:t/>
            </a:r>
            <a:br>
              <a:rPr lang="hr-HR" altLang="x-none" sz="1800" dirty="0"/>
            </a:br>
            <a:endParaRPr lang="hr-HR" altLang="x-none" sz="1800" dirty="0"/>
          </a:p>
        </p:txBody>
      </p:sp>
      <p:sp>
        <p:nvSpPr>
          <p:cNvPr id="3" name="Slide Number Placeholder 2"/>
          <p:cNvSpPr>
            <a:spLocks noGrp="1"/>
          </p:cNvSpPr>
          <p:nvPr>
            <p:ph type="sldNum" sz="quarter" idx="12"/>
          </p:nvPr>
        </p:nvSpPr>
        <p:spPr/>
        <p:txBody>
          <a:bodyPr/>
          <a:lstStyle/>
          <a:p>
            <a:fld id="{7013CDAD-6DAF-4652-AE54-2AED961A0394}" type="slidenum">
              <a:rPr lang="hr-HR" smtClean="0"/>
              <a:t>12</a:t>
            </a:fld>
            <a:endParaRPr lang="hr-HR"/>
          </a:p>
        </p:txBody>
      </p:sp>
      <p:sp>
        <p:nvSpPr>
          <p:cNvPr id="4" name="Footer Placeholder 3"/>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020935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71500"/>
          </a:xfrm>
        </p:spPr>
        <p:txBody>
          <a:bodyPr rtlCol="0">
            <a:normAutofit/>
          </a:bodyPr>
          <a:lstStyle/>
          <a:p>
            <a:pPr>
              <a:defRPr/>
            </a:pPr>
            <a:r>
              <a:rPr lang="hr-HR" sz="3200" b="1" dirty="0">
                <a:latin typeface="+mn-lt"/>
              </a:rPr>
              <a:t>OSLOBOĐENJA ZA OSTALE DJELATNOSTI</a:t>
            </a:r>
            <a:endParaRPr lang="hr-HR" sz="3200" dirty="0">
              <a:latin typeface="+mn-lt"/>
            </a:endParaRPr>
          </a:p>
        </p:txBody>
      </p:sp>
      <p:sp>
        <p:nvSpPr>
          <p:cNvPr id="206851" name="Content Placeholder 2"/>
          <p:cNvSpPr>
            <a:spLocks noGrp="1"/>
          </p:cNvSpPr>
          <p:nvPr>
            <p:ph idx="1"/>
          </p:nvPr>
        </p:nvSpPr>
        <p:spPr>
          <a:xfrm>
            <a:off x="278296" y="781877"/>
            <a:ext cx="11489634" cy="6003097"/>
          </a:xfrm>
        </p:spPr>
        <p:txBody>
          <a:bodyPr>
            <a:normAutofit lnSpcReduction="10000"/>
          </a:bodyPr>
          <a:lstStyle/>
          <a:p>
            <a:pPr algn="just">
              <a:buFont typeface="Wingdings" panose="05000000000000000000" pitchFamily="2" charset="2"/>
              <a:buChar char="q"/>
            </a:pPr>
            <a:r>
              <a:rPr lang="hr-HR" altLang="x-none" sz="2000" b="1" dirty="0"/>
              <a:t>     Oslobođenja za ostale djelatnosti, </a:t>
            </a:r>
            <a:r>
              <a:rPr lang="hr-HR" altLang="x-none" sz="2000" b="1" dirty="0">
                <a:solidFill>
                  <a:srgbClr val="FF0000"/>
                </a:solidFill>
              </a:rPr>
              <a:t>bez prava na priznavanje pretporeza </a:t>
            </a:r>
            <a:r>
              <a:rPr lang="hr-HR" altLang="x-none" sz="2000" b="1" dirty="0"/>
              <a:t>–čl. 40 ZPDV:</a:t>
            </a:r>
          </a:p>
          <a:p>
            <a:pPr marL="0" indent="0">
              <a:buNone/>
            </a:pPr>
            <a:r>
              <a:rPr lang="hr-HR" altLang="x-none" sz="1600" dirty="0"/>
              <a:t>a</a:t>
            </a:r>
            <a:r>
              <a:rPr lang="hr-HR" altLang="x-none" sz="2000" dirty="0"/>
              <a:t>) transakcije osiguranja i reosiguranja,...,</a:t>
            </a:r>
            <a:br>
              <a:rPr lang="hr-HR" altLang="x-none" sz="2000" dirty="0"/>
            </a:br>
            <a:r>
              <a:rPr lang="hr-HR" altLang="x-none" sz="2000" dirty="0"/>
              <a:t>b) odobravanje kredita i zajmova...., </a:t>
            </a:r>
            <a:br>
              <a:rPr lang="hr-HR" altLang="x-none" sz="2000" dirty="0"/>
            </a:br>
            <a:r>
              <a:rPr lang="hr-HR" altLang="x-none" sz="2000" dirty="0"/>
              <a:t>c) ugovaranje kreditnih garancija ...,</a:t>
            </a:r>
            <a:br>
              <a:rPr lang="hr-HR" altLang="x-none" sz="2000" dirty="0"/>
            </a:br>
            <a:r>
              <a:rPr lang="hr-HR" altLang="x-none" sz="2000" dirty="0"/>
              <a:t>d) transakcije, uključujući posredovanje, u vezi sa štednim, tekućim i žiroračunima, </a:t>
            </a:r>
            <a:br>
              <a:rPr lang="hr-HR" altLang="x-none" sz="2000" dirty="0"/>
            </a:br>
            <a:r>
              <a:rPr lang="hr-HR" altLang="x-none" sz="2000" dirty="0"/>
              <a:t>e) transakcije, uključujući posredovanje, u vezi s valutama, novčanicama i kovanicama</a:t>
            </a:r>
          </a:p>
          <a:p>
            <a:pPr marL="0" indent="0">
              <a:buNone/>
            </a:pPr>
            <a:r>
              <a:rPr lang="hr-HR" altLang="x-none" sz="2000" dirty="0"/>
              <a:t>f) transakcije, uključujući posredovanje, osim upravljanja i pohrane, u vezi s dionicama, udjelima u trgovačkim društvima ili udruženjima, obveznicama i drugim vrijednosnim papirima, </a:t>
            </a:r>
          </a:p>
          <a:p>
            <a:pPr marL="0" indent="0">
              <a:buNone/>
            </a:pPr>
            <a:r>
              <a:rPr lang="hr-HR" altLang="x-none" sz="2000" dirty="0"/>
              <a:t>g) usluge upravljanja investicijskim fondovima,</a:t>
            </a:r>
            <a:br>
              <a:rPr lang="hr-HR" altLang="x-none" sz="2000" dirty="0"/>
            </a:br>
            <a:r>
              <a:rPr lang="hr-HR" altLang="x-none" sz="2000" dirty="0"/>
              <a:t>h) isporuka poštanskih maraka po nominalnoj vrijednosti za poštanske usluge u tuzemstvu te državnih i drugih sličnih biljega,</a:t>
            </a:r>
            <a:br>
              <a:rPr lang="hr-HR" altLang="x-none" sz="2000" dirty="0"/>
            </a:br>
            <a:r>
              <a:rPr lang="hr-HR" altLang="x-none" sz="2000" dirty="0"/>
              <a:t>i) priređivanje lutrijskih igara, igara na sreću u </a:t>
            </a:r>
            <a:r>
              <a:rPr lang="hr-HR" altLang="x-none" sz="2000" dirty="0" err="1"/>
              <a:t>casinima</a:t>
            </a:r>
            <a:r>
              <a:rPr lang="hr-HR" altLang="x-none" sz="2000" dirty="0"/>
              <a:t>, igara klađenja i igara na sreću na automatima,</a:t>
            </a:r>
            <a:br>
              <a:rPr lang="hr-HR" altLang="x-none" sz="2000" dirty="0"/>
            </a:br>
            <a:r>
              <a:rPr lang="hr-HR" altLang="x-none" sz="2000" dirty="0"/>
              <a:t>j) isporuka građevina ili njihovih dijelova i zemljišta na kojem se one nalaze, osim isporuka prije prvog nastanjenja odnosno korištenja ili isporuka kod kojih od datuma prvog nastanjenja odnosno korištenja do datuma sljedeće isporuke nije proteklo više od dvije godine.</a:t>
            </a:r>
            <a:br>
              <a:rPr lang="hr-HR" altLang="x-none" sz="2000" dirty="0"/>
            </a:br>
            <a:r>
              <a:rPr lang="hr-HR" altLang="x-none" sz="2000" dirty="0"/>
              <a:t>k) isporuka zemljišta, osim građevinskog zemljišta </a:t>
            </a:r>
            <a:br>
              <a:rPr lang="hr-HR" altLang="x-none" sz="2000" dirty="0"/>
            </a:br>
            <a:r>
              <a:rPr lang="hr-HR" altLang="x-none" sz="2000" dirty="0"/>
              <a:t>l) najam stambenih prostorija.</a:t>
            </a:r>
          </a:p>
          <a:p>
            <a:pPr marL="0" indent="0">
              <a:buNone/>
            </a:pPr>
            <a:r>
              <a:rPr lang="hr-HR" altLang="x-none" sz="2000" dirty="0"/>
              <a:t/>
            </a:r>
            <a:br>
              <a:rPr lang="hr-HR" altLang="x-none" sz="2000" dirty="0"/>
            </a:br>
            <a:r>
              <a:rPr lang="hr-HR" altLang="x-none" sz="2000" dirty="0"/>
              <a:t/>
            </a:r>
            <a:br>
              <a:rPr lang="hr-HR" altLang="x-none" sz="2000" dirty="0"/>
            </a:br>
            <a:endParaRPr lang="hr-HR" altLang="x-none" sz="2000" dirty="0"/>
          </a:p>
        </p:txBody>
      </p:sp>
      <p:sp>
        <p:nvSpPr>
          <p:cNvPr id="3" name="Slide Number Placeholder 2"/>
          <p:cNvSpPr>
            <a:spLocks noGrp="1"/>
          </p:cNvSpPr>
          <p:nvPr>
            <p:ph type="sldNum" sz="quarter" idx="12"/>
          </p:nvPr>
        </p:nvSpPr>
        <p:spPr/>
        <p:txBody>
          <a:bodyPr/>
          <a:lstStyle/>
          <a:p>
            <a:fld id="{7013CDAD-6DAF-4652-AE54-2AED961A0394}" type="slidenum">
              <a:rPr lang="hr-HR" smtClean="0"/>
              <a:t>13</a:t>
            </a:fld>
            <a:endParaRPr lang="hr-HR"/>
          </a:p>
        </p:txBody>
      </p:sp>
      <p:sp>
        <p:nvSpPr>
          <p:cNvPr id="4" name="Footer Placeholder 3"/>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586955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1"/>
            <a:ext cx="8229600" cy="500063"/>
          </a:xfrm>
        </p:spPr>
        <p:txBody>
          <a:bodyPr>
            <a:normAutofit fontScale="90000"/>
          </a:bodyPr>
          <a:lstStyle/>
          <a:p>
            <a:pPr>
              <a:defRPr/>
            </a:pPr>
            <a:r>
              <a:rPr lang="hr-HR" sz="3200" b="1" dirty="0">
                <a:latin typeface="+mn-lt"/>
              </a:rPr>
              <a:t>POREZNE EVIDENCIJE</a:t>
            </a:r>
          </a:p>
        </p:txBody>
      </p:sp>
      <p:sp>
        <p:nvSpPr>
          <p:cNvPr id="79875" name="Content Placeholder 2"/>
          <p:cNvSpPr>
            <a:spLocks noGrp="1"/>
          </p:cNvSpPr>
          <p:nvPr>
            <p:ph idx="1"/>
          </p:nvPr>
        </p:nvSpPr>
        <p:spPr>
          <a:xfrm>
            <a:off x="159026" y="755374"/>
            <a:ext cx="10366099" cy="6102626"/>
          </a:xfrm>
        </p:spPr>
        <p:txBody>
          <a:bodyPr>
            <a:normAutofit/>
          </a:bodyPr>
          <a:lstStyle/>
          <a:p>
            <a:pPr>
              <a:buFont typeface="Wingdings" panose="05000000000000000000" pitchFamily="2" charset="2"/>
              <a:buChar char="q"/>
            </a:pPr>
            <a:endParaRPr lang="hr-HR" altLang="x-none" sz="2000" dirty="0"/>
          </a:p>
          <a:p>
            <a:pPr>
              <a:buFont typeface="Wingdings" panose="05000000000000000000" pitchFamily="2" charset="2"/>
              <a:buChar char="q"/>
            </a:pPr>
            <a:r>
              <a:rPr lang="hr-HR" altLang="x-none" sz="2000" dirty="0"/>
              <a:t>Propisane evidencije: </a:t>
            </a:r>
          </a:p>
          <a:p>
            <a:pPr lvl="1">
              <a:buFont typeface="Wingdings" panose="05000000000000000000" pitchFamily="2" charset="2"/>
              <a:buChar char="q"/>
            </a:pPr>
            <a:r>
              <a:rPr lang="hr-HR" altLang="x-none" sz="2000" dirty="0"/>
              <a:t>Knjiga </a:t>
            </a:r>
            <a:r>
              <a:rPr lang="hr-HR" altLang="x-none" sz="2000" b="1" dirty="0"/>
              <a:t>I-RA</a:t>
            </a:r>
          </a:p>
          <a:p>
            <a:pPr lvl="1">
              <a:buFont typeface="Wingdings" panose="05000000000000000000" pitchFamily="2" charset="2"/>
              <a:buChar char="q"/>
            </a:pPr>
            <a:endParaRPr lang="hr-HR" altLang="x-none" sz="2000" dirty="0"/>
          </a:p>
          <a:p>
            <a:pPr lvl="1">
              <a:buFont typeface="Wingdings" panose="05000000000000000000" pitchFamily="2" charset="2"/>
              <a:buChar char="q"/>
            </a:pPr>
            <a:r>
              <a:rPr lang="hr-HR" altLang="x-none" sz="2000" dirty="0"/>
              <a:t>Knjiga </a:t>
            </a:r>
            <a:r>
              <a:rPr lang="hr-HR" altLang="x-none" sz="2000" b="1" dirty="0"/>
              <a:t>U-RA</a:t>
            </a:r>
          </a:p>
          <a:p>
            <a:pPr>
              <a:buFont typeface="Wingdings" panose="05000000000000000000" pitchFamily="2" charset="2"/>
              <a:buChar char="q"/>
            </a:pPr>
            <a:endParaRPr lang="hr-HR" altLang="x-none" sz="2000" b="1" dirty="0"/>
          </a:p>
          <a:p>
            <a:pPr lvl="1">
              <a:buFont typeface="Wingdings" panose="05000000000000000000" pitchFamily="2" charset="2"/>
              <a:buChar char="q"/>
            </a:pPr>
            <a:r>
              <a:rPr lang="hr-HR" altLang="x-none" sz="2000" dirty="0"/>
              <a:t>Posebne evidencije – oblik nije propisan</a:t>
            </a:r>
          </a:p>
          <a:p>
            <a:pPr lvl="2">
              <a:buFont typeface="Wingdings" panose="05000000000000000000" pitchFamily="2" charset="2"/>
              <a:buChar char="q"/>
            </a:pPr>
            <a:r>
              <a:rPr lang="hr-HR" altLang="x-none" b="1" dirty="0"/>
              <a:t>Evidencija za tuzemni prijenos porezne obveze</a:t>
            </a:r>
          </a:p>
          <a:p>
            <a:pPr marL="457200" lvl="1" indent="0">
              <a:buNone/>
            </a:pPr>
            <a:endParaRPr lang="hr-HR" altLang="x-none" sz="2000" b="1" dirty="0"/>
          </a:p>
          <a:p>
            <a:pPr>
              <a:buFont typeface="Wingdings" panose="05000000000000000000" pitchFamily="2" charset="2"/>
              <a:buChar char="q"/>
            </a:pPr>
            <a:r>
              <a:rPr lang="hr-HR" altLang="x-none" sz="2000" dirty="0"/>
              <a:t>Obrazac PDV – </a:t>
            </a:r>
          </a:p>
          <a:p>
            <a:pPr lvl="1">
              <a:buFont typeface="Wingdings" panose="05000000000000000000" pitchFamily="2" charset="2"/>
              <a:buChar char="q"/>
            </a:pPr>
            <a:r>
              <a:rPr lang="hr-HR" altLang="x-none" sz="2000" dirty="0"/>
              <a:t>do 20-tog u mjesecu za prethodni mjesec, </a:t>
            </a:r>
          </a:p>
          <a:p>
            <a:pPr lvl="1">
              <a:buFont typeface="Wingdings" panose="05000000000000000000" pitchFamily="2" charset="2"/>
              <a:buChar char="q"/>
            </a:pPr>
            <a:r>
              <a:rPr lang="hr-HR" altLang="x-none" sz="2000" dirty="0"/>
              <a:t>plaćanje do kraja mjeseca</a:t>
            </a:r>
          </a:p>
        </p:txBody>
      </p:sp>
      <p:sp>
        <p:nvSpPr>
          <p:cNvPr id="2" name="Slide Number Placeholder 1"/>
          <p:cNvSpPr>
            <a:spLocks noGrp="1"/>
          </p:cNvSpPr>
          <p:nvPr>
            <p:ph type="sldNum" sz="quarter" idx="12"/>
          </p:nvPr>
        </p:nvSpPr>
        <p:spPr/>
        <p:txBody>
          <a:bodyPr/>
          <a:lstStyle/>
          <a:p>
            <a:fld id="{7013CDAD-6DAF-4652-AE54-2AED961A0394}" type="slidenum">
              <a:rPr lang="hr-HR" smtClean="0"/>
              <a:t>14</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7826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1" y="1"/>
            <a:ext cx="9097963" cy="468313"/>
          </a:xfrm>
        </p:spPr>
        <p:txBody>
          <a:bodyPr>
            <a:normAutofit fontScale="90000"/>
          </a:bodyPr>
          <a:lstStyle/>
          <a:p>
            <a:pPr eaLnBrk="1" hangingPunct="1">
              <a:defRPr/>
            </a:pPr>
            <a:r>
              <a:rPr lang="hr-HR" sz="3200" b="1" dirty="0">
                <a:latin typeface="+mn-lt"/>
              </a:rPr>
              <a:t>OBVEZA PDV-a</a:t>
            </a:r>
          </a:p>
        </p:txBody>
      </p:sp>
      <p:sp>
        <p:nvSpPr>
          <p:cNvPr id="100355" name="Subtitle 2"/>
          <p:cNvSpPr>
            <a:spLocks noGrp="1"/>
          </p:cNvSpPr>
          <p:nvPr>
            <p:ph idx="1"/>
          </p:nvPr>
        </p:nvSpPr>
        <p:spPr>
          <a:xfrm>
            <a:off x="755374" y="571501"/>
            <a:ext cx="9769751" cy="6119813"/>
          </a:xfrm>
        </p:spPr>
        <p:txBody>
          <a:bodyPr/>
          <a:lstStyle/>
          <a:p>
            <a:pPr eaLnBrk="1" hangingPunct="1">
              <a:buFont typeface="Wingdings" panose="05000000000000000000" pitchFamily="2" charset="2"/>
              <a:buChar char="q"/>
            </a:pPr>
            <a:endParaRPr lang="hr-HR" altLang="x-none" sz="2200" dirty="0"/>
          </a:p>
          <a:p>
            <a:pPr eaLnBrk="1" hangingPunct="1">
              <a:buFont typeface="Wingdings" panose="05000000000000000000" pitchFamily="2" charset="2"/>
              <a:buChar char="q"/>
            </a:pPr>
            <a:r>
              <a:rPr lang="hr-HR" altLang="x-none" sz="2200" dirty="0"/>
              <a:t>Isporuka dobara ili usluga u tuzemstvu</a:t>
            </a:r>
          </a:p>
          <a:p>
            <a:pPr lvl="1">
              <a:buFont typeface="Wingdings" panose="05000000000000000000" pitchFamily="2" charset="2"/>
              <a:buChar char="q"/>
            </a:pPr>
            <a:r>
              <a:rPr lang="hr-HR" altLang="x-none" sz="1800" dirty="0"/>
              <a:t>OIB</a:t>
            </a:r>
          </a:p>
          <a:p>
            <a:pPr eaLnBrk="1" hangingPunct="1">
              <a:buFont typeface="Wingdings" panose="05000000000000000000" pitchFamily="2" charset="2"/>
              <a:buChar char="q"/>
            </a:pPr>
            <a:endParaRPr lang="hr-HR" altLang="x-none" sz="2200" dirty="0"/>
          </a:p>
          <a:p>
            <a:pPr eaLnBrk="1" hangingPunct="1">
              <a:buFont typeface="Wingdings" panose="05000000000000000000" pitchFamily="2" charset="2"/>
              <a:buChar char="q"/>
            </a:pPr>
            <a:r>
              <a:rPr lang="hr-HR" altLang="x-none" sz="2200" dirty="0"/>
              <a:t>Uz naknadu koju obavi porezni obveznik </a:t>
            </a:r>
          </a:p>
          <a:p>
            <a:pPr lvl="1">
              <a:buFont typeface="Wingdings" panose="05000000000000000000" pitchFamily="2" charset="2"/>
              <a:buChar char="q"/>
            </a:pPr>
            <a:r>
              <a:rPr lang="hr-HR" altLang="x-none" sz="1800" b="1" dirty="0"/>
              <a:t>Pravnim osobama</a:t>
            </a:r>
          </a:p>
          <a:p>
            <a:pPr lvl="1">
              <a:buFont typeface="Wingdings" panose="05000000000000000000" pitchFamily="2" charset="2"/>
              <a:buChar char="q"/>
            </a:pPr>
            <a:r>
              <a:rPr lang="hr-HR" altLang="x-none" sz="1800" b="1" dirty="0"/>
              <a:t>Fizičkim osobama </a:t>
            </a:r>
          </a:p>
          <a:p>
            <a:pPr marL="457200" lvl="1" indent="0">
              <a:buNone/>
            </a:pPr>
            <a:endParaRPr lang="hr-HR" altLang="x-none" sz="1800" b="1" dirty="0"/>
          </a:p>
          <a:p>
            <a:pPr eaLnBrk="1" hangingPunct="1">
              <a:buFont typeface="Wingdings" panose="05000000000000000000" pitchFamily="2" charset="2"/>
              <a:buChar char="q"/>
            </a:pPr>
            <a:r>
              <a:rPr lang="hr-HR" altLang="x-none" sz="2200" b="1" dirty="0"/>
              <a:t>Obveza PDV-a:</a:t>
            </a:r>
          </a:p>
          <a:p>
            <a:pPr lvl="1" eaLnBrk="1" hangingPunct="1">
              <a:buFont typeface="Wingdings" panose="05000000000000000000" pitchFamily="2" charset="2"/>
              <a:buChar char="q"/>
            </a:pPr>
            <a:r>
              <a:rPr lang="hr-HR" altLang="x-none" sz="2200" dirty="0"/>
              <a:t>Isporuka dobara ili</a:t>
            </a:r>
          </a:p>
          <a:p>
            <a:pPr lvl="1" eaLnBrk="1" hangingPunct="1">
              <a:buFont typeface="Wingdings" panose="05000000000000000000" pitchFamily="2" charset="2"/>
              <a:buChar char="q"/>
            </a:pPr>
            <a:r>
              <a:rPr lang="hr-HR" altLang="x-none" sz="2200" dirty="0"/>
              <a:t>Ispostavljanje računa ili</a:t>
            </a:r>
          </a:p>
          <a:p>
            <a:pPr lvl="1" eaLnBrk="1" hangingPunct="1">
              <a:buFont typeface="Wingdings" panose="05000000000000000000" pitchFamily="2" charset="2"/>
              <a:buChar char="q"/>
            </a:pPr>
            <a:r>
              <a:rPr lang="hr-HR" altLang="x-none" sz="2200" dirty="0"/>
              <a:t>Primljeni predujam</a:t>
            </a:r>
          </a:p>
          <a:p>
            <a:pPr marL="457200" lvl="1" indent="0" eaLnBrk="1" hangingPunct="1">
              <a:buNone/>
            </a:pPr>
            <a:endParaRPr lang="hr-HR" altLang="x-none" sz="2200" dirty="0"/>
          </a:p>
          <a:p>
            <a:pPr eaLnBrk="1" hangingPunct="1">
              <a:buFont typeface="Wingdings" panose="05000000000000000000" pitchFamily="2" charset="2"/>
              <a:buChar char="Ø"/>
            </a:pPr>
            <a:endParaRPr lang="hr-HR" altLang="x-none" sz="2200" dirty="0"/>
          </a:p>
          <a:p>
            <a:pPr eaLnBrk="1" hangingPunct="1">
              <a:buFont typeface="Wingdings" panose="05000000000000000000" pitchFamily="2" charset="2"/>
              <a:buChar char="Ø"/>
            </a:pPr>
            <a:endParaRPr lang="hr-HR" altLang="x-none" sz="2200" dirty="0"/>
          </a:p>
        </p:txBody>
      </p:sp>
      <p:sp>
        <p:nvSpPr>
          <p:cNvPr id="2" name="Slide Number Placeholder 1"/>
          <p:cNvSpPr>
            <a:spLocks noGrp="1"/>
          </p:cNvSpPr>
          <p:nvPr>
            <p:ph type="sldNum" sz="quarter" idx="12"/>
          </p:nvPr>
        </p:nvSpPr>
        <p:spPr/>
        <p:txBody>
          <a:bodyPr/>
          <a:lstStyle/>
          <a:p>
            <a:fld id="{7013CDAD-6DAF-4652-AE54-2AED961A0394}" type="slidenum">
              <a:rPr lang="hr-HR" smtClean="0"/>
              <a:t>15</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912553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1" y="1"/>
            <a:ext cx="9097963" cy="468313"/>
          </a:xfrm>
        </p:spPr>
        <p:txBody>
          <a:bodyPr>
            <a:normAutofit fontScale="90000"/>
          </a:bodyPr>
          <a:lstStyle/>
          <a:p>
            <a:pPr eaLnBrk="1" hangingPunct="1">
              <a:defRPr/>
            </a:pPr>
            <a:r>
              <a:rPr lang="hr-HR" sz="3200" b="1" dirty="0">
                <a:latin typeface="+mn-lt"/>
              </a:rPr>
              <a:t>POREZNA OSNOVICA</a:t>
            </a:r>
          </a:p>
        </p:txBody>
      </p:sp>
      <p:sp>
        <p:nvSpPr>
          <p:cNvPr id="65539" name="Subtitle 2"/>
          <p:cNvSpPr>
            <a:spLocks noGrp="1"/>
          </p:cNvSpPr>
          <p:nvPr>
            <p:ph idx="1"/>
          </p:nvPr>
        </p:nvSpPr>
        <p:spPr>
          <a:xfrm>
            <a:off x="318052" y="914400"/>
            <a:ext cx="11502887" cy="5776914"/>
          </a:xfrm>
        </p:spPr>
        <p:txBody>
          <a:bodyPr>
            <a:normAutofit fontScale="92500" lnSpcReduction="10000"/>
          </a:bodyPr>
          <a:lstStyle/>
          <a:p>
            <a:pPr algn="just" eaLnBrk="1" hangingPunct="1">
              <a:buFont typeface="Wingdings" panose="05000000000000000000" pitchFamily="2" charset="2"/>
              <a:buChar char="q"/>
            </a:pPr>
            <a:r>
              <a:rPr lang="vi-VN" altLang="x-none" sz="2400" b="1" dirty="0"/>
              <a:t>Poreznom osnovicom </a:t>
            </a:r>
            <a:r>
              <a:rPr lang="vi-VN" altLang="x-none" sz="2400" dirty="0"/>
              <a:t>pri isporuci dobara i usluga smatra se </a:t>
            </a:r>
            <a:r>
              <a:rPr lang="vi-VN" altLang="x-none" sz="2400" b="1" dirty="0"/>
              <a:t>naknada</a:t>
            </a:r>
            <a:r>
              <a:rPr lang="vi-VN" altLang="x-none" sz="2400" dirty="0"/>
              <a:t> koju čini</a:t>
            </a:r>
            <a:r>
              <a:rPr lang="hr-HR" altLang="x-none" sz="2400" dirty="0"/>
              <a:t>:</a:t>
            </a:r>
          </a:p>
          <a:p>
            <a:pPr lvl="1" algn="just" eaLnBrk="1" hangingPunct="1">
              <a:buFont typeface="Wingdings" panose="05000000000000000000" pitchFamily="2" charset="2"/>
              <a:buChar char="q"/>
            </a:pPr>
            <a:r>
              <a:rPr lang="vi-VN" altLang="x-none" dirty="0"/>
              <a:t>sve ono što je isporučitelj primio ili treba primiti od kupca ili neke druge osobe za te isporuke uključujući iznose subvencija koji su izravno povezani s cijenom isporučenih dobara ili usluga</a:t>
            </a:r>
            <a:r>
              <a:rPr lang="hr-HR" altLang="x-none" dirty="0"/>
              <a:t> (čl. 33 ZPDV)</a:t>
            </a:r>
            <a:r>
              <a:rPr lang="vi-VN" altLang="x-none" dirty="0"/>
              <a:t>.</a:t>
            </a:r>
            <a:endParaRPr lang="hr-HR" altLang="x-none" dirty="0"/>
          </a:p>
          <a:p>
            <a:pPr algn="just" eaLnBrk="1" hangingPunct="1">
              <a:buFont typeface="Wingdings" panose="05000000000000000000" pitchFamily="2" charset="2"/>
              <a:buChar char="q"/>
            </a:pPr>
            <a:r>
              <a:rPr lang="vi-VN" altLang="x-none" sz="2400" dirty="0"/>
              <a:t>U poreznu osnovicu </a:t>
            </a:r>
            <a:r>
              <a:rPr lang="vi-VN" altLang="x-none" sz="2400" b="1" dirty="0"/>
              <a:t>uračunavaju se </a:t>
            </a:r>
            <a:r>
              <a:rPr lang="vi-VN" altLang="x-none" sz="2400" dirty="0"/>
              <a:t>iznosi poreza, carina, pristojbi i sličnih davanja, osim PDV-a, te sporedni troškovi kao što su provizije, troškovi pakiranja, prijevoza i osiguranja koje isporučitelj dobara ili usluga zaračunava kupcu ili primatelju.</a:t>
            </a:r>
            <a:endParaRPr lang="hr-HR" altLang="x-none" sz="2400" dirty="0"/>
          </a:p>
          <a:p>
            <a:pPr algn="just" eaLnBrk="1" hangingPunct="1">
              <a:buFont typeface="Wingdings" panose="05000000000000000000" pitchFamily="2" charset="2"/>
              <a:buChar char="q"/>
            </a:pPr>
            <a:r>
              <a:rPr lang="vi-VN" altLang="x-none" sz="2400" dirty="0"/>
              <a:t>U poreznu osnovicu </a:t>
            </a:r>
            <a:r>
              <a:rPr lang="vi-VN" altLang="x-none" sz="2400" b="1" dirty="0"/>
              <a:t>ne ulaze </a:t>
            </a:r>
            <a:r>
              <a:rPr lang="vi-VN" altLang="x-none" sz="2400" dirty="0"/>
              <a:t>sniženja cijena, odnosno popusti zbog prijevremenog plaćanja i popusti što se kupcu odobre u trenutku isporuke, prolazne stavke. </a:t>
            </a:r>
            <a:endParaRPr lang="hr-HR" altLang="x-none" sz="2400" dirty="0"/>
          </a:p>
          <a:p>
            <a:pPr algn="just" eaLnBrk="1" hangingPunct="1">
              <a:buFont typeface="Wingdings" panose="05000000000000000000" pitchFamily="2" charset="2"/>
              <a:buChar char="q"/>
            </a:pPr>
            <a:r>
              <a:rPr lang="hr-HR" altLang="x-none" sz="2400" dirty="0"/>
              <a:t>U poreznu osnovicu </a:t>
            </a:r>
            <a:r>
              <a:rPr lang="hr-HR" altLang="x-none" sz="2400" b="1" dirty="0"/>
              <a:t>ne ulazi trošak povratne ambalaže </a:t>
            </a:r>
            <a:r>
              <a:rPr lang="hr-HR" altLang="x-none" sz="2400" dirty="0"/>
              <a:t>o kojoj se vodi posebna evidencija.</a:t>
            </a:r>
          </a:p>
          <a:p>
            <a:pPr algn="just">
              <a:buFont typeface="Wingdings" panose="05000000000000000000" pitchFamily="2" charset="2"/>
              <a:buChar char="q"/>
            </a:pPr>
            <a:r>
              <a:rPr lang="hr-HR" altLang="x-none" sz="2200" dirty="0"/>
              <a:t>U poreznu osnovicu ne ulaze </a:t>
            </a:r>
            <a:r>
              <a:rPr lang="hr-HR" altLang="x-none" sz="2200" b="1" dirty="0"/>
              <a:t>prolazne stavke</a:t>
            </a:r>
            <a:r>
              <a:rPr lang="hr-HR" sz="2200" dirty="0"/>
              <a:t> (iznosi koje porezni obveznik zaračuna ili primi od kupca kao povrat za izdatke koje je platio u njegovo ime i za njegov račun)</a:t>
            </a:r>
            <a:r>
              <a:rPr lang="hr-HR" altLang="x-none" sz="2200" b="1" dirty="0"/>
              <a:t> </a:t>
            </a:r>
            <a:r>
              <a:rPr lang="hr-HR" altLang="x-none" sz="2200" dirty="0"/>
              <a:t>– carina i PDV, boravišna pristojba, poseban porez na motorna vozila, sudske pristojbe </a:t>
            </a:r>
            <a:r>
              <a:rPr lang="hr-HR" altLang="x-none" sz="2200" b="1" dirty="0"/>
              <a:t>čl. 33. st. 3 ZPDV </a:t>
            </a:r>
            <a:endParaRPr lang="hr-HR" altLang="x-none" sz="2200" dirty="0"/>
          </a:p>
          <a:p>
            <a:pPr algn="just" eaLnBrk="1" hangingPunct="1">
              <a:buFont typeface="Wingdings" panose="05000000000000000000" pitchFamily="2" charset="2"/>
              <a:buChar char="q"/>
            </a:pPr>
            <a:endParaRPr lang="hr-HR" altLang="x-none" sz="2200" dirty="0"/>
          </a:p>
          <a:p>
            <a:pPr lvl="1" algn="just" eaLnBrk="1" hangingPunct="1">
              <a:buFont typeface="Wingdings" panose="05000000000000000000" pitchFamily="2" charset="2"/>
              <a:buChar char="q"/>
            </a:pPr>
            <a:endParaRPr lang="hr-HR" altLang="x-none" sz="2200" dirty="0"/>
          </a:p>
          <a:p>
            <a:pPr lvl="1" algn="just" eaLnBrk="1" hangingPunct="1">
              <a:buFont typeface="Wingdings" panose="05000000000000000000" pitchFamily="2" charset="2"/>
              <a:buChar char="q"/>
            </a:pPr>
            <a:endParaRPr lang="hr-HR" altLang="x-none" sz="1800" dirty="0"/>
          </a:p>
          <a:p>
            <a:pPr algn="just" eaLnBrk="1" hangingPunct="1">
              <a:buFont typeface="Wingdings" panose="05000000000000000000" pitchFamily="2" charset="2"/>
              <a:buChar char="q"/>
            </a:pPr>
            <a:r>
              <a:rPr lang="hr-HR" altLang="x-none" sz="1800" dirty="0"/>
              <a:t> </a:t>
            </a:r>
            <a:endParaRPr lang="hr-HR" altLang="x-none" sz="1800" b="1" dirty="0"/>
          </a:p>
        </p:txBody>
      </p:sp>
      <p:sp>
        <p:nvSpPr>
          <p:cNvPr id="2" name="Slide Number Placeholder 1"/>
          <p:cNvSpPr>
            <a:spLocks noGrp="1"/>
          </p:cNvSpPr>
          <p:nvPr>
            <p:ph type="sldNum" sz="quarter" idx="12"/>
          </p:nvPr>
        </p:nvSpPr>
        <p:spPr/>
        <p:txBody>
          <a:bodyPr/>
          <a:lstStyle/>
          <a:p>
            <a:fld id="{7013CDAD-6DAF-4652-AE54-2AED961A0394}" type="slidenum">
              <a:rPr lang="hr-HR" smtClean="0"/>
              <a:t>16</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4177123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509518"/>
          </a:xfrm>
        </p:spPr>
        <p:txBody>
          <a:bodyPr>
            <a:normAutofit fontScale="90000"/>
          </a:bodyPr>
          <a:lstStyle/>
          <a:p>
            <a:r>
              <a:rPr lang="hr-HR" sz="3200" b="1" dirty="0"/>
              <a:t>PRIZNAVANJE PRETPOREZA</a:t>
            </a:r>
          </a:p>
        </p:txBody>
      </p:sp>
      <p:sp>
        <p:nvSpPr>
          <p:cNvPr id="3" name="Rezervirano mjesto sadržaja 2"/>
          <p:cNvSpPr>
            <a:spLocks noGrp="1"/>
          </p:cNvSpPr>
          <p:nvPr>
            <p:ph idx="1"/>
          </p:nvPr>
        </p:nvSpPr>
        <p:spPr>
          <a:xfrm>
            <a:off x="198783" y="1391478"/>
            <a:ext cx="11155017" cy="4785485"/>
          </a:xfrm>
        </p:spPr>
        <p:txBody>
          <a:bodyPr>
            <a:normAutofit/>
          </a:bodyPr>
          <a:lstStyle/>
          <a:p>
            <a:pPr>
              <a:buFont typeface="Wingdings" panose="05000000000000000000" pitchFamily="2" charset="2"/>
              <a:buChar char="q"/>
            </a:pPr>
            <a:r>
              <a:rPr lang="hr-HR" sz="2000" b="1" dirty="0"/>
              <a:t>Porezni obveznik priznaje pretporez ako:</a:t>
            </a:r>
          </a:p>
          <a:p>
            <a:pPr>
              <a:buFont typeface="Wingdings" panose="05000000000000000000" pitchFamily="2" charset="2"/>
              <a:buChar char="q"/>
            </a:pPr>
            <a:r>
              <a:rPr lang="hr-HR" sz="2000" dirty="0"/>
              <a:t> dobra ili usluge koristi za obavljanje gospodarske djelatnosti</a:t>
            </a:r>
          </a:p>
          <a:p>
            <a:pPr>
              <a:buFont typeface="Wingdings" panose="05000000000000000000" pitchFamily="2" charset="2"/>
              <a:buChar char="q"/>
            </a:pPr>
            <a:r>
              <a:rPr lang="hr-HR" sz="2000" dirty="0"/>
              <a:t>odbitak pretporeza nije isključen</a:t>
            </a:r>
          </a:p>
          <a:p>
            <a:pPr lvl="1">
              <a:buFont typeface="Wingdings" panose="05000000000000000000" pitchFamily="2" charset="2"/>
              <a:buChar char="q"/>
            </a:pPr>
            <a:r>
              <a:rPr lang="hr-HR" sz="2000" dirty="0"/>
              <a:t>automobili, plovila, zrakoplovi</a:t>
            </a:r>
          </a:p>
          <a:p>
            <a:pPr lvl="1">
              <a:buFont typeface="Wingdings" panose="05000000000000000000" pitchFamily="2" charset="2"/>
              <a:buChar char="q"/>
            </a:pPr>
            <a:r>
              <a:rPr lang="hr-HR" sz="2000" dirty="0"/>
              <a:t>reprezentacija, </a:t>
            </a:r>
          </a:p>
          <a:p>
            <a:pPr lvl="1">
              <a:buFont typeface="Wingdings" panose="05000000000000000000" pitchFamily="2" charset="2"/>
              <a:buChar char="q"/>
            </a:pPr>
            <a:r>
              <a:rPr lang="hr-HR" sz="2000" dirty="0"/>
              <a:t>ako dobra i usluge koristi za djelatnost za koju nije dopušten odbitak pretporeza</a:t>
            </a:r>
          </a:p>
          <a:p>
            <a:pPr>
              <a:buFont typeface="Wingdings" panose="05000000000000000000" pitchFamily="2" charset="2"/>
              <a:buChar char="q"/>
            </a:pPr>
            <a:r>
              <a:rPr lang="hr-HR" sz="2000" dirty="0"/>
              <a:t> ima račun u vezi s isporukom dobara i usluga, izdan u skladu s čl.  79. Zakona, </a:t>
            </a:r>
          </a:p>
          <a:p>
            <a:pPr>
              <a:buFont typeface="Wingdings" panose="05000000000000000000" pitchFamily="2" charset="2"/>
              <a:buChar char="q"/>
            </a:pPr>
            <a:r>
              <a:rPr lang="hr-HR" sz="2000" dirty="0"/>
              <a:t>primljena je isporuka dobara ili usluga</a:t>
            </a:r>
          </a:p>
          <a:p>
            <a:pPr>
              <a:buFont typeface="Wingdings" panose="05000000000000000000" pitchFamily="2" charset="2"/>
              <a:buChar char="q"/>
            </a:pPr>
            <a:r>
              <a:rPr lang="hr-HR" sz="2000" dirty="0"/>
              <a:t>kada je obvezan platiti PDV temeljem prijenosa porezne obveze</a:t>
            </a:r>
          </a:p>
        </p:txBody>
      </p:sp>
      <p:sp>
        <p:nvSpPr>
          <p:cNvPr id="4" name="Slide Number Placeholder 3"/>
          <p:cNvSpPr>
            <a:spLocks noGrp="1"/>
          </p:cNvSpPr>
          <p:nvPr>
            <p:ph type="sldNum" sz="quarter" idx="12"/>
          </p:nvPr>
        </p:nvSpPr>
        <p:spPr/>
        <p:txBody>
          <a:bodyPr/>
          <a:lstStyle/>
          <a:p>
            <a:fld id="{7013CDAD-6DAF-4652-AE54-2AED961A0394}" type="slidenum">
              <a:rPr lang="hr-HR" smtClean="0"/>
              <a:t>17</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401037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524001" y="0"/>
            <a:ext cx="9097963" cy="928688"/>
          </a:xfrm>
        </p:spPr>
        <p:txBody>
          <a:bodyPr>
            <a:normAutofit fontScale="90000"/>
          </a:bodyPr>
          <a:lstStyle/>
          <a:p>
            <a:pPr eaLnBrk="1" hangingPunct="1">
              <a:defRPr/>
            </a:pPr>
            <a:r>
              <a:rPr lang="hr-HR" sz="3200" b="1" dirty="0">
                <a:latin typeface="+mn-lt"/>
              </a:rPr>
              <a:t>TUZEMSTVO – utvrđivanje obveze PDV-a i priznavanje pretporeza</a:t>
            </a:r>
          </a:p>
        </p:txBody>
      </p:sp>
      <p:sp>
        <p:nvSpPr>
          <p:cNvPr id="102403" name="Subtitle 2"/>
          <p:cNvSpPr>
            <a:spLocks noGrp="1"/>
          </p:cNvSpPr>
          <p:nvPr>
            <p:ph idx="1"/>
          </p:nvPr>
        </p:nvSpPr>
        <p:spPr>
          <a:xfrm>
            <a:off x="1524001" y="1071563"/>
            <a:ext cx="9001125" cy="5619750"/>
          </a:xfrm>
        </p:spPr>
        <p:txBody>
          <a:bodyPr>
            <a:normAutofit lnSpcReduction="10000"/>
          </a:bodyPr>
          <a:lstStyle/>
          <a:p>
            <a:pPr eaLnBrk="1" hangingPunct="1">
              <a:buFont typeface="Wingdings" panose="05000000000000000000" pitchFamily="2" charset="2"/>
              <a:buChar char="q"/>
            </a:pPr>
            <a:r>
              <a:rPr lang="hr-HR" altLang="x-none" sz="2000" u="sng" dirty="0"/>
              <a:t>Mišljenje PU od 01.04.2014 ., Klasa: 410-19/14-01/51.;Ur.b.:513-07-21-01/14-1</a:t>
            </a:r>
          </a:p>
          <a:p>
            <a:pPr lvl="1" algn="just" eaLnBrk="1" hangingPunct="1">
              <a:buFont typeface="Wingdings" panose="05000000000000000000" pitchFamily="2" charset="2"/>
              <a:buChar char="q"/>
            </a:pPr>
            <a:r>
              <a:rPr lang="hr-HR" altLang="x-none" sz="2000" dirty="0"/>
              <a:t>Obzirom da je </a:t>
            </a:r>
            <a:r>
              <a:rPr lang="hr-HR" altLang="x-none" sz="2000" b="1" dirty="0"/>
              <a:t>uz nastanak obveze obračuna PDV-a vezan i odbitak pretporeza </a:t>
            </a:r>
            <a:r>
              <a:rPr lang="hr-HR" altLang="x-none" sz="2000" dirty="0"/>
              <a:t>porezni obveznik može uz ispunjenje uvjeta propisanih </a:t>
            </a:r>
            <a:r>
              <a:rPr lang="hr-HR" altLang="x-none" sz="2000" dirty="0" err="1"/>
              <a:t>čl</a:t>
            </a:r>
            <a:r>
              <a:rPr lang="hr-HR" altLang="x-none" sz="2000" dirty="0"/>
              <a:t> 58 do 62 Zakona </a:t>
            </a:r>
            <a:r>
              <a:rPr lang="hr-HR" altLang="x-none" sz="2000" b="1" dirty="0"/>
              <a:t>odbiti pretporez u trenutku kada nastaje obveza obračuna PDV-a</a:t>
            </a:r>
            <a:r>
              <a:rPr lang="hr-HR" altLang="x-none" sz="2000" dirty="0"/>
              <a:t>.</a:t>
            </a:r>
          </a:p>
          <a:p>
            <a:pPr lvl="1" algn="just" eaLnBrk="1" hangingPunct="1">
              <a:buFont typeface="Wingdings" panose="05000000000000000000" pitchFamily="2" charset="2"/>
              <a:buChar char="q"/>
            </a:pPr>
            <a:r>
              <a:rPr lang="hr-HR" altLang="x-none" sz="2000" dirty="0"/>
              <a:t>Porezni obveznik ostvaruje pravo na odbitak pretporeza u obračunskom razdoblju u </a:t>
            </a:r>
            <a:r>
              <a:rPr lang="hr-HR" altLang="x-none" sz="2000" b="1" dirty="0"/>
              <a:t>kojem je primljeno dobro ili izvršena usluga </a:t>
            </a:r>
            <a:r>
              <a:rPr lang="hr-HR" altLang="x-none" sz="2000" dirty="0"/>
              <a:t>i </a:t>
            </a:r>
            <a:r>
              <a:rPr lang="hr-HR" altLang="x-none" sz="2000" b="1" dirty="0"/>
              <a:t>primljen račun </a:t>
            </a:r>
            <a:r>
              <a:rPr lang="hr-HR" altLang="x-none" sz="2000" dirty="0"/>
              <a:t>sa svim podacima iz čl. 79. Zakona.</a:t>
            </a:r>
          </a:p>
          <a:p>
            <a:pPr lvl="1" algn="just" eaLnBrk="1" hangingPunct="1">
              <a:buFont typeface="Wingdings" panose="05000000000000000000" pitchFamily="2" charset="2"/>
              <a:buChar char="q"/>
            </a:pPr>
            <a:r>
              <a:rPr lang="hr-HR" altLang="x-none" sz="2000" dirty="0"/>
              <a:t>Ako porezni obveznik ima račun za primljena dobra ili obavljene usluge </a:t>
            </a:r>
            <a:r>
              <a:rPr lang="hr-HR" altLang="x-none" sz="2000" b="1" dirty="0"/>
              <a:t>do roka za podnošenje prijave PDV-a</a:t>
            </a:r>
            <a:r>
              <a:rPr lang="hr-HR" altLang="x-none" sz="2000" dirty="0"/>
              <a:t> tada ima </a:t>
            </a:r>
            <a:r>
              <a:rPr lang="hr-HR" altLang="x-none" sz="2000" b="1" dirty="0"/>
              <a:t>pravo na odbitak </a:t>
            </a:r>
            <a:r>
              <a:rPr lang="hr-HR" altLang="x-none" sz="2000" dirty="0"/>
              <a:t>pretporeza u onom obračunskom razdoblju u kojem je primio dobra ili mu je obavljena usluga.</a:t>
            </a:r>
          </a:p>
          <a:p>
            <a:pPr lvl="1" algn="just" eaLnBrk="1" hangingPunct="1">
              <a:buFont typeface="Wingdings" panose="05000000000000000000" pitchFamily="2" charset="2"/>
              <a:buChar char="q"/>
            </a:pPr>
            <a:r>
              <a:rPr lang="hr-HR" altLang="x-none" sz="2000" dirty="0"/>
              <a:t>Kod </a:t>
            </a:r>
            <a:r>
              <a:rPr lang="hr-HR" altLang="x-none" sz="2000" b="1" dirty="0"/>
              <a:t>kontinuiranih isporuka </a:t>
            </a:r>
            <a:r>
              <a:rPr lang="hr-HR" altLang="x-none" sz="2000" dirty="0"/>
              <a:t>(plin, voda, struja, zakupa ili najma...) – </a:t>
            </a:r>
            <a:r>
              <a:rPr lang="hr-HR" altLang="x-none" sz="2000" b="1" dirty="0"/>
              <a:t>krajem svakog mjeseca </a:t>
            </a:r>
          </a:p>
          <a:p>
            <a:pPr lvl="1" algn="just" eaLnBrk="1" hangingPunct="1">
              <a:buFont typeface="Wingdings" panose="05000000000000000000" pitchFamily="2" charset="2"/>
              <a:buChar char="q"/>
            </a:pPr>
            <a:r>
              <a:rPr lang="hr-HR" altLang="x-none" sz="2000" dirty="0"/>
              <a:t>Kod plaćanja naknade za cijelo razdoblje </a:t>
            </a:r>
            <a:r>
              <a:rPr lang="hr-HR" altLang="x-none" sz="2000" b="1" dirty="0"/>
              <a:t>licence</a:t>
            </a:r>
            <a:r>
              <a:rPr lang="hr-HR" altLang="x-none" sz="2000" dirty="0"/>
              <a:t>, porezna obveza nastaje kada je </a:t>
            </a:r>
            <a:r>
              <a:rPr lang="hr-HR" altLang="x-none" sz="2000" b="1" dirty="0"/>
              <a:t>izdan račun i to na ukupnu naknadu</a:t>
            </a:r>
            <a:r>
              <a:rPr lang="hr-HR" altLang="x-none" sz="2000" dirty="0"/>
              <a:t>, </a:t>
            </a:r>
            <a:r>
              <a:rPr lang="hr-HR" altLang="x-none" sz="2000" b="1" i="1" dirty="0"/>
              <a:t>pretporez</a:t>
            </a:r>
            <a:r>
              <a:rPr lang="hr-HR" altLang="x-none" sz="2000" dirty="0"/>
              <a:t> – korisnik licence može </a:t>
            </a:r>
            <a:r>
              <a:rPr lang="hr-HR" altLang="x-none" sz="2000" b="1" dirty="0"/>
              <a:t>odmah odbiti </a:t>
            </a:r>
            <a:r>
              <a:rPr lang="hr-HR" altLang="x-none" sz="2000" dirty="0"/>
              <a:t>neovisno o tome što će licencu koristiti tijekom godine dana ili više</a:t>
            </a:r>
          </a:p>
          <a:p>
            <a:pPr lvl="1" algn="just" eaLnBrk="1" hangingPunct="1">
              <a:buFont typeface="Wingdings" panose="05000000000000000000" pitchFamily="2" charset="2"/>
              <a:buChar char="q"/>
            </a:pPr>
            <a:endParaRPr lang="hr-HR" altLang="x-none" sz="2000" dirty="0"/>
          </a:p>
          <a:p>
            <a:pPr eaLnBrk="1" hangingPunct="1">
              <a:buFont typeface="Arial" panose="020B0604020202020204" pitchFamily="34" charset="0"/>
              <a:buNone/>
            </a:pPr>
            <a:endParaRPr lang="hr-HR" altLang="x-none" sz="2200" dirty="0"/>
          </a:p>
        </p:txBody>
      </p:sp>
      <p:sp>
        <p:nvSpPr>
          <p:cNvPr id="2" name="Slide Number Placeholder 1"/>
          <p:cNvSpPr>
            <a:spLocks noGrp="1"/>
          </p:cNvSpPr>
          <p:nvPr>
            <p:ph type="sldNum" sz="quarter" idx="12"/>
          </p:nvPr>
        </p:nvSpPr>
        <p:spPr/>
        <p:txBody>
          <a:bodyPr/>
          <a:lstStyle/>
          <a:p>
            <a:fld id="{7013CDAD-6DAF-4652-AE54-2AED961A0394}" type="slidenum">
              <a:rPr lang="hr-HR" smtClean="0"/>
              <a:t>18</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763635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0" y="0"/>
            <a:ext cx="9144000" cy="1428750"/>
          </a:xfrm>
        </p:spPr>
        <p:txBody>
          <a:bodyPr/>
          <a:lstStyle/>
          <a:p>
            <a:pPr>
              <a:defRPr/>
            </a:pPr>
            <a:r>
              <a:rPr lang="hr-HR" sz="2800" b="1" dirty="0">
                <a:latin typeface="+mn-lt"/>
              </a:rPr>
              <a:t>NASTANAK POREZNE OBVEZE I PRIZNAVANJE PRETPOREZA PRI ISPORUKAMA DOBARA ILI USLUGA U TUZEMSTVU</a:t>
            </a:r>
          </a:p>
        </p:txBody>
      </p:sp>
      <p:graphicFrame>
        <p:nvGraphicFramePr>
          <p:cNvPr id="4" name="Content Placeholder 3"/>
          <p:cNvGraphicFramePr>
            <a:graphicFrameLocks noGrp="1"/>
          </p:cNvGraphicFramePr>
          <p:nvPr>
            <p:ph idx="1"/>
          </p:nvPr>
        </p:nvGraphicFramePr>
        <p:xfrm>
          <a:off x="1738313" y="1428750"/>
          <a:ext cx="8786813" cy="5354639"/>
        </p:xfrm>
        <a:graphic>
          <a:graphicData uri="http://schemas.openxmlformats.org/drawingml/2006/table">
            <a:tbl>
              <a:tblPr firstRow="1" bandRow="1">
                <a:tableStyleId>{5C22544A-7EE6-4342-B048-85BDC9FD1C3A}</a:tableStyleId>
              </a:tblPr>
              <a:tblGrid>
                <a:gridCol w="1494958">
                  <a:extLst>
                    <a:ext uri="{9D8B030D-6E8A-4147-A177-3AD203B41FA5}">
                      <a16:colId xmlns:a16="http://schemas.microsoft.com/office/drawing/2014/main" xmlns="" val="20000"/>
                    </a:ext>
                  </a:extLst>
                </a:gridCol>
                <a:gridCol w="1449224">
                  <a:extLst>
                    <a:ext uri="{9D8B030D-6E8A-4147-A177-3AD203B41FA5}">
                      <a16:colId xmlns:a16="http://schemas.microsoft.com/office/drawing/2014/main" xmlns="" val="20001"/>
                    </a:ext>
                  </a:extLst>
                </a:gridCol>
                <a:gridCol w="1449224">
                  <a:extLst>
                    <a:ext uri="{9D8B030D-6E8A-4147-A177-3AD203B41FA5}">
                      <a16:colId xmlns:a16="http://schemas.microsoft.com/office/drawing/2014/main" xmlns="" val="20002"/>
                    </a:ext>
                  </a:extLst>
                </a:gridCol>
                <a:gridCol w="1601774">
                  <a:extLst>
                    <a:ext uri="{9D8B030D-6E8A-4147-A177-3AD203B41FA5}">
                      <a16:colId xmlns:a16="http://schemas.microsoft.com/office/drawing/2014/main" xmlns="" val="20003"/>
                    </a:ext>
                  </a:extLst>
                </a:gridCol>
                <a:gridCol w="2791633">
                  <a:extLst>
                    <a:ext uri="{9D8B030D-6E8A-4147-A177-3AD203B41FA5}">
                      <a16:colId xmlns:a16="http://schemas.microsoft.com/office/drawing/2014/main" xmlns="" val="20004"/>
                    </a:ext>
                  </a:extLst>
                </a:gridCol>
              </a:tblGrid>
              <a:tr h="1190466">
                <a:tc>
                  <a:txBody>
                    <a:bodyPr/>
                    <a:lstStyle/>
                    <a:p>
                      <a:r>
                        <a:rPr lang="hr-HR" sz="1800" dirty="0"/>
                        <a:t>Datum isporuke dobara ili usluga</a:t>
                      </a:r>
                    </a:p>
                  </a:txBody>
                  <a:tcPr marL="91439" marR="91439" marT="45715" marB="45715"/>
                </a:tc>
                <a:tc>
                  <a:txBody>
                    <a:bodyPr/>
                    <a:lstStyle/>
                    <a:p>
                      <a:r>
                        <a:rPr lang="hr-HR" sz="1800" dirty="0"/>
                        <a:t>Datum izdavanja računa</a:t>
                      </a:r>
                    </a:p>
                  </a:txBody>
                  <a:tcPr marL="91439" marR="91439" marT="45715" marB="45715"/>
                </a:tc>
                <a:tc>
                  <a:txBody>
                    <a:bodyPr/>
                    <a:lstStyle/>
                    <a:p>
                      <a:r>
                        <a:rPr lang="hr-HR" sz="1800" dirty="0"/>
                        <a:t>Datum primitka računa</a:t>
                      </a:r>
                    </a:p>
                  </a:txBody>
                  <a:tcPr marL="91439" marR="91439" marT="45715" marB="45715"/>
                </a:tc>
                <a:tc>
                  <a:txBody>
                    <a:bodyPr/>
                    <a:lstStyle/>
                    <a:p>
                      <a:r>
                        <a:rPr lang="hr-HR" sz="1800" dirty="0"/>
                        <a:t>Obračunsko razdoblje  nastanka obveze PDV</a:t>
                      </a:r>
                    </a:p>
                  </a:txBody>
                  <a:tcPr marL="91439" marR="91439" marT="45715" marB="45715"/>
                </a:tc>
                <a:tc>
                  <a:txBody>
                    <a:bodyPr/>
                    <a:lstStyle/>
                    <a:p>
                      <a:r>
                        <a:rPr lang="hr-HR" sz="1800" dirty="0"/>
                        <a:t>Obračunsko razdoblje za priznavanje pretporeza</a:t>
                      </a:r>
                    </a:p>
                  </a:txBody>
                  <a:tcPr marL="91439" marR="91439" marT="45715" marB="45715"/>
                </a:tc>
                <a:extLst>
                  <a:ext uri="{0D108BD9-81ED-4DB2-BD59-A6C34878D82A}">
                    <a16:rowId xmlns:a16="http://schemas.microsoft.com/office/drawing/2014/main" xmlns="" val="10000"/>
                  </a:ext>
                </a:extLst>
              </a:tr>
              <a:tr h="380997">
                <a:tc>
                  <a:txBody>
                    <a:bodyPr/>
                    <a:lstStyle/>
                    <a:p>
                      <a:r>
                        <a:rPr lang="hr-HR" sz="1800" b="1" dirty="0"/>
                        <a:t>15.09. </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a:t>15.09. </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dirty="0"/>
                        <a:t>15.09. </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dirty="0"/>
                        <a:t>09.  mjesec </a:t>
                      </a:r>
                    </a:p>
                  </a:txBody>
                  <a:tcPr marL="91439" marR="91439" marT="45715" marB="45715"/>
                </a:tc>
                <a:tc>
                  <a:txBody>
                    <a:bodyPr/>
                    <a:lstStyle/>
                    <a:p>
                      <a:r>
                        <a:rPr lang="hr-HR" sz="1800" dirty="0"/>
                        <a:t>09. mjesec </a:t>
                      </a:r>
                    </a:p>
                  </a:txBody>
                  <a:tcPr marL="91439" marR="91439" marT="45715" marB="45715"/>
                </a:tc>
                <a:extLst>
                  <a:ext uri="{0D108BD9-81ED-4DB2-BD59-A6C34878D82A}">
                    <a16:rowId xmlns:a16="http://schemas.microsoft.com/office/drawing/2014/main" xmlns="" val="10001"/>
                  </a:ext>
                </a:extLst>
              </a:tr>
              <a:tr h="930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a:t>15.09.</a:t>
                      </a:r>
                    </a:p>
                  </a:txBody>
                  <a:tcPr marL="91439" marR="91439" marT="45715" marB="45715"/>
                </a:tc>
                <a:tc>
                  <a:txBody>
                    <a:bodyPr/>
                    <a:lstStyle/>
                    <a:p>
                      <a:r>
                        <a:rPr lang="hr-HR" sz="1800" b="1" dirty="0"/>
                        <a:t>15.10.</a:t>
                      </a:r>
                    </a:p>
                  </a:txBody>
                  <a:tcPr marL="91439" marR="91439" marT="45715" marB="45715"/>
                </a:tc>
                <a:tc>
                  <a:txBody>
                    <a:bodyPr/>
                    <a:lstStyle/>
                    <a:p>
                      <a:r>
                        <a:rPr lang="hr-HR" sz="1800" dirty="0"/>
                        <a:t>15.10.</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dirty="0"/>
                        <a:t>09. mjesec</a:t>
                      </a:r>
                    </a:p>
                  </a:txBody>
                  <a:tcPr marL="91439" marR="91439" marT="45715" marB="45715"/>
                </a:tc>
                <a:tc>
                  <a:txBody>
                    <a:bodyPr/>
                    <a:lstStyle/>
                    <a:p>
                      <a:r>
                        <a:rPr lang="hr-HR" sz="1800" dirty="0"/>
                        <a:t>09. mjesec (račun primljen do roka za podnošenje PDV prijave)</a:t>
                      </a:r>
                    </a:p>
                  </a:txBody>
                  <a:tcPr marL="91439" marR="91439" marT="45715" marB="45715"/>
                </a:tc>
                <a:extLst>
                  <a:ext uri="{0D108BD9-81ED-4DB2-BD59-A6C34878D82A}">
                    <a16:rowId xmlns:a16="http://schemas.microsoft.com/office/drawing/2014/main" xmlns="" val="10002"/>
                  </a:ext>
                </a:extLst>
              </a:tr>
              <a:tr h="930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a:t>15.09.</a:t>
                      </a:r>
                    </a:p>
                  </a:txBody>
                  <a:tcPr marL="91439" marR="91439" marT="45715" marB="45715"/>
                </a:tc>
                <a:tc>
                  <a:txBody>
                    <a:bodyPr/>
                    <a:lstStyle/>
                    <a:p>
                      <a:r>
                        <a:rPr lang="hr-HR" sz="1800" b="1" dirty="0"/>
                        <a:t>22.10.</a:t>
                      </a:r>
                    </a:p>
                  </a:txBody>
                  <a:tcPr marL="91439" marR="91439" marT="45715" marB="45715"/>
                </a:tc>
                <a:tc>
                  <a:txBody>
                    <a:bodyPr/>
                    <a:lstStyle/>
                    <a:p>
                      <a:r>
                        <a:rPr lang="hr-HR" sz="1800" dirty="0"/>
                        <a:t>22.10.</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dirty="0"/>
                        <a:t>09. mjesec </a:t>
                      </a:r>
                    </a:p>
                  </a:txBody>
                  <a:tcPr marL="91439" marR="91439" marT="45715" marB="45715"/>
                </a:tc>
                <a:tc>
                  <a:txBody>
                    <a:bodyPr/>
                    <a:lstStyle/>
                    <a:p>
                      <a:r>
                        <a:rPr lang="hr-HR" sz="1800" dirty="0"/>
                        <a:t>10. mjesec (račun primljen nakon roka za podnošenje PDV prijave)</a:t>
                      </a:r>
                    </a:p>
                  </a:txBody>
                  <a:tcPr marL="91439" marR="91439" marT="45715" marB="45715"/>
                </a:tc>
                <a:extLst>
                  <a:ext uri="{0D108BD9-81ED-4DB2-BD59-A6C34878D82A}">
                    <a16:rowId xmlns:a16="http://schemas.microsoft.com/office/drawing/2014/main" xmlns="" val="10003"/>
                  </a:ext>
                </a:extLst>
              </a:tr>
              <a:tr h="641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a:t>15.09.</a:t>
                      </a:r>
                    </a:p>
                  </a:txBody>
                  <a:tcPr marL="91439" marR="91439" marT="45715" marB="45715"/>
                </a:tc>
                <a:tc>
                  <a:txBody>
                    <a:bodyPr/>
                    <a:lstStyle/>
                    <a:p>
                      <a:r>
                        <a:rPr lang="hr-HR" sz="1800" b="1" dirty="0"/>
                        <a:t>Račun nije izdan</a:t>
                      </a:r>
                    </a:p>
                  </a:txBody>
                  <a:tcPr marL="91439" marR="91439" marT="45715" marB="45715"/>
                </a:tc>
                <a:tc>
                  <a:txBody>
                    <a:bodyPr/>
                    <a:lstStyle/>
                    <a:p>
                      <a:r>
                        <a:rPr lang="hr-HR" sz="1800" dirty="0"/>
                        <a:t>Račun nije primljen</a:t>
                      </a:r>
                    </a:p>
                  </a:txBody>
                  <a:tcPr marL="91439" marR="91439" marT="45715" marB="45715"/>
                </a:tc>
                <a:tc>
                  <a:txBody>
                    <a:bodyPr/>
                    <a:lstStyle/>
                    <a:p>
                      <a:r>
                        <a:rPr lang="hr-HR" sz="1800" dirty="0"/>
                        <a:t>09. mjesec</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dirty="0"/>
                        <a:t>Ako račun nije primljen ne može se priznati PDV</a:t>
                      </a:r>
                    </a:p>
                  </a:txBody>
                  <a:tcPr marL="91439" marR="91439" marT="45715" marB="45715"/>
                </a:tc>
                <a:extLst>
                  <a:ext uri="{0D108BD9-81ED-4DB2-BD59-A6C34878D82A}">
                    <a16:rowId xmlns:a16="http://schemas.microsoft.com/office/drawing/2014/main" xmlns="" val="10004"/>
                  </a:ext>
                </a:extLst>
              </a:tr>
              <a:tr h="641020">
                <a:tc>
                  <a:txBody>
                    <a:bodyPr/>
                    <a:lstStyle/>
                    <a:p>
                      <a:r>
                        <a:rPr lang="hr-HR" sz="1800" b="1" dirty="0"/>
                        <a:t>15.09.</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a:t>15.08.</a:t>
                      </a:r>
                    </a:p>
                  </a:txBody>
                  <a:tcPr marL="91439" marR="91439" marT="45715" marB="45715"/>
                </a:tc>
                <a:tc>
                  <a:txBody>
                    <a:bodyPr/>
                    <a:lstStyle/>
                    <a:p>
                      <a:r>
                        <a:rPr lang="hr-HR" sz="1800" dirty="0"/>
                        <a:t>15.08.</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dirty="0"/>
                        <a:t>08. mjesec </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dirty="0"/>
                        <a:t>09. mjesec (isporuka i račun)</a:t>
                      </a:r>
                    </a:p>
                  </a:txBody>
                  <a:tcPr marL="91439" marR="91439" marT="45715" marB="45715"/>
                </a:tc>
                <a:extLst>
                  <a:ext uri="{0D108BD9-81ED-4DB2-BD59-A6C34878D82A}">
                    <a16:rowId xmlns:a16="http://schemas.microsoft.com/office/drawing/2014/main" xmlns="" val="10005"/>
                  </a:ext>
                </a:extLst>
              </a:tr>
              <a:tr h="641020">
                <a:tc>
                  <a:txBody>
                    <a:bodyPr/>
                    <a:lstStyle/>
                    <a:p>
                      <a:r>
                        <a:rPr lang="hr-HR" sz="1800" b="1" dirty="0"/>
                        <a:t>Nije obavljena</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a:t>15.09.</a:t>
                      </a:r>
                    </a:p>
                  </a:txBody>
                  <a:tcPr marL="91439" marR="91439" marT="45715" marB="45715"/>
                </a:tc>
                <a:tc>
                  <a:txBody>
                    <a:bodyPr/>
                    <a:lstStyle/>
                    <a:p>
                      <a:r>
                        <a:rPr lang="hr-HR" sz="1800" dirty="0"/>
                        <a:t>16.09.</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dirty="0"/>
                        <a:t>09. mjesec</a:t>
                      </a:r>
                    </a:p>
                  </a:txBody>
                  <a:tcPr marL="91439" marR="91439"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dirty="0"/>
                        <a:t>Pretporez se ne može priznati –nema isporuke</a:t>
                      </a:r>
                    </a:p>
                  </a:txBody>
                  <a:tcPr marL="91439" marR="91439" marT="45715" marB="45715"/>
                </a:tc>
                <a:extLst>
                  <a:ext uri="{0D108BD9-81ED-4DB2-BD59-A6C34878D82A}">
                    <a16:rowId xmlns:a16="http://schemas.microsoft.com/office/drawing/2014/main" xmlns="" val="10006"/>
                  </a:ext>
                </a:extLst>
              </a:tr>
            </a:tbl>
          </a:graphicData>
        </a:graphic>
      </p:graphicFrame>
      <p:sp>
        <p:nvSpPr>
          <p:cNvPr id="5" name="Down Arrow 4"/>
          <p:cNvSpPr/>
          <p:nvPr/>
        </p:nvSpPr>
        <p:spPr>
          <a:xfrm>
            <a:off x="2095500" y="1071564"/>
            <a:ext cx="285750"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r-HR"/>
          </a:p>
        </p:txBody>
      </p:sp>
      <p:sp>
        <p:nvSpPr>
          <p:cNvPr id="6" name="Down Arrow 5"/>
          <p:cNvSpPr/>
          <p:nvPr/>
        </p:nvSpPr>
        <p:spPr>
          <a:xfrm>
            <a:off x="3524250" y="1071564"/>
            <a:ext cx="357188"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r-HR"/>
          </a:p>
        </p:txBody>
      </p:sp>
      <p:sp>
        <p:nvSpPr>
          <p:cNvPr id="2" name="Slide Number Placeholder 1"/>
          <p:cNvSpPr>
            <a:spLocks noGrp="1"/>
          </p:cNvSpPr>
          <p:nvPr>
            <p:ph type="sldNum" sz="quarter" idx="12"/>
          </p:nvPr>
        </p:nvSpPr>
        <p:spPr/>
        <p:txBody>
          <a:bodyPr/>
          <a:lstStyle/>
          <a:p>
            <a:fld id="{7013CDAD-6DAF-4652-AE54-2AED961A0394}" type="slidenum">
              <a:rPr lang="hr-HR" smtClean="0"/>
              <a:t>19</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82285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24001" y="1"/>
            <a:ext cx="9097963" cy="468313"/>
          </a:xfrm>
        </p:spPr>
        <p:txBody>
          <a:bodyPr>
            <a:normAutofit fontScale="90000"/>
          </a:bodyPr>
          <a:lstStyle/>
          <a:p>
            <a:pPr eaLnBrk="1" hangingPunct="1">
              <a:defRPr/>
            </a:pPr>
            <a:r>
              <a:rPr lang="hr-HR" sz="3200" b="1" dirty="0">
                <a:latin typeface="+mn-lt"/>
              </a:rPr>
              <a:t>LITERATURA</a:t>
            </a:r>
          </a:p>
        </p:txBody>
      </p:sp>
      <p:sp>
        <p:nvSpPr>
          <p:cNvPr id="10243" name="Subtitle 2"/>
          <p:cNvSpPr>
            <a:spLocks noGrp="1"/>
          </p:cNvSpPr>
          <p:nvPr>
            <p:ph idx="1"/>
          </p:nvPr>
        </p:nvSpPr>
        <p:spPr>
          <a:xfrm>
            <a:off x="357809" y="571501"/>
            <a:ext cx="10972800" cy="6119813"/>
          </a:xfrm>
        </p:spPr>
        <p:txBody>
          <a:bodyPr>
            <a:normAutofit/>
          </a:bodyPr>
          <a:lstStyle/>
          <a:p>
            <a:pPr eaLnBrk="1" hangingPunct="1"/>
            <a:endParaRPr lang="hr-HR" altLang="x-none" sz="2400" b="1" dirty="0"/>
          </a:p>
          <a:p>
            <a:pPr eaLnBrk="1" hangingPunct="1">
              <a:buFont typeface="Wingdings" panose="05000000000000000000" pitchFamily="2" charset="2"/>
              <a:buChar char="q"/>
            </a:pPr>
            <a:r>
              <a:rPr lang="hr-HR" altLang="x-none" sz="2400" b="1" dirty="0"/>
              <a:t>​Zakon o porezu na dodanu vrijednost  (u daljnjem tekstu: ZPDV)</a:t>
            </a:r>
          </a:p>
          <a:p>
            <a:pPr eaLnBrk="1" hangingPunct="1">
              <a:buFont typeface="Wingdings" panose="05000000000000000000" pitchFamily="2" charset="2"/>
              <a:buChar char="q"/>
            </a:pPr>
            <a:r>
              <a:rPr lang="hr-HR" altLang="x-none" sz="2400" b="1" dirty="0"/>
              <a:t>     </a:t>
            </a:r>
            <a:r>
              <a:rPr lang="hr-HR" altLang="x-none" sz="2400" dirty="0"/>
              <a:t>NN br. 73/13, 148/13, 143/14; Rješenje USRH 99/13, 153/13, </a:t>
            </a:r>
          </a:p>
          <a:p>
            <a:pPr eaLnBrk="1" hangingPunct="1">
              <a:buFont typeface="Wingdings" panose="05000000000000000000" pitchFamily="2" charset="2"/>
              <a:buChar char="q"/>
            </a:pPr>
            <a:r>
              <a:rPr lang="hr-HR" altLang="x-none" sz="2400" b="1" dirty="0"/>
              <a:t>Pravilnik o porezu na dodanu vrijednost</a:t>
            </a:r>
            <a:r>
              <a:rPr lang="hr-HR" altLang="x-none" sz="2400" dirty="0"/>
              <a:t> </a:t>
            </a:r>
            <a:r>
              <a:rPr lang="hr-HR" altLang="x-none" sz="2400" b="1" dirty="0"/>
              <a:t>(u daljnjem tekstu: PPDV)</a:t>
            </a:r>
            <a:r>
              <a:rPr lang="hr-HR" altLang="x-none" sz="2400" dirty="0"/>
              <a:t>      NN br. 79/13,85/13,160/13 , 35/14, 157/14, 130/15</a:t>
            </a:r>
          </a:p>
          <a:p>
            <a:pPr eaLnBrk="1" hangingPunct="1">
              <a:buFont typeface="Wingdings" panose="05000000000000000000" pitchFamily="2" charset="2"/>
              <a:buChar char="q"/>
            </a:pPr>
            <a:r>
              <a:rPr lang="hr-HR" altLang="x-none" sz="2400" b="1" dirty="0"/>
              <a:t>Mišljenja PU; </a:t>
            </a:r>
            <a:r>
              <a:rPr lang="hr-HR" altLang="x-none" sz="2400" dirty="0">
                <a:hlinkClick r:id="rId3"/>
              </a:rPr>
              <a:t>http://porezna-uprava.hr</a:t>
            </a:r>
            <a:r>
              <a:rPr lang="hr-HR" altLang="x-none" sz="2400" dirty="0"/>
              <a:t>. 31.10.2016.</a:t>
            </a:r>
          </a:p>
          <a:p>
            <a:pPr eaLnBrk="1" hangingPunct="1">
              <a:buFont typeface="Arial" panose="020B0604020202020204" pitchFamily="34" charset="0"/>
              <a:buNone/>
            </a:pPr>
            <a:r>
              <a:rPr lang="hr-HR" altLang="x-none" sz="2400" dirty="0"/>
              <a:t> </a:t>
            </a:r>
          </a:p>
          <a:p>
            <a:pPr eaLnBrk="1" hangingPunct="1">
              <a:buFont typeface="Arial" panose="020B0604020202020204" pitchFamily="34" charset="0"/>
              <a:buNone/>
            </a:pPr>
            <a:endParaRPr lang="hr-HR" altLang="x-none" sz="2400" dirty="0"/>
          </a:p>
          <a:p>
            <a:pPr eaLnBrk="1" hangingPunct="1"/>
            <a:endParaRPr lang="hr-HR" altLang="x-none" sz="2200" dirty="0"/>
          </a:p>
        </p:txBody>
      </p:sp>
      <p:sp>
        <p:nvSpPr>
          <p:cNvPr id="2" name="Slide Number Placeholder 1"/>
          <p:cNvSpPr>
            <a:spLocks noGrp="1"/>
          </p:cNvSpPr>
          <p:nvPr>
            <p:ph type="sldNum" sz="quarter" idx="12"/>
          </p:nvPr>
        </p:nvSpPr>
        <p:spPr/>
        <p:txBody>
          <a:bodyPr/>
          <a:lstStyle/>
          <a:p>
            <a:fld id="{7013CDAD-6DAF-4652-AE54-2AED961A0394}" type="slidenum">
              <a:rPr lang="hr-HR" smtClean="0"/>
              <a:t>2</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4044558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52625" y="0"/>
            <a:ext cx="8229600" cy="857250"/>
          </a:xfrm>
        </p:spPr>
        <p:txBody>
          <a:bodyPr/>
          <a:lstStyle/>
          <a:p>
            <a:pPr eaLnBrk="1" hangingPunct="1">
              <a:defRPr/>
            </a:pPr>
            <a:r>
              <a:rPr lang="hr-HR" sz="3200" b="1" dirty="0">
                <a:latin typeface="+mn-lt"/>
              </a:rPr>
              <a:t>OBAVEZNI SADRŽAJ RAČUNA</a:t>
            </a:r>
            <a:endParaRPr lang="hr-HR" sz="3200" dirty="0">
              <a:latin typeface="+mn-lt"/>
            </a:endParaRPr>
          </a:p>
        </p:txBody>
      </p:sp>
      <p:sp>
        <p:nvSpPr>
          <p:cNvPr id="47107" name="Content Placeholder 2"/>
          <p:cNvSpPr>
            <a:spLocks noGrp="1"/>
          </p:cNvSpPr>
          <p:nvPr>
            <p:ph idx="1"/>
          </p:nvPr>
        </p:nvSpPr>
        <p:spPr>
          <a:xfrm>
            <a:off x="596347" y="785814"/>
            <a:ext cx="11251095" cy="6072187"/>
          </a:xfrm>
        </p:spPr>
        <p:txBody>
          <a:bodyPr>
            <a:normAutofit/>
          </a:bodyPr>
          <a:lstStyle/>
          <a:p>
            <a:pPr>
              <a:spcBef>
                <a:spcPct val="0"/>
              </a:spcBef>
              <a:buFont typeface="Wingdings" panose="05000000000000000000" pitchFamily="2" charset="2"/>
              <a:buChar char="q"/>
            </a:pPr>
            <a:r>
              <a:rPr lang="hr-HR" altLang="x-none" sz="2000" b="1" u="sng" dirty="0"/>
              <a:t>Račun mora sadržavati sljedeće podatke (čl.79. ZPDV):</a:t>
            </a:r>
            <a:r>
              <a:rPr lang="hr-HR" altLang="x-none" sz="2000" dirty="0"/>
              <a:t/>
            </a:r>
            <a:br>
              <a:rPr lang="hr-HR" altLang="x-none" sz="2000" dirty="0"/>
            </a:br>
            <a:r>
              <a:rPr lang="hr-HR" altLang="x-none" sz="2000" dirty="0"/>
              <a:t>1. broj računa i datum izdavanja,</a:t>
            </a:r>
            <a:br>
              <a:rPr lang="hr-HR" altLang="x-none" sz="2000" dirty="0"/>
            </a:br>
            <a:r>
              <a:rPr lang="hr-HR" altLang="x-none" sz="2000" dirty="0"/>
              <a:t>2. ime i prezime (naziv), adresu, osobni identifikacijski broj ili PDV identifikacijski broj poreznog obveznika koji je isporučio dobra ili obavio usluge (prodavatelja),</a:t>
            </a:r>
            <a:br>
              <a:rPr lang="hr-HR" altLang="x-none" sz="2000" dirty="0"/>
            </a:br>
            <a:r>
              <a:rPr lang="hr-HR" altLang="x-none" sz="2000" dirty="0"/>
              <a:t>3. ime i prezime (naziv), adresu, osobni identifikacijski broj ili PDV identifikacijski broj poreznog obveznika kome su isporučena dobra ili obavljene usluge (kupca),</a:t>
            </a:r>
            <a:br>
              <a:rPr lang="hr-HR" altLang="x-none" sz="2000" dirty="0"/>
            </a:br>
            <a:r>
              <a:rPr lang="hr-HR" altLang="x-none" sz="2000" dirty="0"/>
              <a:t>4. količinu i uobičajeni trgovački naziv isporučenih dobara te vrstu i količinu obavljenih usluga,</a:t>
            </a:r>
            <a:br>
              <a:rPr lang="hr-HR" altLang="x-none" sz="2000" dirty="0"/>
            </a:br>
            <a:r>
              <a:rPr lang="hr-HR" altLang="x-none" sz="2000" dirty="0"/>
              <a:t>5. datum isporuke dobara ili obavljenih usluga ili datum primitka predujma u računu za predujam, ako se taj datum može odrediti i ako se razlikuje od datuma izdavanja računa,</a:t>
            </a:r>
            <a:br>
              <a:rPr lang="hr-HR" altLang="x-none" sz="2000" dirty="0"/>
            </a:br>
            <a:r>
              <a:rPr lang="hr-HR" altLang="x-none" sz="2000" dirty="0"/>
              <a:t>6. jediničnu cijenu bez PDV-a, odnosno iznos naknade za isporučena dobra ili obavljene usluge, razvrstane po stopi PDV-a,</a:t>
            </a:r>
            <a:br>
              <a:rPr lang="hr-HR" altLang="x-none" sz="2000" dirty="0"/>
            </a:br>
            <a:r>
              <a:rPr lang="hr-HR" altLang="x-none" sz="2000" dirty="0"/>
              <a:t>7. popuste ili rabate ako nisu uključeni u jediničnu cijenu,</a:t>
            </a:r>
            <a:br>
              <a:rPr lang="hr-HR" altLang="x-none" sz="2000" dirty="0"/>
            </a:br>
            <a:r>
              <a:rPr lang="hr-HR" altLang="x-none" sz="2000" dirty="0"/>
              <a:t>8. stopu PDV-a,</a:t>
            </a:r>
            <a:br>
              <a:rPr lang="hr-HR" altLang="x-none" sz="2000" dirty="0"/>
            </a:br>
            <a:r>
              <a:rPr lang="hr-HR" altLang="x-none" sz="2000" dirty="0"/>
              <a:t>9. iznos PDV-a razvrstan po stopi PDV-a, osim ako se primjenjuje posebni postupak za koji je u smislu ovoga Zakona taj podatak isključen,</a:t>
            </a:r>
            <a:br>
              <a:rPr lang="hr-HR" altLang="x-none" sz="2000" dirty="0"/>
            </a:br>
            <a:r>
              <a:rPr lang="hr-HR" altLang="x-none" sz="2000" dirty="0"/>
              <a:t>10. zbrojni iznos naknade i PDV-a.</a:t>
            </a:r>
          </a:p>
          <a:p>
            <a:pPr>
              <a:spcBef>
                <a:spcPct val="0"/>
              </a:spcBef>
              <a:buFont typeface="Wingdings" panose="05000000000000000000" pitchFamily="2" charset="2"/>
              <a:buChar char="q"/>
            </a:pPr>
            <a:r>
              <a:rPr lang="vi-VN" altLang="x-none" sz="2000" dirty="0"/>
              <a:t>Porezni obveznik koji obavlja oslobođene isporuke dobara ili usluga mora se u računu </a:t>
            </a:r>
            <a:r>
              <a:rPr lang="vi-VN" altLang="x-none" sz="2000" b="1" dirty="0"/>
              <a:t>pozvati na odredbe ovoga Zakona kojim je to oslobođenje propisano</a:t>
            </a:r>
            <a:endParaRPr lang="hr-HR" altLang="x-none" sz="2000" b="1" dirty="0"/>
          </a:p>
        </p:txBody>
      </p:sp>
      <p:sp>
        <p:nvSpPr>
          <p:cNvPr id="2" name="Slide Number Placeholder 1"/>
          <p:cNvSpPr>
            <a:spLocks noGrp="1"/>
          </p:cNvSpPr>
          <p:nvPr>
            <p:ph type="sldNum" sz="quarter" idx="12"/>
          </p:nvPr>
        </p:nvSpPr>
        <p:spPr/>
        <p:txBody>
          <a:bodyPr/>
          <a:lstStyle/>
          <a:p>
            <a:fld id="{7013CDAD-6DAF-4652-AE54-2AED961A0394}" type="slidenum">
              <a:rPr lang="hr-HR" smtClean="0"/>
              <a:t>20</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9845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09750" y="1"/>
            <a:ext cx="8229600" cy="714375"/>
          </a:xfrm>
        </p:spPr>
        <p:txBody>
          <a:bodyPr/>
          <a:lstStyle/>
          <a:p>
            <a:pPr eaLnBrk="1" hangingPunct="1">
              <a:defRPr/>
            </a:pPr>
            <a:r>
              <a:rPr lang="hr-HR" sz="3200" b="1" dirty="0">
                <a:latin typeface="+mn-lt"/>
              </a:rPr>
              <a:t>OBAVEZNI SADRŽAJ RAČUNA</a:t>
            </a:r>
            <a:endParaRPr lang="hr-HR" sz="3200" dirty="0">
              <a:latin typeface="+mn-lt"/>
            </a:endParaRPr>
          </a:p>
        </p:txBody>
      </p:sp>
      <p:sp>
        <p:nvSpPr>
          <p:cNvPr id="49155" name="Content Placeholder 2"/>
          <p:cNvSpPr>
            <a:spLocks noGrp="1"/>
          </p:cNvSpPr>
          <p:nvPr>
            <p:ph idx="1"/>
          </p:nvPr>
        </p:nvSpPr>
        <p:spPr>
          <a:xfrm>
            <a:off x="159026" y="571500"/>
            <a:ext cx="11900452" cy="6286500"/>
          </a:xfrm>
        </p:spPr>
        <p:txBody>
          <a:bodyPr>
            <a:normAutofit/>
          </a:bodyPr>
          <a:lstStyle/>
          <a:p>
            <a:pPr>
              <a:buFont typeface="Wingdings" panose="05000000000000000000" pitchFamily="2" charset="2"/>
              <a:buChar char="q"/>
            </a:pPr>
            <a:r>
              <a:rPr lang="hr-HR" altLang="x-none" sz="2000" b="1" dirty="0"/>
              <a:t>Pojednostavljeni račun </a:t>
            </a:r>
            <a:r>
              <a:rPr lang="hr-HR" altLang="x-none" sz="2000" dirty="0"/>
              <a:t>–iznos isporuka dobara i usluga čiji iznos nije viši od 700,00 kuna :</a:t>
            </a:r>
            <a:br>
              <a:rPr lang="hr-HR" altLang="x-none" sz="2000" dirty="0"/>
            </a:br>
            <a:endParaRPr lang="hr-HR" altLang="x-none" sz="2000" dirty="0"/>
          </a:p>
          <a:p>
            <a:pPr>
              <a:buFont typeface="Wingdings" panose="05000000000000000000" pitchFamily="2" charset="2"/>
              <a:buChar char="q"/>
            </a:pPr>
            <a:r>
              <a:rPr lang="hr-HR" altLang="x-none" sz="2000" dirty="0"/>
              <a:t>Računi mogu biti:</a:t>
            </a:r>
          </a:p>
          <a:p>
            <a:pPr lvl="1">
              <a:buFont typeface="Wingdings" panose="05000000000000000000" pitchFamily="2" charset="2"/>
              <a:buChar char="q"/>
            </a:pPr>
            <a:r>
              <a:rPr lang="hr-HR" altLang="x-none" sz="2000" b="1" dirty="0"/>
              <a:t>U papirnatom obliku</a:t>
            </a:r>
          </a:p>
          <a:p>
            <a:pPr lvl="1">
              <a:buFont typeface="Wingdings" panose="05000000000000000000" pitchFamily="2" charset="2"/>
              <a:buChar char="q"/>
            </a:pPr>
            <a:r>
              <a:rPr lang="hr-HR" altLang="x-none" sz="2000" b="1" dirty="0"/>
              <a:t>U elektroničkom obliku</a:t>
            </a:r>
          </a:p>
          <a:p>
            <a:pPr>
              <a:buFont typeface="Wingdings" panose="05000000000000000000" pitchFamily="2" charset="2"/>
              <a:buChar char="q"/>
            </a:pPr>
            <a:r>
              <a:rPr lang="hr-HR" altLang="x-none" sz="2400" b="1" u="sng" dirty="0">
                <a:cs typeface="Times New Roman" panose="02020603050405020304" pitchFamily="18" charset="0"/>
              </a:rPr>
              <a:t>Potpis na računu</a:t>
            </a:r>
          </a:p>
          <a:p>
            <a:pPr lvl="1">
              <a:buFont typeface="Wingdings" panose="05000000000000000000" pitchFamily="2" charset="2"/>
              <a:buChar char="q"/>
            </a:pPr>
            <a:r>
              <a:rPr lang="hr-HR" altLang="x-none" dirty="0">
                <a:cs typeface="Times New Roman" panose="02020603050405020304" pitchFamily="18" charset="0"/>
              </a:rPr>
              <a:t>Nije propisan ZPDV</a:t>
            </a:r>
          </a:p>
          <a:p>
            <a:pPr lvl="1">
              <a:buFont typeface="Wingdings" panose="05000000000000000000" pitchFamily="2" charset="2"/>
              <a:buChar char="q"/>
            </a:pPr>
            <a:r>
              <a:rPr lang="hr-HR" altLang="x-none" b="1" dirty="0">
                <a:cs typeface="Times New Roman" panose="02020603050405020304" pitchFamily="18" charset="0"/>
              </a:rPr>
              <a:t>Propisan Zakonom o računovodstvu </a:t>
            </a:r>
          </a:p>
          <a:p>
            <a:pPr lvl="2">
              <a:buFont typeface="Wingdings" panose="05000000000000000000" pitchFamily="2" charset="2"/>
              <a:buChar char="q"/>
            </a:pPr>
            <a:r>
              <a:rPr lang="hr-HR" altLang="x-none" sz="2400" dirty="0">
                <a:cs typeface="Times New Roman" panose="02020603050405020304" pitchFamily="18" charset="0"/>
              </a:rPr>
              <a:t>vjerodostojnost knjigovodstvene isprave</a:t>
            </a:r>
          </a:p>
          <a:p>
            <a:pPr lvl="3">
              <a:buFont typeface="Wingdings" panose="05000000000000000000" pitchFamily="2" charset="2"/>
              <a:buChar char="q"/>
            </a:pPr>
            <a:r>
              <a:rPr lang="hr-HR" altLang="x-none" sz="2400" dirty="0">
                <a:cs typeface="Times New Roman" panose="02020603050405020304" pitchFamily="18" charset="0"/>
              </a:rPr>
              <a:t>Novi ZOR od 1.1.2016. – čl. 9</a:t>
            </a:r>
            <a:endParaRPr lang="hr-HR" altLang="x-none" sz="2400" dirty="0"/>
          </a:p>
          <a:p>
            <a:pPr eaLnBrk="1" hangingPunct="1">
              <a:buFont typeface="Wingdings" panose="05000000000000000000" pitchFamily="2" charset="2"/>
              <a:buChar char="q"/>
            </a:pPr>
            <a:endParaRPr lang="hr-HR" altLang="x-none" sz="2200" b="1" dirty="0"/>
          </a:p>
          <a:p>
            <a:pPr eaLnBrk="1" hangingPunct="1">
              <a:buFont typeface="Wingdings" panose="05000000000000000000" pitchFamily="2" charset="2"/>
              <a:buChar char="q"/>
            </a:pPr>
            <a:r>
              <a:rPr lang="hr-HR" altLang="x-none" sz="2200" b="1" dirty="0"/>
              <a:t>I</a:t>
            </a:r>
            <a:r>
              <a:rPr lang="vi-VN" altLang="x-none" sz="2200" b="1" dirty="0"/>
              <a:t>znosi na računima se iskazuju u kunama i uz to mogu biti iskazani u bilo kojoj valuti </a:t>
            </a:r>
            <a:r>
              <a:rPr lang="hr-HR" altLang="x-none" sz="2200" dirty="0"/>
              <a:t>s tim</a:t>
            </a:r>
            <a:r>
              <a:rPr lang="vi-VN" altLang="x-none" sz="2200" dirty="0"/>
              <a:t> da je </a:t>
            </a:r>
            <a:r>
              <a:rPr lang="vi-VN" altLang="x-none" sz="2200" b="1" dirty="0"/>
              <a:t>iznos PDV-a koji treba platiti </a:t>
            </a:r>
            <a:r>
              <a:rPr lang="vi-VN" altLang="x-none" sz="2200" dirty="0"/>
              <a:t>iskazan u </a:t>
            </a:r>
            <a:r>
              <a:rPr lang="vi-VN" altLang="x-none" sz="2200" b="1" dirty="0"/>
              <a:t>kunama uz primjenu </a:t>
            </a:r>
            <a:r>
              <a:rPr lang="hr-HR" altLang="x-none" sz="2200" b="1" dirty="0"/>
              <a:t>srednjeg </a:t>
            </a:r>
            <a:r>
              <a:rPr lang="vi-VN" altLang="x-none" sz="2200" b="1" dirty="0"/>
              <a:t>tečaja </a:t>
            </a:r>
            <a:r>
              <a:rPr lang="hr-HR" altLang="x-none" sz="2200" b="1" dirty="0"/>
              <a:t> HNB  </a:t>
            </a:r>
            <a:r>
              <a:rPr lang="hr-HR" altLang="x-none" sz="2200" dirty="0"/>
              <a:t>(</a:t>
            </a:r>
            <a:r>
              <a:rPr lang="hr-HR" altLang="x-none" sz="2200" dirty="0" err="1"/>
              <a:t>čl</a:t>
            </a:r>
            <a:r>
              <a:rPr lang="hr-HR" altLang="x-none" sz="2200" dirty="0"/>
              <a:t> 81. ZPDV)</a:t>
            </a:r>
            <a:r>
              <a:rPr lang="vi-VN" altLang="x-none" sz="2200" dirty="0"/>
              <a:t>.</a:t>
            </a:r>
            <a:endParaRPr lang="hr-HR" altLang="x-none" sz="2200" dirty="0"/>
          </a:p>
          <a:p>
            <a:pPr eaLnBrk="1" hangingPunct="1">
              <a:buFont typeface="Wingdings" panose="05000000000000000000" pitchFamily="2" charset="2"/>
              <a:buChar char="q"/>
            </a:pPr>
            <a:r>
              <a:rPr lang="hr-HR" altLang="x-none" sz="2200" dirty="0"/>
              <a:t>Iznosi na računima </a:t>
            </a:r>
            <a:r>
              <a:rPr lang="hr-HR" altLang="x-none" sz="2200" b="1" dirty="0"/>
              <a:t>za isporuke u EU i treće zemlje mogu biti u stranoj valuti uz uvjet da je ukupan iznos na računu i PDV iskazan u kunama </a:t>
            </a:r>
            <a:r>
              <a:rPr lang="hr-HR" altLang="x-none" sz="2200" dirty="0"/>
              <a:t>(čl.157.st.6 PPDV)</a:t>
            </a:r>
          </a:p>
        </p:txBody>
      </p:sp>
      <p:sp>
        <p:nvSpPr>
          <p:cNvPr id="2" name="Slide Number Placeholder 1"/>
          <p:cNvSpPr>
            <a:spLocks noGrp="1"/>
          </p:cNvSpPr>
          <p:nvPr>
            <p:ph type="sldNum" sz="quarter" idx="12"/>
          </p:nvPr>
        </p:nvSpPr>
        <p:spPr/>
        <p:txBody>
          <a:bodyPr/>
          <a:lstStyle/>
          <a:p>
            <a:fld id="{7013CDAD-6DAF-4652-AE54-2AED961A0394}" type="slidenum">
              <a:rPr lang="hr-HR" smtClean="0"/>
              <a:t>21</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980251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809750" y="0"/>
            <a:ext cx="8229600" cy="476250"/>
          </a:xfrm>
        </p:spPr>
        <p:txBody>
          <a:bodyPr>
            <a:normAutofit fontScale="90000"/>
          </a:bodyPr>
          <a:lstStyle/>
          <a:p>
            <a:pPr eaLnBrk="1" hangingPunct="1"/>
            <a:r>
              <a:rPr lang="hr-HR" altLang="x-none" sz="3200" b="1">
                <a:cs typeface="Times New Roman" panose="02020603050405020304" pitchFamily="18" charset="0"/>
              </a:rPr>
              <a:t>Ispravak računa i porezne osnovice</a:t>
            </a:r>
            <a:endParaRPr lang="hr-HR" altLang="x-none" sz="3200">
              <a:cs typeface="Times New Roman" panose="02020603050405020304" pitchFamily="18" charset="0"/>
            </a:endParaRPr>
          </a:p>
        </p:txBody>
      </p:sp>
      <p:sp>
        <p:nvSpPr>
          <p:cNvPr id="57347" name="Content Placeholder 2"/>
          <p:cNvSpPr>
            <a:spLocks noGrp="1"/>
          </p:cNvSpPr>
          <p:nvPr>
            <p:ph idx="1"/>
          </p:nvPr>
        </p:nvSpPr>
        <p:spPr>
          <a:xfrm>
            <a:off x="145774" y="596348"/>
            <a:ext cx="11555896" cy="6261653"/>
          </a:xfrm>
        </p:spPr>
        <p:txBody>
          <a:bodyPr/>
          <a:lstStyle/>
          <a:p>
            <a:pPr eaLnBrk="1" hangingPunct="1">
              <a:buFont typeface="Wingdings" panose="05000000000000000000" pitchFamily="2" charset="2"/>
              <a:buChar char="q"/>
            </a:pPr>
            <a:r>
              <a:rPr lang="hr-HR" altLang="x-none" sz="2000" b="1" dirty="0">
                <a:cs typeface="Times New Roman" panose="02020603050405020304" pitchFamily="18" charset="0"/>
              </a:rPr>
              <a:t>Ispravak PDV-a po računu</a:t>
            </a:r>
          </a:p>
          <a:p>
            <a:pPr lvl="1" eaLnBrk="1" hangingPunct="1">
              <a:buFont typeface="Wingdings" panose="05000000000000000000" pitchFamily="2" charset="2"/>
              <a:buChar char="q"/>
            </a:pPr>
            <a:r>
              <a:rPr lang="hr-HR" altLang="x-none" sz="2000" dirty="0">
                <a:cs typeface="Times New Roman" panose="02020603050405020304" pitchFamily="18" charset="0"/>
              </a:rPr>
              <a:t>Ako primatelj </a:t>
            </a:r>
            <a:r>
              <a:rPr lang="hr-HR" altLang="x-none" sz="2000" b="1" dirty="0">
                <a:cs typeface="Times New Roman" panose="02020603050405020304" pitchFamily="18" charset="0"/>
              </a:rPr>
              <a:t>računa nije koristio pretporez </a:t>
            </a:r>
            <a:r>
              <a:rPr lang="hr-HR" altLang="x-none" sz="2000" dirty="0">
                <a:cs typeface="Times New Roman" panose="02020603050405020304" pitchFamily="18" charset="0"/>
              </a:rPr>
              <a:t>– čl. 160 st.1. PPDV</a:t>
            </a:r>
          </a:p>
          <a:p>
            <a:pPr lvl="2" eaLnBrk="1" hangingPunct="1">
              <a:buFont typeface="Wingdings" panose="05000000000000000000" pitchFamily="2" charset="2"/>
              <a:buChar char="q"/>
            </a:pPr>
            <a:r>
              <a:rPr lang="hr-HR" altLang="x-none" dirty="0">
                <a:cs typeface="Times New Roman" panose="02020603050405020304" pitchFamily="18" charset="0"/>
              </a:rPr>
              <a:t>Izdavatelju </a:t>
            </a:r>
            <a:r>
              <a:rPr lang="hr-HR" altLang="x-none" b="1" dirty="0">
                <a:cs typeface="Times New Roman" panose="02020603050405020304" pitchFamily="18" charset="0"/>
              </a:rPr>
              <a:t>vraća izvornik računa </a:t>
            </a:r>
            <a:r>
              <a:rPr lang="hr-HR" altLang="x-none" dirty="0">
                <a:cs typeface="Times New Roman" panose="02020603050405020304" pitchFamily="18" charset="0"/>
              </a:rPr>
              <a:t>u kojem je PDV pogrešno iskazan</a:t>
            </a:r>
          </a:p>
          <a:p>
            <a:pPr lvl="1" eaLnBrk="1" hangingPunct="1">
              <a:buFont typeface="Wingdings" panose="05000000000000000000" pitchFamily="2" charset="2"/>
              <a:buChar char="q"/>
            </a:pPr>
            <a:r>
              <a:rPr lang="hr-HR" altLang="x-none" sz="2000" dirty="0">
                <a:cs typeface="Times New Roman" panose="02020603050405020304" pitchFamily="18" charset="0"/>
              </a:rPr>
              <a:t>Ako je primatelj računa </a:t>
            </a:r>
            <a:r>
              <a:rPr lang="hr-HR" altLang="x-none" sz="2000" b="1" dirty="0">
                <a:cs typeface="Times New Roman" panose="02020603050405020304" pitchFamily="18" charset="0"/>
              </a:rPr>
              <a:t>već odbio pretporez </a:t>
            </a:r>
            <a:r>
              <a:rPr lang="hr-HR" altLang="x-none" sz="2000" dirty="0">
                <a:cs typeface="Times New Roman" panose="02020603050405020304" pitchFamily="18" charset="0"/>
              </a:rPr>
              <a:t>u svom obračunu PDV-a</a:t>
            </a:r>
          </a:p>
          <a:p>
            <a:pPr lvl="2" eaLnBrk="1" hangingPunct="1">
              <a:buFont typeface="Wingdings" panose="05000000000000000000" pitchFamily="2" charset="2"/>
              <a:buChar char="q"/>
            </a:pPr>
            <a:r>
              <a:rPr lang="hr-HR" altLang="x-none" dirty="0">
                <a:cs typeface="Times New Roman" panose="02020603050405020304" pitchFamily="18" charset="0"/>
              </a:rPr>
              <a:t>Ispravak po uvjetima iz čl. 33 st. 7 ZPDV</a:t>
            </a:r>
          </a:p>
          <a:p>
            <a:pPr lvl="3" eaLnBrk="1" hangingPunct="1">
              <a:buFont typeface="Wingdings" panose="05000000000000000000" pitchFamily="2" charset="2"/>
              <a:buChar char="q"/>
            </a:pPr>
            <a:r>
              <a:rPr lang="hr-HR" altLang="x-none" dirty="0">
                <a:cs typeface="Times New Roman" panose="02020603050405020304" pitchFamily="18" charset="0"/>
              </a:rPr>
              <a:t>Ako se porezna osnovica naknadno promijeni zbog opoziva, popusta ili nemogućnosti naplate</a:t>
            </a:r>
          </a:p>
          <a:p>
            <a:pPr lvl="4" eaLnBrk="1" hangingPunct="1">
              <a:buFont typeface="Wingdings" panose="05000000000000000000" pitchFamily="2" charset="2"/>
              <a:buChar char="q"/>
            </a:pPr>
            <a:r>
              <a:rPr lang="hr-HR" altLang="x-none" b="1" dirty="0">
                <a:cs typeface="Times New Roman" panose="02020603050405020304" pitchFamily="18" charset="0"/>
              </a:rPr>
              <a:t>Isporučitelj može ispraviti iznos PDV ako primatelj ispravi odbitak pretporeza i o tome pismeno izvijesti isporučitelja </a:t>
            </a:r>
          </a:p>
          <a:p>
            <a:pPr lvl="2">
              <a:buFont typeface="Wingdings" panose="05000000000000000000" pitchFamily="2" charset="2"/>
              <a:buChar char="q"/>
            </a:pPr>
            <a:r>
              <a:rPr lang="hr-HR" altLang="x-none" dirty="0">
                <a:cs typeface="Times New Roman" panose="02020603050405020304" pitchFamily="18" charset="0"/>
              </a:rPr>
              <a:t>Ako se radi o poreznom </a:t>
            </a:r>
            <a:r>
              <a:rPr lang="hr-HR" altLang="x-none" b="1" dirty="0">
                <a:cs typeface="Times New Roman" panose="02020603050405020304" pitchFamily="18" charset="0"/>
              </a:rPr>
              <a:t>obvezniku koji nema pravo na odbitak pretporeza ili krajnjem potrošaču</a:t>
            </a:r>
          </a:p>
          <a:p>
            <a:pPr lvl="3">
              <a:buFont typeface="Wingdings" panose="05000000000000000000" pitchFamily="2" charset="2"/>
              <a:buChar char="q"/>
            </a:pPr>
            <a:r>
              <a:rPr lang="hr-HR" altLang="x-none" dirty="0">
                <a:cs typeface="Times New Roman" panose="02020603050405020304" pitchFamily="18" charset="0"/>
              </a:rPr>
              <a:t>Obračun PDV se može ispraviti u razdoblju oporezivanja u kojem je </a:t>
            </a:r>
            <a:r>
              <a:rPr lang="hr-HR" altLang="x-none" b="1" dirty="0">
                <a:cs typeface="Times New Roman" panose="02020603050405020304" pitchFamily="18" charset="0"/>
              </a:rPr>
              <a:t>prodajna cijena ili dio prodajne cijene vraćen poreznom </a:t>
            </a:r>
            <a:r>
              <a:rPr lang="hr-HR" altLang="x-none" dirty="0">
                <a:cs typeface="Times New Roman" panose="02020603050405020304" pitchFamily="18" charset="0"/>
              </a:rPr>
              <a:t>obvezniku koji nema pravo na odbitak pretporeza ili krajnjem potrošaču</a:t>
            </a:r>
          </a:p>
          <a:p>
            <a:pPr lvl="4">
              <a:buFont typeface="Wingdings" panose="05000000000000000000" pitchFamily="2" charset="2"/>
              <a:buChar char="q"/>
            </a:pPr>
            <a:r>
              <a:rPr lang="hr-HR" altLang="x-none" dirty="0">
                <a:cs typeface="Times New Roman" panose="02020603050405020304" pitchFamily="18" charset="0"/>
              </a:rPr>
              <a:t>Porezni obveznik isporučitelj mora imati odgovarajuće dokaze o povratu prodajne cijene</a:t>
            </a:r>
          </a:p>
          <a:p>
            <a:pPr lvl="3">
              <a:buFont typeface="Wingdings" panose="05000000000000000000" pitchFamily="2" charset="2"/>
              <a:buChar char="q"/>
            </a:pPr>
            <a:r>
              <a:rPr lang="hr-HR" altLang="x-none" dirty="0">
                <a:cs typeface="Times New Roman" panose="02020603050405020304" pitchFamily="18" charset="0"/>
              </a:rPr>
              <a:t>Ako se </a:t>
            </a:r>
            <a:r>
              <a:rPr lang="hr-HR" altLang="x-none" b="1" dirty="0">
                <a:cs typeface="Times New Roman" panose="02020603050405020304" pitchFamily="18" charset="0"/>
              </a:rPr>
              <a:t>radi o pravnoj osobi tada i izjavu da nije obveznik PDV-a</a:t>
            </a:r>
          </a:p>
          <a:p>
            <a:pPr lvl="2" eaLnBrk="1" hangingPunct="1">
              <a:buFont typeface="Arial" panose="020B0604020202020204" pitchFamily="34" charset="0"/>
              <a:buNone/>
            </a:pPr>
            <a:endParaRPr lang="hr-HR" altLang="x-none" sz="18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22</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1342230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981200" y="0"/>
            <a:ext cx="8229600" cy="857250"/>
          </a:xfrm>
        </p:spPr>
        <p:txBody>
          <a:bodyPr>
            <a:normAutofit fontScale="90000"/>
          </a:bodyPr>
          <a:lstStyle/>
          <a:p>
            <a:pPr>
              <a:defRPr/>
            </a:pPr>
            <a:r>
              <a:rPr lang="hr-HR" sz="3200" b="1" dirty="0">
                <a:latin typeface="+mn-lt"/>
              </a:rPr>
              <a:t> ROBA U KOMISIJI</a:t>
            </a:r>
            <a:br>
              <a:rPr lang="hr-HR" sz="3200" b="1" dirty="0">
                <a:latin typeface="+mn-lt"/>
              </a:rPr>
            </a:br>
            <a:endParaRPr lang="hr-HR" sz="3200" b="1" dirty="0">
              <a:latin typeface="+mn-lt"/>
            </a:endParaRPr>
          </a:p>
        </p:txBody>
      </p:sp>
      <p:sp>
        <p:nvSpPr>
          <p:cNvPr id="56323" name="Content Placeholder 2"/>
          <p:cNvSpPr>
            <a:spLocks noGrp="1"/>
          </p:cNvSpPr>
          <p:nvPr>
            <p:ph idx="1"/>
          </p:nvPr>
        </p:nvSpPr>
        <p:spPr>
          <a:xfrm>
            <a:off x="410817" y="714376"/>
            <a:ext cx="10933044" cy="6143625"/>
          </a:xfrm>
        </p:spPr>
        <p:txBody>
          <a:bodyPr>
            <a:normAutofit/>
          </a:bodyPr>
          <a:lstStyle/>
          <a:p>
            <a:pPr>
              <a:buFont typeface="Wingdings" panose="05000000000000000000" pitchFamily="2" charset="2"/>
              <a:buChar char="q"/>
              <a:defRPr/>
            </a:pPr>
            <a:r>
              <a:rPr lang="hr-HR" altLang="x-none" sz="2400" dirty="0"/>
              <a:t>Ugovor o komisiji – </a:t>
            </a:r>
            <a:r>
              <a:rPr lang="hr-HR" altLang="x-none" sz="2400" b="1" dirty="0"/>
              <a:t>komisionar </a:t>
            </a:r>
            <a:r>
              <a:rPr lang="hr-HR" altLang="x-none" sz="2400" dirty="0"/>
              <a:t>(trgovac) i </a:t>
            </a:r>
            <a:r>
              <a:rPr lang="hr-HR" altLang="x-none" sz="2400" b="1" dirty="0"/>
              <a:t>komitent</a:t>
            </a:r>
            <a:r>
              <a:rPr lang="hr-HR" altLang="x-none" sz="2400" dirty="0"/>
              <a:t> (vlasnik robe)</a:t>
            </a:r>
          </a:p>
          <a:p>
            <a:pPr>
              <a:buFont typeface="Wingdings" panose="05000000000000000000" pitchFamily="2" charset="2"/>
              <a:buChar char="q"/>
              <a:defRPr/>
            </a:pPr>
            <a:r>
              <a:rPr lang="hr-HR" altLang="x-none" sz="2400" dirty="0"/>
              <a:t>Komisionar prodaje robu u svoje ime a za tuđi (komitentov) račun</a:t>
            </a:r>
          </a:p>
          <a:p>
            <a:pPr>
              <a:buFont typeface="Wingdings" panose="05000000000000000000" pitchFamily="2" charset="2"/>
              <a:buChar char="q"/>
              <a:defRPr/>
            </a:pPr>
            <a:r>
              <a:rPr lang="hr-HR" altLang="x-none" sz="2400" dirty="0"/>
              <a:t>Komisionar – ostvaruje proviziju, ali je cijela isporuka oporeziva</a:t>
            </a:r>
          </a:p>
          <a:p>
            <a:pPr>
              <a:buFont typeface="Wingdings" panose="05000000000000000000" pitchFamily="2" charset="2"/>
              <a:buChar char="q"/>
              <a:defRPr/>
            </a:pPr>
            <a:endParaRPr lang="hr-HR" altLang="x-none" sz="2400" dirty="0"/>
          </a:p>
          <a:p>
            <a:pPr>
              <a:buFont typeface="Wingdings" panose="05000000000000000000" pitchFamily="2" charset="2"/>
              <a:buChar char="q"/>
              <a:defRPr/>
            </a:pPr>
            <a:r>
              <a:rPr lang="hr-HR" altLang="x-none" sz="2400" b="1" dirty="0"/>
              <a:t>PDV postupak:</a:t>
            </a:r>
          </a:p>
          <a:p>
            <a:pPr algn="just">
              <a:buFont typeface="Wingdings" panose="05000000000000000000" pitchFamily="2" charset="2"/>
              <a:buChar char="q"/>
              <a:defRPr/>
            </a:pPr>
            <a:r>
              <a:rPr lang="hr-HR" altLang="x-none" sz="2400" dirty="0"/>
              <a:t>Porezni obveznik koji isporuku obavlja </a:t>
            </a:r>
            <a:r>
              <a:rPr lang="hr-HR" altLang="x-none" sz="2400" b="1" dirty="0"/>
              <a:t>u vlastito ime i za vlastiti račun,</a:t>
            </a:r>
            <a:r>
              <a:rPr lang="hr-HR" altLang="x-none" sz="2400" dirty="0"/>
              <a:t> obračunava i plaća PDV na punu naknadu isto kao komisionar koji nastupa </a:t>
            </a:r>
            <a:r>
              <a:rPr lang="hr-HR" altLang="x-none" sz="2400" b="1" dirty="0"/>
              <a:t>u vlastito ime a za tuđi račun </a:t>
            </a:r>
            <a:r>
              <a:rPr lang="hr-HR" altLang="x-none" sz="2400" dirty="0"/>
              <a:t>(čl.10 st 1 PPDV).</a:t>
            </a:r>
          </a:p>
          <a:p>
            <a:pPr>
              <a:buFont typeface="Wingdings" panose="05000000000000000000" pitchFamily="2" charset="2"/>
              <a:buChar char="q"/>
              <a:defRPr/>
            </a:pPr>
            <a:r>
              <a:rPr lang="hr-HR" altLang="x-none" sz="2400" dirty="0"/>
              <a:t>Kada komisionar isporuči dobro u smislu Zakona, nastaju </a:t>
            </a:r>
            <a:r>
              <a:rPr lang="hr-HR" altLang="x-none" sz="2400" b="1" dirty="0"/>
              <a:t>dvije isporuke </a:t>
            </a:r>
            <a:r>
              <a:rPr lang="hr-HR" altLang="x-none" sz="2400" dirty="0"/>
              <a:t>(čl. 10 st. 2 PPDV):</a:t>
            </a:r>
            <a:br>
              <a:rPr lang="hr-HR" altLang="x-none" sz="2400" dirty="0"/>
            </a:br>
            <a:r>
              <a:rPr lang="hr-HR" altLang="x-none" sz="2400" dirty="0"/>
              <a:t>1. isporuka komisionara kupcu i</a:t>
            </a:r>
            <a:br>
              <a:rPr lang="hr-HR" altLang="x-none" sz="2400" dirty="0"/>
            </a:br>
            <a:r>
              <a:rPr lang="hr-HR" altLang="x-none" sz="2400" dirty="0"/>
              <a:t>2. isporuka komitenta komisionaru.</a:t>
            </a:r>
            <a:br>
              <a:rPr lang="hr-HR" altLang="x-none" sz="2400" dirty="0"/>
            </a:br>
            <a:endParaRPr lang="hr-HR" altLang="x-none" sz="2400" dirty="0"/>
          </a:p>
          <a:p>
            <a:pPr>
              <a:spcBef>
                <a:spcPct val="0"/>
              </a:spcBef>
              <a:buFont typeface="Wingdings" panose="05000000000000000000" pitchFamily="2" charset="2"/>
              <a:buChar char="q"/>
              <a:defRPr/>
            </a:pPr>
            <a:r>
              <a:rPr lang="hr-HR" sz="2400" b="1" dirty="0">
                <a:cs typeface="Times New Roman" pitchFamily="18" charset="0"/>
              </a:rPr>
              <a:t>Ukoliko komisionar radi račun-obračun prodane robe u komisiji </a:t>
            </a:r>
          </a:p>
          <a:p>
            <a:pPr marL="742950" lvl="1" indent="-342900">
              <a:spcBef>
                <a:spcPct val="0"/>
              </a:spcBef>
              <a:buFont typeface="Wingdings" panose="05000000000000000000" pitchFamily="2" charset="2"/>
              <a:buChar char="q"/>
              <a:defRPr/>
            </a:pPr>
            <a:r>
              <a:rPr lang="hr-HR" sz="2000" b="1" dirty="0">
                <a:cs typeface="Times New Roman" pitchFamily="18" charset="0"/>
              </a:rPr>
              <a:t>Napomena: Samoizdavanje računa  - čl. 79. st. 6 ZPDV</a:t>
            </a:r>
          </a:p>
          <a:p>
            <a:pPr>
              <a:buFont typeface="Wingdings" panose="05000000000000000000" pitchFamily="2" charset="2"/>
              <a:buChar char="q"/>
              <a:defRPr/>
            </a:pPr>
            <a:endParaRPr lang="hr-HR" altLang="x-none" sz="2400" dirty="0"/>
          </a:p>
          <a:p>
            <a:pPr>
              <a:buFont typeface="Arial" panose="020B0604020202020204" pitchFamily="34" charset="0"/>
              <a:buNone/>
              <a:defRPr/>
            </a:pPr>
            <a:endParaRPr lang="hr-HR" altLang="x-none" sz="2400" dirty="0"/>
          </a:p>
        </p:txBody>
      </p:sp>
      <p:sp>
        <p:nvSpPr>
          <p:cNvPr id="2" name="Slide Number Placeholder 1"/>
          <p:cNvSpPr>
            <a:spLocks noGrp="1"/>
          </p:cNvSpPr>
          <p:nvPr>
            <p:ph type="sldNum" sz="quarter" idx="12"/>
          </p:nvPr>
        </p:nvSpPr>
        <p:spPr/>
        <p:txBody>
          <a:bodyPr/>
          <a:lstStyle/>
          <a:p>
            <a:fld id="{7013CDAD-6DAF-4652-AE54-2AED961A0394}" type="slidenum">
              <a:rPr lang="hr-HR" smtClean="0"/>
              <a:t>23</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1358196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81200" y="0"/>
            <a:ext cx="8229600" cy="642938"/>
          </a:xfrm>
        </p:spPr>
        <p:txBody>
          <a:bodyPr/>
          <a:lstStyle/>
          <a:p>
            <a:pPr>
              <a:defRPr/>
            </a:pPr>
            <a:r>
              <a:rPr lang="hr-HR" sz="3200" b="1" dirty="0">
                <a:latin typeface="+mn-lt"/>
              </a:rPr>
              <a:t>PREDUJMOVI</a:t>
            </a:r>
            <a:endParaRPr lang="hr-HR" sz="3200" dirty="0">
              <a:latin typeface="+mn-lt"/>
            </a:endParaRPr>
          </a:p>
        </p:txBody>
      </p:sp>
      <p:sp>
        <p:nvSpPr>
          <p:cNvPr id="68611" name="Content Placeholder 2"/>
          <p:cNvSpPr>
            <a:spLocks noGrp="1"/>
          </p:cNvSpPr>
          <p:nvPr>
            <p:ph idx="1"/>
          </p:nvPr>
        </p:nvSpPr>
        <p:spPr>
          <a:xfrm>
            <a:off x="172278" y="861392"/>
            <a:ext cx="11502887" cy="5996610"/>
          </a:xfrm>
        </p:spPr>
        <p:txBody>
          <a:bodyPr/>
          <a:lstStyle/>
          <a:p>
            <a:pPr>
              <a:buFont typeface="Wingdings" panose="05000000000000000000" pitchFamily="2" charset="2"/>
              <a:buChar char="q"/>
              <a:defRPr/>
            </a:pPr>
            <a:r>
              <a:rPr lang="hr-HR" altLang="x-none" sz="2000" dirty="0"/>
              <a:t>Predujmovi su </a:t>
            </a:r>
            <a:r>
              <a:rPr lang="hr-HR" altLang="x-none" sz="2000" b="1" dirty="0"/>
              <a:t>svote koje su uplaćene prije isporuke dobara ili obavljanja usluga</a:t>
            </a:r>
            <a:r>
              <a:rPr lang="hr-HR" altLang="x-none" sz="2000" dirty="0"/>
              <a:t>, odnosno, riječ je o unaprijed danim/primljenim novčanim sredstvima za isporuku dobra ili usluge koja tek treba biti obavljena. </a:t>
            </a:r>
          </a:p>
          <a:p>
            <a:pPr lvl="1" algn="just">
              <a:buFont typeface="Wingdings" panose="05000000000000000000" pitchFamily="2" charset="2"/>
              <a:buChar char="q"/>
              <a:defRPr/>
            </a:pPr>
            <a:r>
              <a:rPr lang="hr-HR" altLang="x-none" sz="2000" b="1" dirty="0"/>
              <a:t>Predujmovi</a:t>
            </a:r>
            <a:r>
              <a:rPr lang="hr-HR" altLang="x-none" sz="2000" dirty="0"/>
              <a:t> </a:t>
            </a:r>
            <a:r>
              <a:rPr lang="hr-HR" altLang="x-none" sz="2000" b="1" dirty="0"/>
              <a:t>primljeni od rezidenata </a:t>
            </a:r>
            <a:r>
              <a:rPr lang="hr-HR" altLang="x-none" sz="2000" dirty="0"/>
              <a:t>za tuzemne isporuke - obveza obračuna PDV-a na primjeni iznos nastaje u trenutku primitka predujma</a:t>
            </a:r>
            <a:r>
              <a:rPr lang="hr-HR" altLang="x-none" sz="2000" b="1" dirty="0"/>
              <a:t> – </a:t>
            </a:r>
            <a:r>
              <a:rPr lang="hr-HR" altLang="x-none" sz="2000" dirty="0"/>
              <a:t>čl. 37 PPDV</a:t>
            </a:r>
          </a:p>
          <a:p>
            <a:pPr lvl="1" algn="just">
              <a:buFont typeface="Wingdings" panose="05000000000000000000" pitchFamily="2" charset="2"/>
              <a:buChar char="q"/>
              <a:defRPr/>
            </a:pPr>
            <a:r>
              <a:rPr lang="hr-HR" altLang="x-none" sz="2000" dirty="0"/>
              <a:t>Izdaje se račun za primljeni predujam pri čemu svota primljenog predujma predstavlja bruto-naknadu iz koje se preračunanom stopom izračunava svota PDV-a</a:t>
            </a:r>
          </a:p>
          <a:p>
            <a:pPr lvl="1" algn="just">
              <a:buFont typeface="Wingdings" panose="05000000000000000000" pitchFamily="2" charset="2"/>
              <a:buChar char="q"/>
              <a:defRPr/>
            </a:pPr>
            <a:r>
              <a:rPr lang="hr-HR" altLang="x-none" sz="2000" dirty="0"/>
              <a:t>Ako je predujam uplaćen u istom obračunskom razdoblju u kojem je uslijedila i isporuka robe, odnosno „račun za redovitu isporuku“, primatelj predujma nije obvezan izdavati „račun za predujam“ nego samo „račun za redovitu isporuku“(čl. 159.st. 4 PPDV).</a:t>
            </a:r>
          </a:p>
          <a:p>
            <a:pPr lvl="1" algn="just">
              <a:buFont typeface="Wingdings" panose="05000000000000000000" pitchFamily="2" charset="2"/>
              <a:buChar char="q"/>
              <a:defRPr/>
            </a:pPr>
            <a:r>
              <a:rPr lang="hr-HR" altLang="x-none" sz="2000" dirty="0"/>
              <a:t>Pretporez se može odbiti u </a:t>
            </a:r>
            <a:r>
              <a:rPr lang="hr-HR" altLang="x-none" sz="2000" b="1" dirty="0"/>
              <a:t>obračunskom razdoblju u kojem je predujam plaćen  i premljen račun za predujam</a:t>
            </a:r>
          </a:p>
          <a:p>
            <a:pPr lvl="1" algn="just">
              <a:buFont typeface="Wingdings" panose="05000000000000000000" pitchFamily="2" charset="2"/>
              <a:buChar char="q"/>
              <a:defRPr/>
            </a:pPr>
            <a:r>
              <a:rPr lang="hr-HR" altLang="x-none" sz="2000" dirty="0"/>
              <a:t>Na računu za isporuku za koju je prethodno primljen predujam i izdan račun za predujam, porezni obveznik mora PDV po tom računu </a:t>
            </a:r>
            <a:r>
              <a:rPr lang="hr-HR" altLang="x-none" sz="2000" b="1" dirty="0"/>
              <a:t>umanjiti za PDV</a:t>
            </a:r>
            <a:r>
              <a:rPr lang="hr-HR" altLang="x-none" sz="2000" dirty="0"/>
              <a:t> obračunat na primljeni predujam te </a:t>
            </a:r>
            <a:r>
              <a:rPr lang="hr-HR" altLang="x-none" sz="2000" b="1" dirty="0"/>
              <a:t>navesti broj izdanog računa za primljeni predujam </a:t>
            </a:r>
          </a:p>
          <a:p>
            <a:pPr lvl="1" algn="just">
              <a:buFont typeface="Wingdings" panose="05000000000000000000" pitchFamily="2" charset="2"/>
              <a:buChar char="q"/>
              <a:defRPr/>
            </a:pPr>
            <a:endParaRPr lang="hr-HR" altLang="x-none" sz="1600" b="1" dirty="0"/>
          </a:p>
        </p:txBody>
      </p:sp>
      <p:sp>
        <p:nvSpPr>
          <p:cNvPr id="2" name="Slide Number Placeholder 1"/>
          <p:cNvSpPr>
            <a:spLocks noGrp="1"/>
          </p:cNvSpPr>
          <p:nvPr>
            <p:ph type="sldNum" sz="quarter" idx="12"/>
          </p:nvPr>
        </p:nvSpPr>
        <p:spPr/>
        <p:txBody>
          <a:bodyPr/>
          <a:lstStyle/>
          <a:p>
            <a:fld id="{7013CDAD-6DAF-4652-AE54-2AED961A0394}" type="slidenum">
              <a:rPr lang="hr-HR" smtClean="0"/>
              <a:t>24</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59433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itle 1"/>
          <p:cNvSpPr>
            <a:spLocks noGrp="1"/>
          </p:cNvSpPr>
          <p:nvPr>
            <p:ph type="title"/>
          </p:nvPr>
        </p:nvSpPr>
        <p:spPr>
          <a:xfrm>
            <a:off x="1524001" y="1"/>
            <a:ext cx="9097963" cy="468313"/>
          </a:xfrm>
        </p:spPr>
        <p:txBody>
          <a:bodyPr>
            <a:normAutofit fontScale="90000"/>
          </a:bodyPr>
          <a:lstStyle/>
          <a:p>
            <a:pPr eaLnBrk="1" hangingPunct="1"/>
            <a:r>
              <a:rPr lang="hr-HR" altLang="x-none" sz="3200" b="1"/>
              <a:t>TUZEMSTVO – isporuka usluga</a:t>
            </a:r>
          </a:p>
        </p:txBody>
      </p:sp>
      <p:sp>
        <p:nvSpPr>
          <p:cNvPr id="182275" name="Subtitle 2"/>
          <p:cNvSpPr>
            <a:spLocks noGrp="1"/>
          </p:cNvSpPr>
          <p:nvPr>
            <p:ph idx="1"/>
          </p:nvPr>
        </p:nvSpPr>
        <p:spPr>
          <a:xfrm>
            <a:off x="92765" y="468315"/>
            <a:ext cx="11688418" cy="6223000"/>
          </a:xfrm>
        </p:spPr>
        <p:txBody>
          <a:bodyPr/>
          <a:lstStyle/>
          <a:p>
            <a:pPr eaLnBrk="1" hangingPunct="1">
              <a:buFont typeface="Wingdings" panose="05000000000000000000" pitchFamily="2" charset="2"/>
              <a:buChar char="q"/>
            </a:pPr>
            <a:r>
              <a:rPr lang="hr-HR" altLang="x-none" sz="2200" dirty="0"/>
              <a:t>Isporuka usluga u tuzemstvu - oporeziva PDV-om </a:t>
            </a:r>
          </a:p>
          <a:p>
            <a:pPr eaLnBrk="1" hangingPunct="1">
              <a:buFont typeface="Wingdings" panose="05000000000000000000" pitchFamily="2" charset="2"/>
              <a:buChar char="q"/>
            </a:pPr>
            <a:r>
              <a:rPr lang="hr-HR" altLang="x-none" sz="2200" dirty="0"/>
              <a:t>PDV obračunava isporučitelj usluge</a:t>
            </a:r>
          </a:p>
          <a:p>
            <a:pPr lvl="1" eaLnBrk="1" hangingPunct="1">
              <a:buFont typeface="Wingdings" panose="05000000000000000000" pitchFamily="2" charset="2"/>
              <a:buChar char="q"/>
            </a:pPr>
            <a:r>
              <a:rPr lang="hr-HR" altLang="x-none" sz="1800" dirty="0"/>
              <a:t>B2B</a:t>
            </a:r>
          </a:p>
          <a:p>
            <a:pPr lvl="1" eaLnBrk="1" hangingPunct="1">
              <a:buFont typeface="Wingdings" panose="05000000000000000000" pitchFamily="2" charset="2"/>
              <a:buChar char="q"/>
            </a:pPr>
            <a:r>
              <a:rPr lang="hr-HR" altLang="x-none" sz="1800" dirty="0"/>
              <a:t>B2C</a:t>
            </a:r>
          </a:p>
          <a:p>
            <a:pPr eaLnBrk="1" hangingPunct="1">
              <a:buFont typeface="Wingdings" panose="05000000000000000000" pitchFamily="2" charset="2"/>
              <a:buChar char="q"/>
            </a:pPr>
            <a:r>
              <a:rPr lang="hr-HR" altLang="x-none" sz="2000" dirty="0"/>
              <a:t>Iznimke:</a:t>
            </a:r>
          </a:p>
          <a:p>
            <a:pPr lvl="1" eaLnBrk="1" hangingPunct="1">
              <a:buFont typeface="Wingdings" panose="05000000000000000000" pitchFamily="2" charset="2"/>
              <a:buChar char="q"/>
            </a:pPr>
            <a:r>
              <a:rPr lang="hr-HR" altLang="x-none" sz="2000" dirty="0"/>
              <a:t>Prijenos porezne obveze</a:t>
            </a:r>
          </a:p>
          <a:p>
            <a:pPr lvl="2" eaLnBrk="1" hangingPunct="1">
              <a:buFont typeface="Wingdings" panose="05000000000000000000" pitchFamily="2" charset="2"/>
              <a:buChar char="q"/>
            </a:pPr>
            <a:r>
              <a:rPr lang="hr-HR" altLang="x-none" dirty="0"/>
              <a:t>Građevinske usluge</a:t>
            </a:r>
          </a:p>
          <a:p>
            <a:pPr lvl="2" eaLnBrk="1" hangingPunct="1">
              <a:buFont typeface="Wingdings" panose="05000000000000000000" pitchFamily="2" charset="2"/>
              <a:buChar char="q"/>
            </a:pPr>
            <a:r>
              <a:rPr lang="hr-HR" altLang="x-none" dirty="0"/>
              <a:t>Usluge reciklažnog materijala i otpada</a:t>
            </a:r>
          </a:p>
          <a:p>
            <a:pPr lvl="1" eaLnBrk="1" hangingPunct="1">
              <a:buFont typeface="Wingdings" panose="05000000000000000000" pitchFamily="2" charset="2"/>
              <a:buChar char="q"/>
            </a:pPr>
            <a:r>
              <a:rPr lang="hr-HR" altLang="x-none" sz="2000" dirty="0"/>
              <a:t>Posebni postupak oporezivanja – oporezivanje marže</a:t>
            </a:r>
          </a:p>
          <a:p>
            <a:pPr lvl="2" eaLnBrk="1" hangingPunct="1">
              <a:buFont typeface="Wingdings" panose="05000000000000000000" pitchFamily="2" charset="2"/>
              <a:buChar char="q"/>
            </a:pPr>
            <a:r>
              <a:rPr lang="hr-HR" altLang="x-none" dirty="0"/>
              <a:t>Putničke agencije</a:t>
            </a:r>
          </a:p>
          <a:p>
            <a:pPr lvl="2">
              <a:buFont typeface="Wingdings" panose="05000000000000000000" pitchFamily="2" charset="2"/>
              <a:buChar char="q"/>
            </a:pPr>
            <a:r>
              <a:rPr lang="hr-HR" dirty="0"/>
              <a:t> rabljena dobra, umjetnička djela, kolekcionarske ili antikne predmete</a:t>
            </a:r>
            <a:r>
              <a:rPr lang="hr-HR" altLang="x-none" dirty="0"/>
              <a:t> </a:t>
            </a:r>
          </a:p>
          <a:p>
            <a:pPr lvl="2">
              <a:buFont typeface="Wingdings" panose="05000000000000000000" pitchFamily="2" charset="2"/>
              <a:buChar char="q"/>
            </a:pPr>
            <a:r>
              <a:rPr lang="pl-PL" dirty="0"/>
              <a:t>za prodaju putem javne dražbe</a:t>
            </a:r>
          </a:p>
          <a:p>
            <a:pPr lvl="3">
              <a:buFont typeface="Wingdings" panose="05000000000000000000" pitchFamily="2" charset="2"/>
              <a:buChar char="q"/>
            </a:pPr>
            <a:r>
              <a:rPr lang="hr-HR" dirty="0"/>
              <a:t> za isporuke rabljenih dobara, umjetničkih djela, kolekcionarskih ili antiknih predmeta u svoje ime i za račun osoba</a:t>
            </a:r>
          </a:p>
          <a:p>
            <a:pPr marL="914400" lvl="2" indent="0">
              <a:buNone/>
            </a:pPr>
            <a:r>
              <a:rPr lang="pl-PL" sz="1400" dirty="0"/>
              <a:t/>
            </a:r>
            <a:br>
              <a:rPr lang="pl-PL" sz="1400" dirty="0"/>
            </a:br>
            <a:endParaRPr lang="hr-HR" altLang="x-none" sz="1400" dirty="0"/>
          </a:p>
          <a:p>
            <a:pPr lvl="1" eaLnBrk="1" hangingPunct="1">
              <a:buFont typeface="Wingdings" panose="05000000000000000000" pitchFamily="2" charset="2"/>
              <a:buChar char="Ø"/>
            </a:pPr>
            <a:endParaRPr lang="hr-HR" altLang="x-none" sz="1800" dirty="0"/>
          </a:p>
        </p:txBody>
      </p:sp>
      <p:sp>
        <p:nvSpPr>
          <p:cNvPr id="2" name="Slide Number Placeholder 1"/>
          <p:cNvSpPr>
            <a:spLocks noGrp="1"/>
          </p:cNvSpPr>
          <p:nvPr>
            <p:ph type="sldNum" sz="quarter" idx="12"/>
          </p:nvPr>
        </p:nvSpPr>
        <p:spPr/>
        <p:txBody>
          <a:bodyPr/>
          <a:lstStyle/>
          <a:p>
            <a:fld id="{7013CDAD-6DAF-4652-AE54-2AED961A0394}" type="slidenum">
              <a:rPr lang="hr-HR" smtClean="0"/>
              <a:t>25</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735111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1981200" y="1"/>
            <a:ext cx="8229600" cy="714375"/>
          </a:xfrm>
        </p:spPr>
        <p:txBody>
          <a:bodyPr/>
          <a:lstStyle/>
          <a:p>
            <a:pPr eaLnBrk="1" hangingPunct="1">
              <a:defRPr/>
            </a:pPr>
            <a:r>
              <a:rPr lang="hr-HR" sz="3200" b="1" dirty="0">
                <a:latin typeface="+mn-lt"/>
              </a:rPr>
              <a:t>REPREZENTACIJA</a:t>
            </a:r>
            <a:endParaRPr lang="hr-HR" sz="3200" dirty="0">
              <a:latin typeface="+mn-lt"/>
            </a:endParaRPr>
          </a:p>
        </p:txBody>
      </p:sp>
      <p:sp>
        <p:nvSpPr>
          <p:cNvPr id="131075" name="Content Placeholder 2"/>
          <p:cNvSpPr>
            <a:spLocks noGrp="1"/>
          </p:cNvSpPr>
          <p:nvPr>
            <p:ph idx="1"/>
          </p:nvPr>
        </p:nvSpPr>
        <p:spPr>
          <a:xfrm>
            <a:off x="185531" y="714376"/>
            <a:ext cx="11635408" cy="6143625"/>
          </a:xfrm>
        </p:spPr>
        <p:txBody>
          <a:bodyPr>
            <a:normAutofit fontScale="85000" lnSpcReduction="20000"/>
          </a:bodyPr>
          <a:lstStyle/>
          <a:p>
            <a:pPr algn="just" eaLnBrk="1" hangingPunct="1">
              <a:buFont typeface="Wingdings" panose="05000000000000000000" pitchFamily="2" charset="2"/>
              <a:buChar char="q"/>
            </a:pPr>
            <a:r>
              <a:rPr lang="hr-HR" altLang="x-none" sz="2200" b="1" dirty="0"/>
              <a:t>Pretporez se ne može odbiti</a:t>
            </a:r>
            <a:r>
              <a:rPr lang="hr-HR" altLang="x-none" sz="2200" b="1" u="sng" dirty="0"/>
              <a:t> (</a:t>
            </a:r>
            <a:r>
              <a:rPr lang="hr-HR" altLang="x-none" sz="2200" b="1" u="sng" dirty="0" err="1"/>
              <a:t>čl</a:t>
            </a:r>
            <a:r>
              <a:rPr lang="hr-HR" altLang="x-none" sz="2200" b="1" u="sng" dirty="0"/>
              <a:t> 61 ZPDV, čl. 136 st. 1 PPDV) </a:t>
            </a:r>
            <a:r>
              <a:rPr lang="hr-HR" altLang="x-none" sz="2200" dirty="0"/>
              <a:t>: </a:t>
            </a:r>
          </a:p>
          <a:p>
            <a:pPr lvl="1" algn="just" eaLnBrk="1" hangingPunct="1">
              <a:buFont typeface="Wingdings" panose="05000000000000000000" pitchFamily="2" charset="2"/>
              <a:buChar char="q"/>
            </a:pPr>
            <a:r>
              <a:rPr lang="hr-HR" altLang="x-none" sz="2200" dirty="0"/>
              <a:t>za nabavu dobara i usluga za potrebe </a:t>
            </a:r>
            <a:r>
              <a:rPr lang="hr-HR" altLang="x-none" sz="2200" b="1" dirty="0"/>
              <a:t>reprezentacije</a:t>
            </a:r>
            <a:r>
              <a:rPr lang="hr-HR" altLang="x-none" sz="2200" dirty="0"/>
              <a:t>:</a:t>
            </a:r>
          </a:p>
          <a:p>
            <a:pPr lvl="2" algn="just" eaLnBrk="1" hangingPunct="1">
              <a:buFont typeface="Wingdings" panose="05000000000000000000" pitchFamily="2" charset="2"/>
              <a:buChar char="q"/>
            </a:pPr>
            <a:r>
              <a:rPr lang="hr-HR" altLang="x-none" sz="2200" b="1" dirty="0"/>
              <a:t>ugošćivanje poslovnih partnera</a:t>
            </a:r>
            <a:r>
              <a:rPr lang="hr-HR" altLang="x-none" sz="2200" dirty="0"/>
              <a:t>, </a:t>
            </a:r>
          </a:p>
          <a:p>
            <a:pPr lvl="2" algn="just" eaLnBrk="1" hangingPunct="1">
              <a:buFont typeface="Wingdings" panose="05000000000000000000" pitchFamily="2" charset="2"/>
              <a:buChar char="q"/>
            </a:pPr>
            <a:r>
              <a:rPr lang="hr-HR" altLang="x-none" sz="2200" b="1" dirty="0"/>
              <a:t>darivanje poslovnih partnera</a:t>
            </a:r>
            <a:r>
              <a:rPr lang="hr-HR" altLang="x-none" sz="2200" dirty="0"/>
              <a:t>, </a:t>
            </a:r>
          </a:p>
          <a:p>
            <a:pPr lvl="2" algn="just" eaLnBrk="1" hangingPunct="1">
              <a:buFont typeface="Wingdings" panose="05000000000000000000" pitchFamily="2" charset="2"/>
              <a:buChar char="q"/>
            </a:pPr>
            <a:r>
              <a:rPr lang="hr-HR" altLang="x-none" sz="2200" b="1" dirty="0"/>
              <a:t>plaćanje poslovnim partnerima izdataka </a:t>
            </a:r>
            <a:r>
              <a:rPr lang="hr-HR" altLang="x-none" sz="2200" dirty="0"/>
              <a:t>za odmor, sport i razonodu, izdataka za najam automobila, plovila, zrakoplova, kuća za odmor i slično</a:t>
            </a:r>
          </a:p>
          <a:p>
            <a:pPr algn="just" eaLnBrk="1" hangingPunct="1">
              <a:buFont typeface="Wingdings" panose="05000000000000000000" pitchFamily="2" charset="2"/>
              <a:buChar char="q"/>
            </a:pPr>
            <a:r>
              <a:rPr lang="hr-HR" altLang="x-none" sz="2200" b="1" dirty="0"/>
              <a:t>Poslovnim partnerima </a:t>
            </a:r>
            <a:r>
              <a:rPr lang="hr-HR" altLang="x-none" sz="2200" dirty="0"/>
              <a:t>smatraju se osobe s kojima postoji poslovni odnos ili se očekuje da će se takav odnos uspostaviti</a:t>
            </a:r>
          </a:p>
          <a:p>
            <a:pPr algn="just" eaLnBrk="1" hangingPunct="1">
              <a:buFont typeface="Wingdings" panose="05000000000000000000" pitchFamily="2" charset="2"/>
              <a:buChar char="q"/>
            </a:pPr>
            <a:r>
              <a:rPr lang="hr-HR" altLang="x-none" sz="2200" dirty="0"/>
              <a:t>Reprezentacijom se </a:t>
            </a:r>
            <a:r>
              <a:rPr lang="hr-HR" altLang="x-none" sz="2200" b="1" dirty="0"/>
              <a:t>ne smatra </a:t>
            </a:r>
            <a:r>
              <a:rPr lang="hr-HR" altLang="x-none" sz="2200" dirty="0"/>
              <a:t>davanje poklona u vrijednosti do 160,00 kuna, bez PDV-a, u okviru obavljanja gospodarske djelatnosti, </a:t>
            </a:r>
            <a:r>
              <a:rPr lang="hr-HR" altLang="x-none" sz="2200" b="1" dirty="0"/>
              <a:t>uz uvjet da se daju povremeno i ne istim osobama (</a:t>
            </a:r>
            <a:r>
              <a:rPr lang="hr-HR" altLang="x-none" sz="2200" b="1" dirty="0" err="1"/>
              <a:t>čl</a:t>
            </a:r>
            <a:r>
              <a:rPr lang="hr-HR" altLang="x-none" sz="2200" b="1" dirty="0"/>
              <a:t> 136 PPDV).</a:t>
            </a:r>
            <a:endParaRPr lang="hr-HR" altLang="x-none" sz="2200" b="1" u="sng" dirty="0"/>
          </a:p>
          <a:p>
            <a:pPr algn="just" eaLnBrk="1" hangingPunct="1">
              <a:buFont typeface="Wingdings" panose="05000000000000000000" pitchFamily="2" charset="2"/>
              <a:buChar char="q"/>
            </a:pPr>
            <a:r>
              <a:rPr lang="hr-HR" altLang="x-none" sz="2200" dirty="0"/>
              <a:t>Ako se radi o </a:t>
            </a:r>
            <a:r>
              <a:rPr lang="hr-HR" altLang="x-none" sz="2200" b="1" dirty="0"/>
              <a:t>davanju za koje postoji točno određena protuusluga </a:t>
            </a:r>
            <a:r>
              <a:rPr lang="hr-HR" altLang="x-none" sz="2200" dirty="0"/>
              <a:t>primatelja, tada se </a:t>
            </a:r>
            <a:r>
              <a:rPr lang="hr-HR" altLang="x-none" sz="2200" b="1" dirty="0"/>
              <a:t>ne radi o reprezentaciji već o isporuci uz naknadu </a:t>
            </a:r>
            <a:r>
              <a:rPr lang="hr-HR" altLang="x-none" sz="2200" dirty="0"/>
              <a:t>sukladno odredbama članka 4. stavka 1. Zakona (</a:t>
            </a:r>
            <a:r>
              <a:rPr lang="hr-HR" altLang="x-none" sz="2200" dirty="0" err="1"/>
              <a:t>čl</a:t>
            </a:r>
            <a:r>
              <a:rPr lang="hr-HR" altLang="x-none" sz="2200" dirty="0"/>
              <a:t> 136 PPDV).</a:t>
            </a:r>
          </a:p>
          <a:p>
            <a:pPr eaLnBrk="1" hangingPunct="1">
              <a:buFont typeface="Wingdings" panose="05000000000000000000" pitchFamily="2" charset="2"/>
              <a:buChar char="q"/>
            </a:pPr>
            <a:endParaRPr lang="hr-HR" altLang="x-none" sz="2200" dirty="0"/>
          </a:p>
          <a:p>
            <a:pPr>
              <a:buFont typeface="Wingdings" panose="05000000000000000000" pitchFamily="2" charset="2"/>
              <a:buChar char="q"/>
            </a:pPr>
            <a:r>
              <a:rPr lang="hr-HR" altLang="x-none" sz="2200" dirty="0"/>
              <a:t>Osnovica za obračun PDV</a:t>
            </a:r>
          </a:p>
          <a:p>
            <a:pPr lvl="1">
              <a:buFont typeface="Wingdings" panose="05000000000000000000" pitchFamily="2" charset="2"/>
              <a:buChar char="q"/>
            </a:pPr>
            <a:r>
              <a:rPr lang="hr-HR" altLang="x-none" sz="2200" dirty="0"/>
              <a:t>Za proizvode ili robu –</a:t>
            </a:r>
            <a:r>
              <a:rPr lang="hr-HR" altLang="x-none" sz="2200" b="1" u="sng" dirty="0"/>
              <a:t>nabavna vrijednost </a:t>
            </a:r>
            <a:r>
              <a:rPr lang="hr-HR" altLang="x-none" sz="2200" dirty="0"/>
              <a:t>(vrijednost nove nabave uvećan za zavisne troškove), odnosno trošak proizvodnje (čl. 42 PPDV) </a:t>
            </a:r>
          </a:p>
          <a:p>
            <a:pPr lvl="1">
              <a:buFont typeface="Wingdings" panose="05000000000000000000" pitchFamily="2" charset="2"/>
              <a:buChar char="q"/>
            </a:pPr>
            <a:r>
              <a:rPr lang="hr-HR" altLang="x-none" sz="2200" dirty="0"/>
              <a:t>Za usluge – </a:t>
            </a:r>
            <a:r>
              <a:rPr lang="hr-HR" altLang="x-none" sz="2200" b="1" dirty="0"/>
              <a:t>ukupni trošak usluga </a:t>
            </a:r>
            <a:r>
              <a:rPr lang="hr-HR" altLang="x-none" sz="2200" dirty="0"/>
              <a:t>– mišljenje PU, klasa:410-19/13-01/493; ur.br.: 513-07-21-01/13-2, od 21.10.2013.</a:t>
            </a:r>
          </a:p>
          <a:p>
            <a:pPr lvl="2">
              <a:buFont typeface="Wingdings" panose="05000000000000000000" pitchFamily="2" charset="2"/>
              <a:buChar char="q"/>
            </a:pPr>
            <a:r>
              <a:rPr lang="hr-HR" altLang="x-none" sz="2200" dirty="0"/>
              <a:t>Porezni obveznik koji se bavi ugostiteljstvom ne može PDV za ugošćivanje poslovnih partnera obračunati na nabavnu cijenu hrane i pića, budući da je porezna osnovica kod usluga iz čl. 8 st. 3 ZPDV UKUPNI TROŠAK obavljanja usluga.</a:t>
            </a:r>
            <a:r>
              <a:rPr lang="hr-HR" altLang="x-none" sz="2200" dirty="0">
                <a:solidFill>
                  <a:srgbClr val="FF0000"/>
                </a:solidFill>
              </a:rPr>
              <a:t/>
            </a:r>
            <a:br>
              <a:rPr lang="hr-HR" altLang="x-none" sz="2200" dirty="0">
                <a:solidFill>
                  <a:srgbClr val="FF0000"/>
                </a:solidFill>
              </a:rPr>
            </a:br>
            <a:endParaRPr lang="hr-HR" altLang="x-none" sz="2200" dirty="0">
              <a:solidFill>
                <a:srgbClr val="FF0000"/>
              </a:solidFill>
            </a:endParaRPr>
          </a:p>
          <a:p>
            <a:endParaRPr lang="hr-HR" altLang="x-none" sz="2200" b="1" u="sng" dirty="0"/>
          </a:p>
          <a:p>
            <a:pPr eaLnBrk="1" hangingPunct="1"/>
            <a:endParaRPr lang="hr-HR" altLang="x-none" sz="1600" dirty="0"/>
          </a:p>
        </p:txBody>
      </p:sp>
      <p:sp>
        <p:nvSpPr>
          <p:cNvPr id="2" name="Slide Number Placeholder 1"/>
          <p:cNvSpPr>
            <a:spLocks noGrp="1"/>
          </p:cNvSpPr>
          <p:nvPr>
            <p:ph type="sldNum" sz="quarter" idx="12"/>
          </p:nvPr>
        </p:nvSpPr>
        <p:spPr/>
        <p:txBody>
          <a:bodyPr/>
          <a:lstStyle/>
          <a:p>
            <a:fld id="{7013CDAD-6DAF-4652-AE54-2AED961A0394}" type="slidenum">
              <a:rPr lang="hr-HR" smtClean="0"/>
              <a:t>26</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467894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876" y="1"/>
            <a:ext cx="9001125" cy="714375"/>
          </a:xfrm>
        </p:spPr>
        <p:txBody>
          <a:bodyPr/>
          <a:lstStyle/>
          <a:p>
            <a:pPr>
              <a:defRPr/>
            </a:pPr>
            <a:r>
              <a:rPr lang="hr-HR" sz="2800" b="1" dirty="0">
                <a:latin typeface="+mn-lt"/>
              </a:rPr>
              <a:t>SLUŽBENI AUTOMOBILI...</a:t>
            </a:r>
          </a:p>
        </p:txBody>
      </p:sp>
      <p:sp>
        <p:nvSpPr>
          <p:cNvPr id="137219" name="Content Placeholder 2"/>
          <p:cNvSpPr>
            <a:spLocks noGrp="1"/>
          </p:cNvSpPr>
          <p:nvPr>
            <p:ph idx="1"/>
          </p:nvPr>
        </p:nvSpPr>
        <p:spPr>
          <a:xfrm>
            <a:off x="384312" y="642938"/>
            <a:ext cx="11211339" cy="6215062"/>
          </a:xfrm>
        </p:spPr>
        <p:txBody>
          <a:bodyPr/>
          <a:lstStyle/>
          <a:p>
            <a:pPr>
              <a:buFont typeface="Wingdings" panose="05000000000000000000" pitchFamily="2" charset="2"/>
              <a:buChar char="q"/>
            </a:pPr>
            <a:r>
              <a:rPr lang="hr-HR" altLang="x-none" sz="2000" b="1" dirty="0"/>
              <a:t>Pretporez se ne može odbiti</a:t>
            </a:r>
            <a:r>
              <a:rPr lang="hr-HR" altLang="x-none" sz="2000" b="1" u="sng" dirty="0"/>
              <a:t> (</a:t>
            </a:r>
            <a:r>
              <a:rPr lang="hr-HR" altLang="x-none" sz="2000" b="1" u="sng" dirty="0" err="1"/>
              <a:t>čl</a:t>
            </a:r>
            <a:r>
              <a:rPr lang="hr-HR" altLang="x-none" sz="2000" b="1" u="sng" dirty="0"/>
              <a:t> 61 ZPDV čl. 136 st. 3 PPDV) </a:t>
            </a:r>
            <a:r>
              <a:rPr lang="hr-HR" altLang="x-none" sz="2000" dirty="0"/>
              <a:t>: </a:t>
            </a:r>
          </a:p>
          <a:p>
            <a:pPr lvl="1">
              <a:buFont typeface="Wingdings" panose="05000000000000000000" pitchFamily="2" charset="2"/>
              <a:buChar char="q"/>
            </a:pPr>
            <a:r>
              <a:rPr lang="hr-HR" altLang="x-none" sz="2000" dirty="0"/>
              <a:t>za nabavu i najam, uključujući nabavu svih dobara i usluga u vezi s tim dobrima (gorivo, ulje, investicijsko i tekuće održavanje, naknade za najam ili </a:t>
            </a:r>
            <a:r>
              <a:rPr lang="hr-HR" altLang="x-none" sz="2000" dirty="0" err="1"/>
              <a:t>leasing</a:t>
            </a:r>
            <a:r>
              <a:rPr lang="hr-HR" altLang="x-none" sz="2000" dirty="0"/>
              <a:t> i slično):</a:t>
            </a:r>
          </a:p>
          <a:p>
            <a:pPr lvl="2">
              <a:buFont typeface="Wingdings" panose="05000000000000000000" pitchFamily="2" charset="2"/>
              <a:buChar char="q"/>
            </a:pPr>
            <a:r>
              <a:rPr lang="hr-HR" altLang="x-none" dirty="0"/>
              <a:t>plovila namijenjenih za razonodu, </a:t>
            </a:r>
          </a:p>
          <a:p>
            <a:pPr lvl="2">
              <a:buFont typeface="Wingdings" panose="05000000000000000000" pitchFamily="2" charset="2"/>
              <a:buChar char="q"/>
            </a:pPr>
            <a:r>
              <a:rPr lang="hr-HR" altLang="x-none" dirty="0"/>
              <a:t>zrakoplova, </a:t>
            </a:r>
          </a:p>
          <a:p>
            <a:pPr lvl="2">
              <a:buFont typeface="Wingdings" panose="05000000000000000000" pitchFamily="2" charset="2"/>
              <a:buChar char="q"/>
            </a:pPr>
            <a:r>
              <a:rPr lang="hr-HR" altLang="x-none" dirty="0"/>
              <a:t>osobnih automobila i </a:t>
            </a:r>
          </a:p>
          <a:p>
            <a:pPr lvl="2">
              <a:buFont typeface="Wingdings" panose="05000000000000000000" pitchFamily="2" charset="2"/>
              <a:buChar char="q"/>
            </a:pPr>
            <a:r>
              <a:rPr lang="hr-HR" altLang="x-none" dirty="0"/>
              <a:t>drugih sredstava za osobni prijevoz, </a:t>
            </a:r>
          </a:p>
          <a:p>
            <a:pPr lvl="1">
              <a:buFont typeface="Wingdings" panose="05000000000000000000" pitchFamily="2" charset="2"/>
              <a:buChar char="q"/>
            </a:pPr>
            <a:r>
              <a:rPr lang="hr-HR" altLang="x-none" sz="2000" dirty="0"/>
              <a:t>Osobnim automobilima za čiju nabavu i najam </a:t>
            </a:r>
            <a:r>
              <a:rPr lang="hr-HR" altLang="x-none" sz="2000" b="1" dirty="0"/>
              <a:t>nije dopušten odbitak </a:t>
            </a:r>
            <a:r>
              <a:rPr lang="hr-HR" altLang="x-none" sz="2000" dirty="0"/>
              <a:t>pretporeza:</a:t>
            </a:r>
          </a:p>
          <a:p>
            <a:pPr lvl="2">
              <a:buFont typeface="Wingdings" panose="05000000000000000000" pitchFamily="2" charset="2"/>
              <a:buChar char="q"/>
            </a:pPr>
            <a:r>
              <a:rPr lang="hr-HR" altLang="x-none" dirty="0"/>
              <a:t> motorna vozila iz Carinske tarife, tarifne oznake 8703 konstruirana za prijevoz osoba (osim vozila iz Carinske tarife, tarifne oznake 8702), </a:t>
            </a:r>
          </a:p>
          <a:p>
            <a:pPr lvl="2">
              <a:buFont typeface="Wingdings" panose="05000000000000000000" pitchFamily="2" charset="2"/>
              <a:buChar char="q"/>
            </a:pPr>
            <a:r>
              <a:rPr lang="hr-HR" altLang="x-none" dirty="0"/>
              <a:t>uključujući motorna vozila tipa »karavan«, »kombi«, »trkaći automobili« te »</a:t>
            </a:r>
            <a:r>
              <a:rPr lang="hr-HR" altLang="x-none" dirty="0" err="1"/>
              <a:t>pick-up</a:t>
            </a:r>
            <a:r>
              <a:rPr lang="hr-HR" altLang="x-none" dirty="0"/>
              <a:t>« vozila koja nisu razvrstana u tarifnu oznaku 8704 Carinske tarife.</a:t>
            </a:r>
          </a:p>
          <a:p>
            <a:pPr lvl="1">
              <a:buFont typeface="Wingdings" panose="05000000000000000000" pitchFamily="2" charset="2"/>
              <a:buChar char="q"/>
            </a:pPr>
            <a:r>
              <a:rPr lang="hr-HR" altLang="x-none" sz="2000" dirty="0"/>
              <a:t>Korištenje rent-a-car vozila -nije dopušten odbitak pretporeza na naknadu, gorivo i sve druge troškove za korištenje vozila koje je poreznom obvezniku zaračunao drugi poduzetnik</a:t>
            </a:r>
            <a:r>
              <a:rPr lang="hr-HR" altLang="x-none" sz="1600" dirty="0"/>
              <a:t>.</a:t>
            </a:r>
          </a:p>
        </p:txBody>
      </p:sp>
      <p:sp>
        <p:nvSpPr>
          <p:cNvPr id="3" name="Slide Number Placeholder 2"/>
          <p:cNvSpPr>
            <a:spLocks noGrp="1"/>
          </p:cNvSpPr>
          <p:nvPr>
            <p:ph type="sldNum" sz="quarter" idx="12"/>
          </p:nvPr>
        </p:nvSpPr>
        <p:spPr/>
        <p:txBody>
          <a:bodyPr/>
          <a:lstStyle/>
          <a:p>
            <a:fld id="{7013CDAD-6DAF-4652-AE54-2AED961A0394}" type="slidenum">
              <a:rPr lang="hr-HR" smtClean="0"/>
              <a:t>27</a:t>
            </a:fld>
            <a:endParaRPr lang="hr-HR"/>
          </a:p>
        </p:txBody>
      </p:sp>
      <p:sp>
        <p:nvSpPr>
          <p:cNvPr id="4" name="Footer Placeholder 3"/>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297241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876" y="1"/>
            <a:ext cx="9001125" cy="714375"/>
          </a:xfrm>
        </p:spPr>
        <p:txBody>
          <a:bodyPr/>
          <a:lstStyle/>
          <a:p>
            <a:pPr>
              <a:defRPr/>
            </a:pPr>
            <a:r>
              <a:rPr lang="hr-HR" sz="2800" b="1" dirty="0">
                <a:latin typeface="+mn-lt"/>
              </a:rPr>
              <a:t>SLUŽBENI AUTOMOBILI...</a:t>
            </a:r>
          </a:p>
        </p:txBody>
      </p:sp>
      <p:sp>
        <p:nvSpPr>
          <p:cNvPr id="139267" name="Content Placeholder 2"/>
          <p:cNvSpPr>
            <a:spLocks noGrp="1"/>
          </p:cNvSpPr>
          <p:nvPr>
            <p:ph idx="1"/>
          </p:nvPr>
        </p:nvSpPr>
        <p:spPr>
          <a:xfrm>
            <a:off x="0" y="642938"/>
            <a:ext cx="11741426" cy="6215062"/>
          </a:xfrm>
        </p:spPr>
        <p:txBody>
          <a:bodyPr>
            <a:normAutofit fontScale="92500" lnSpcReduction="20000"/>
          </a:bodyPr>
          <a:lstStyle/>
          <a:p>
            <a:pPr>
              <a:buFont typeface="Wingdings" panose="05000000000000000000" pitchFamily="2" charset="2"/>
              <a:buChar char="q"/>
            </a:pPr>
            <a:r>
              <a:rPr lang="hr-HR" altLang="x-none" sz="1900" b="1" u="sng" dirty="0"/>
              <a:t>P</a:t>
            </a:r>
            <a:r>
              <a:rPr lang="vi-VN" altLang="x-none" sz="1900" b="1" u="sng" dirty="0"/>
              <a:t>retporez se može odbiti </a:t>
            </a:r>
            <a:r>
              <a:rPr lang="hr-HR" altLang="x-none" sz="1900" b="1" u="sng" dirty="0"/>
              <a:t>(</a:t>
            </a:r>
            <a:r>
              <a:rPr lang="hr-HR" altLang="x-none" sz="1900" b="1" u="sng" dirty="0" err="1"/>
              <a:t>čl</a:t>
            </a:r>
            <a:r>
              <a:rPr lang="hr-HR" altLang="x-none" sz="1900" b="1" u="sng" dirty="0"/>
              <a:t> .61 ZPDV čl. 136 st. 5 i 6 PPDV) </a:t>
            </a:r>
          </a:p>
          <a:p>
            <a:pPr lvl="1">
              <a:buFont typeface="Wingdings" panose="05000000000000000000" pitchFamily="2" charset="2"/>
              <a:buChar char="q"/>
            </a:pPr>
            <a:r>
              <a:rPr lang="hr-HR" altLang="x-none" sz="1900" dirty="0"/>
              <a:t>osobni automobili i dr. sredstava za osobni prijevoz koja se koriste za:</a:t>
            </a:r>
          </a:p>
          <a:p>
            <a:pPr lvl="2">
              <a:buFont typeface="Wingdings" panose="05000000000000000000" pitchFamily="2" charset="2"/>
              <a:buChar char="q"/>
            </a:pPr>
            <a:r>
              <a:rPr lang="hr-HR" altLang="x-none" sz="1900" dirty="0"/>
              <a:t>obuku vozača, testiranje vozila, servisnu službu,</a:t>
            </a:r>
          </a:p>
          <a:p>
            <a:pPr lvl="2">
              <a:buFont typeface="Wingdings" panose="05000000000000000000" pitchFamily="2" charset="2"/>
              <a:buChar char="q"/>
            </a:pPr>
            <a:r>
              <a:rPr lang="hr-HR" altLang="x-none" sz="1900" dirty="0"/>
              <a:t>djelatnost prijevoza putnika i dobara, prijevoza umrlih, </a:t>
            </a:r>
          </a:p>
          <a:p>
            <a:pPr lvl="2">
              <a:buFont typeface="Wingdings" panose="05000000000000000000" pitchFamily="2" charset="2"/>
              <a:buChar char="q"/>
            </a:pPr>
            <a:r>
              <a:rPr lang="hr-HR" altLang="x-none" sz="1900" dirty="0"/>
              <a:t>djelatnost iznajmljivanja,</a:t>
            </a:r>
          </a:p>
          <a:p>
            <a:pPr lvl="2">
              <a:buFont typeface="Wingdings" panose="05000000000000000000" pitchFamily="2" charset="2"/>
              <a:buChar char="q"/>
            </a:pPr>
            <a:r>
              <a:rPr lang="hr-HR" altLang="x-none" sz="1900" dirty="0"/>
              <a:t>daljnju prodaju.</a:t>
            </a:r>
          </a:p>
          <a:p>
            <a:pPr lvl="1">
              <a:buFont typeface="Wingdings" panose="05000000000000000000" pitchFamily="2" charset="2"/>
              <a:buChar char="q"/>
            </a:pPr>
            <a:r>
              <a:rPr lang="vi-VN" altLang="x-none" sz="1900" dirty="0"/>
              <a:t>za motorna vozila kategorije N1 koja su razvrstana u tarifnu oznaku 8703 Carinske tarife</a:t>
            </a:r>
            <a:endParaRPr lang="hr-HR" altLang="x-none" sz="1900" dirty="0"/>
          </a:p>
          <a:p>
            <a:pPr lvl="2">
              <a:buFont typeface="Wingdings" panose="05000000000000000000" pitchFamily="2" charset="2"/>
              <a:buChar char="q"/>
            </a:pPr>
            <a:r>
              <a:rPr lang="hr-HR" altLang="x-none" sz="1900" dirty="0"/>
              <a:t>Služe za prijevoz dobara, mase ≤ 3500 kg</a:t>
            </a:r>
          </a:p>
          <a:p>
            <a:pPr lvl="1">
              <a:buFont typeface="Wingdings" panose="05000000000000000000" pitchFamily="2" charset="2"/>
              <a:buChar char="q"/>
            </a:pPr>
            <a:r>
              <a:rPr lang="hr-HR" altLang="x-none" sz="1900" dirty="0"/>
              <a:t>za motorna vozila koja</a:t>
            </a:r>
            <a:r>
              <a:rPr lang="vi-VN" altLang="x-none" sz="1900" dirty="0"/>
              <a:t> </a:t>
            </a:r>
            <a:r>
              <a:rPr lang="vi-VN" altLang="x-none" sz="1900" b="1" dirty="0"/>
              <a:t>nisu predmet oporezivanja posebnim porezom na motorna vozila </a:t>
            </a:r>
            <a:r>
              <a:rPr lang="vi-VN" altLang="x-none" sz="1900" dirty="0"/>
              <a:t>prema Zakonu o posebnom porezu na motorna vozila. </a:t>
            </a:r>
            <a:endParaRPr lang="hr-HR" altLang="x-none" sz="1900" dirty="0"/>
          </a:p>
          <a:p>
            <a:pPr lvl="2">
              <a:buFont typeface="Wingdings" panose="05000000000000000000" pitchFamily="2" charset="2"/>
              <a:buChar char="q"/>
            </a:pPr>
            <a:r>
              <a:rPr lang="hr-HR" altLang="x-none" sz="1900" dirty="0"/>
              <a:t>vozila na električni pogon,  itd.</a:t>
            </a:r>
          </a:p>
          <a:p>
            <a:pPr>
              <a:buFont typeface="Wingdings" panose="05000000000000000000" pitchFamily="2" charset="2"/>
              <a:buChar char="q"/>
            </a:pPr>
            <a:r>
              <a:rPr lang="hr-HR" altLang="x-none" sz="1900" dirty="0"/>
              <a:t>a</a:t>
            </a:r>
            <a:r>
              <a:rPr lang="vi-VN" altLang="x-none" sz="1900" dirty="0"/>
              <a:t>ko se motorno vozilo kategorije N1 prenamjeni u motorno vozilo koje je predmet oporezivanja posebnim porezom na motorna vozila, </a:t>
            </a:r>
            <a:endParaRPr lang="hr-HR" altLang="x-none" sz="1900" dirty="0"/>
          </a:p>
          <a:p>
            <a:pPr lvl="1">
              <a:buFont typeface="Wingdings" panose="05000000000000000000" pitchFamily="2" charset="2"/>
              <a:buChar char="q"/>
            </a:pPr>
            <a:r>
              <a:rPr lang="vi-VN" altLang="x-none" sz="1900" dirty="0"/>
              <a:t>porezni obveznik više nema pravo na odbitak pretporeza za sve isporuke (nabave) dobara i usluga vezan</a:t>
            </a:r>
            <a:r>
              <a:rPr lang="hr-HR" altLang="x-none" sz="1900" dirty="0"/>
              <a:t>ih</a:t>
            </a:r>
            <a:r>
              <a:rPr lang="vi-VN" altLang="x-none" sz="1900" dirty="0"/>
              <a:t> za korištenje tih motornih vozila</a:t>
            </a:r>
            <a:r>
              <a:rPr lang="hr-HR" altLang="x-none" sz="1900" dirty="0"/>
              <a:t> </a:t>
            </a:r>
          </a:p>
          <a:p>
            <a:pPr lvl="4">
              <a:buFont typeface="Wingdings" panose="05000000000000000000" pitchFamily="2" charset="2"/>
              <a:buChar char="q"/>
            </a:pPr>
            <a:r>
              <a:rPr lang="hr-HR" altLang="x-none" sz="1900" dirty="0"/>
              <a:t>obavezan je ispraviti odbijen pretporez</a:t>
            </a:r>
          </a:p>
          <a:p>
            <a:pPr algn="just">
              <a:buFont typeface="Wingdings" panose="05000000000000000000" pitchFamily="2" charset="2"/>
              <a:buChar char="q"/>
            </a:pPr>
            <a:r>
              <a:rPr lang="hr-HR" altLang="x-none" sz="1900" dirty="0"/>
              <a:t>Mišljenje PU: Broj klase:410-19/16-01/24 Urudžbeni broj: 513-07-21-01/16-2, Zagreb, 26.02.2016</a:t>
            </a:r>
          </a:p>
          <a:p>
            <a:pPr lvl="1">
              <a:buFont typeface="Wingdings" panose="05000000000000000000" pitchFamily="2" charset="2"/>
              <a:buChar char="q"/>
            </a:pPr>
            <a:r>
              <a:rPr lang="vi-VN" altLang="x-none" sz="1900" dirty="0"/>
              <a:t>Porezni obveznik iz dostavnog popisa postavio je upit o poreznom tretmanu prefakturiranja troškova osiguranja koje leasing društvo zaračunava korisniku leasinga</a:t>
            </a:r>
            <a:r>
              <a:rPr lang="hr-HR" altLang="x-none" sz="1900" dirty="0"/>
              <a:t>.</a:t>
            </a:r>
          </a:p>
          <a:p>
            <a:pPr lvl="1">
              <a:buFont typeface="Wingdings" panose="05000000000000000000" pitchFamily="2" charset="2"/>
              <a:buChar char="q"/>
            </a:pPr>
            <a:r>
              <a:rPr lang="vi-VN" altLang="x-none" sz="1900" b="1" dirty="0"/>
              <a:t> Stoga, kada leasing društvo dobiva popust na uslugu osiguranja, a istu korisniku leasinga prefakturira u iznosu bez popusta, tako zaračunani troškovi zapravo su nadoknada učinjenih izdataka leasing društva koja je sastavni dio ukupne naknade koja čini osnovicu na koju se obračunava i plaća PDV u smislu članka 4. stavka 1. Zakona. </a:t>
            </a:r>
          </a:p>
          <a:p>
            <a:pPr lvl="1">
              <a:buFont typeface="Wingdings" panose="05000000000000000000" pitchFamily="2" charset="2"/>
              <a:buChar char="q"/>
            </a:pPr>
            <a:endParaRPr lang="hr-HR" altLang="x-none" sz="1900" dirty="0"/>
          </a:p>
          <a:p>
            <a:pPr lvl="2">
              <a:buFont typeface="Wingdings" panose="05000000000000000000" pitchFamily="2" charset="2"/>
              <a:buChar char="Ø"/>
            </a:pPr>
            <a:endParaRPr lang="hr-HR" altLang="x-none" sz="1200" dirty="0"/>
          </a:p>
        </p:txBody>
      </p:sp>
      <p:sp>
        <p:nvSpPr>
          <p:cNvPr id="3" name="Slide Number Placeholder 2"/>
          <p:cNvSpPr>
            <a:spLocks noGrp="1"/>
          </p:cNvSpPr>
          <p:nvPr>
            <p:ph type="sldNum" sz="quarter" idx="12"/>
          </p:nvPr>
        </p:nvSpPr>
        <p:spPr/>
        <p:txBody>
          <a:bodyPr/>
          <a:lstStyle/>
          <a:p>
            <a:fld id="{7013CDAD-6DAF-4652-AE54-2AED961A0394}" type="slidenum">
              <a:rPr lang="hr-HR" smtClean="0"/>
              <a:t>28</a:t>
            </a:fld>
            <a:endParaRPr lang="hr-HR"/>
          </a:p>
        </p:txBody>
      </p:sp>
      <p:sp>
        <p:nvSpPr>
          <p:cNvPr id="4" name="Footer Placeholder 3"/>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349941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1981200" y="285750"/>
            <a:ext cx="8229600" cy="571500"/>
          </a:xfrm>
        </p:spPr>
        <p:txBody>
          <a:bodyPr>
            <a:normAutofit fontScale="90000"/>
          </a:bodyPr>
          <a:lstStyle/>
          <a:p>
            <a:pPr>
              <a:defRPr/>
            </a:pPr>
            <a:r>
              <a:rPr lang="hr-HR" sz="3200" b="1" dirty="0">
                <a:latin typeface="+mn-lt"/>
              </a:rPr>
              <a:t>MANJKOVI</a:t>
            </a:r>
            <a:r>
              <a:rPr lang="hr-HR" dirty="0"/>
              <a:t> </a:t>
            </a:r>
            <a:br>
              <a:rPr lang="hr-HR" dirty="0"/>
            </a:br>
            <a:endParaRPr lang="hr-HR" dirty="0"/>
          </a:p>
        </p:txBody>
      </p:sp>
      <p:sp>
        <p:nvSpPr>
          <p:cNvPr id="32771" name="Content Placeholder 2"/>
          <p:cNvSpPr>
            <a:spLocks noGrp="1"/>
          </p:cNvSpPr>
          <p:nvPr>
            <p:ph idx="1"/>
          </p:nvPr>
        </p:nvSpPr>
        <p:spPr>
          <a:xfrm>
            <a:off x="543339" y="500064"/>
            <a:ext cx="11449877" cy="6357937"/>
          </a:xfrm>
        </p:spPr>
        <p:txBody>
          <a:bodyPr>
            <a:normAutofit fontScale="92500" lnSpcReduction="10000"/>
          </a:bodyPr>
          <a:lstStyle/>
          <a:p>
            <a:pPr marL="342900" lvl="2" indent="-342900">
              <a:buFont typeface="Wingdings" panose="05000000000000000000" pitchFamily="2" charset="2"/>
              <a:buChar char="q"/>
              <a:defRPr/>
            </a:pPr>
            <a:r>
              <a:rPr lang="hr-HR" sz="1600" b="1" dirty="0"/>
              <a:t>Ne podliježu oporezivanju PDV-om:</a:t>
            </a:r>
          </a:p>
          <a:p>
            <a:pPr marL="342900" lvl="2" indent="-342900">
              <a:buFont typeface="Wingdings" panose="05000000000000000000" pitchFamily="2" charset="2"/>
              <a:buChar char="q"/>
              <a:defRPr/>
            </a:pPr>
            <a:r>
              <a:rPr lang="hr-HR" sz="1500" b="1" dirty="0"/>
              <a:t> </a:t>
            </a:r>
            <a:r>
              <a:rPr lang="hr-HR" sz="1500" dirty="0"/>
              <a:t>dopušteni kalo, rastep, kvar i loma do visine utvrđene Odlukama HGK i HOK (čl. 26 st. 2 PPDV)</a:t>
            </a:r>
          </a:p>
          <a:p>
            <a:pPr marL="342900" lvl="2" indent="-342900">
              <a:buFont typeface="Wingdings" panose="05000000000000000000" pitchFamily="2" charset="2"/>
              <a:buChar char="q"/>
              <a:defRPr/>
            </a:pPr>
            <a:r>
              <a:rPr lang="hr-HR" sz="1500" dirty="0"/>
              <a:t>te manjkova uslijed više sile –provalna krađa, elementarna nepogoda – očevidnik nadležnog tijela za procijenu štete (čl. 26 st. 2 PPDV)</a:t>
            </a:r>
          </a:p>
          <a:p>
            <a:pPr marL="342900" lvl="2" indent="-342900">
              <a:buFont typeface="Wingdings" panose="05000000000000000000" pitchFamily="2" charset="2"/>
              <a:buChar char="q"/>
              <a:defRPr/>
            </a:pPr>
            <a:r>
              <a:rPr lang="hr-HR" sz="1500" dirty="0"/>
              <a:t>tehnološki manjak do visine utvrđene normativima (čl. 26 st. 3 PPDV)</a:t>
            </a:r>
          </a:p>
          <a:p>
            <a:pPr marL="342900" lvl="2" indent="-342900">
              <a:buFont typeface="Wingdings" panose="05000000000000000000" pitchFamily="2" charset="2"/>
              <a:buChar char="q"/>
              <a:defRPr/>
            </a:pPr>
            <a:r>
              <a:rPr lang="hr-HR" sz="1500" dirty="0"/>
              <a:t>manjkovi dobara uslijed neodgovarajuće kvalitete, proteka roka trajanja, kala, rastepa, loma i kvara iznad visine propisane odlukama -nazočnost ovlaštenog službenika PU ili odgovarajuća dokumentacija nadležnih tijela ili pravnih osoba </a:t>
            </a:r>
            <a:r>
              <a:rPr lang="hr-HR" sz="1500" b="1" dirty="0"/>
              <a:t>o količini i vrsti </a:t>
            </a:r>
            <a:r>
              <a:rPr lang="hr-HR" sz="1500" dirty="0"/>
              <a:t>preuzetih dobara koja su dana na zbrinjavanje ili uništenje</a:t>
            </a:r>
          </a:p>
          <a:p>
            <a:pPr marL="342900" lvl="2" indent="-342900">
              <a:buFont typeface="Wingdings" panose="05000000000000000000" pitchFamily="2" charset="2"/>
              <a:buChar char="q"/>
              <a:defRPr/>
            </a:pPr>
            <a:r>
              <a:rPr lang="hr-HR" sz="1500" dirty="0"/>
              <a:t>Manjak dobara zbog proteka roka trajanja – nije porezno priznata ako su dobra nabavljena 3 mjeseca prije iteka roka trajanja </a:t>
            </a:r>
          </a:p>
          <a:p>
            <a:pPr marL="800100" lvl="3" indent="-342900">
              <a:buFont typeface="Wingdings" panose="05000000000000000000" pitchFamily="2" charset="2"/>
              <a:buChar char="q"/>
              <a:defRPr/>
            </a:pPr>
            <a:r>
              <a:rPr lang="hr-HR" sz="1500" dirty="0"/>
              <a:t>Ne primjenjuje se na dobra čiji je rok trajanja manji od  3 mjeseca</a:t>
            </a:r>
          </a:p>
          <a:p>
            <a:pPr marL="800100" lvl="3" indent="-342900">
              <a:buFont typeface="Wingdings" panose="05000000000000000000" pitchFamily="2" charset="2"/>
              <a:buChar char="q"/>
              <a:defRPr/>
            </a:pPr>
            <a:r>
              <a:rPr lang="hr-HR" sz="1500" dirty="0"/>
              <a:t>Iznimno, manjak se priznaje na </a:t>
            </a:r>
            <a:r>
              <a:rPr lang="pl-PL" sz="1500" dirty="0"/>
              <a:t>dobra čiji je rok trajanja manji od tri mjeseca kao i na dobra koja su donirana</a:t>
            </a:r>
          </a:p>
          <a:p>
            <a:pPr>
              <a:buFont typeface="Wingdings" panose="05000000000000000000" pitchFamily="2" charset="2"/>
              <a:buChar char="q"/>
            </a:pPr>
            <a:r>
              <a:rPr lang="hr-HR" altLang="x-none" sz="1500" dirty="0" err="1"/>
              <a:t>Doniranje</a:t>
            </a:r>
            <a:r>
              <a:rPr lang="hr-HR" altLang="x-none" sz="1500" dirty="0"/>
              <a:t> hrane -čl. 26. st. 6. i 7. PPDV </a:t>
            </a:r>
          </a:p>
          <a:p>
            <a:pPr lvl="1">
              <a:buFont typeface="Wingdings" panose="05000000000000000000" pitchFamily="2" charset="2"/>
              <a:buChar char="q"/>
            </a:pPr>
            <a:r>
              <a:rPr lang="hr-HR" altLang="x-none" sz="1500" dirty="0"/>
              <a:t>isporuke hrane bez naknade (</a:t>
            </a:r>
            <a:r>
              <a:rPr lang="hr-HR" altLang="x-none" sz="1500" dirty="0" err="1"/>
              <a:t>doniranje</a:t>
            </a:r>
            <a:r>
              <a:rPr lang="hr-HR" altLang="x-none" sz="1500" dirty="0"/>
              <a:t>) koje porezni obveznik obavlja u svrhu sprječavanja njenog uništavanja, zaštite okoliša i pomoći krajnjim primateljima sukladno posebnom propisu o </a:t>
            </a:r>
            <a:r>
              <a:rPr lang="hr-HR" altLang="x-none" sz="1500" dirty="0" err="1"/>
              <a:t>doniranju</a:t>
            </a:r>
            <a:r>
              <a:rPr lang="hr-HR" altLang="x-none" sz="1500" dirty="0"/>
              <a:t> hrane i hrane za životinje, </a:t>
            </a:r>
            <a:r>
              <a:rPr lang="hr-HR" altLang="x-none" sz="1500" b="1" dirty="0"/>
              <a:t>isključivo neprofitnim pravnim osobama</a:t>
            </a:r>
            <a:r>
              <a:rPr lang="hr-HR" altLang="x-none" sz="1500" dirty="0"/>
              <a:t> koje humanitarnu djelatnost obavljaju u skladu s posebnim propisima i registrirane su kao posrednici koji sudjeluju u lancu </a:t>
            </a:r>
            <a:r>
              <a:rPr lang="hr-HR" altLang="x-none" sz="1500" dirty="0" err="1"/>
              <a:t>doniranja</a:t>
            </a:r>
            <a:r>
              <a:rPr lang="hr-HR" altLang="x-none" sz="1500" dirty="0"/>
              <a:t> hrane</a:t>
            </a:r>
            <a:r>
              <a:rPr lang="hr-HR" altLang="x-none" sz="1500" b="1" dirty="0"/>
              <a:t>, do 2% prihoda </a:t>
            </a:r>
            <a:r>
              <a:rPr lang="hr-HR" altLang="x-none" sz="1500" dirty="0"/>
              <a:t>odnosno primitaka prethodne godine. Za obračun vrijednosti isporuka koje se smatraju </a:t>
            </a:r>
            <a:r>
              <a:rPr lang="hr-HR" altLang="x-none" sz="1500" b="1" dirty="0"/>
              <a:t>porezno priznatim manjkom uzima se nabavna vrijednost takve hrane (bez PDV-a).</a:t>
            </a:r>
          </a:p>
          <a:p>
            <a:pPr marL="342900" lvl="2" indent="-342900">
              <a:buFont typeface="Wingdings" panose="05000000000000000000" pitchFamily="2" charset="2"/>
              <a:buChar char="q"/>
              <a:defRPr/>
            </a:pPr>
            <a:endParaRPr lang="hr-HR" sz="1600" dirty="0"/>
          </a:p>
          <a:p>
            <a:pPr>
              <a:buFont typeface="Wingdings" panose="05000000000000000000" pitchFamily="2" charset="2"/>
              <a:buChar char="q"/>
              <a:defRPr/>
            </a:pPr>
            <a:r>
              <a:rPr lang="hr-HR" sz="1800" b="1" dirty="0"/>
              <a:t>Podliježe oporezivanju:</a:t>
            </a:r>
          </a:p>
          <a:p>
            <a:pPr lvl="2">
              <a:buFont typeface="Wingdings" panose="05000000000000000000" pitchFamily="2" charset="2"/>
              <a:buChar char="q"/>
              <a:defRPr/>
            </a:pPr>
            <a:r>
              <a:rPr lang="hr-HR" sz="1800" b="1" dirty="0"/>
              <a:t>Manjkovi dobara za koje se ne tereti odgovorna osoba -izuzimanje dobara i usluga u neposlovne svrhe </a:t>
            </a:r>
            <a:r>
              <a:rPr lang="hr-HR" sz="1800" dirty="0"/>
              <a:t>(čl. 26 st. 2 PPDV)</a:t>
            </a:r>
          </a:p>
          <a:p>
            <a:pPr lvl="3">
              <a:buFont typeface="Wingdings" panose="05000000000000000000" pitchFamily="2" charset="2"/>
              <a:buChar char="q"/>
              <a:defRPr/>
            </a:pPr>
            <a:r>
              <a:rPr lang="hr-HR" sz="1600" dirty="0"/>
              <a:t>Porezna osnovica je nabavna cijena tih ili sličnih dobara, a ako je ta cijena nepoznata, visina troškova utvrđenih u trenutku isporuke (čl. 33 st.4 ZPDV) – Mišljenje PU od 21.10.2013.; klasa:410-19/13-01/493; ur.broj: 513-07-21-01/13-2 (PDV kod izuzimanja)</a:t>
            </a:r>
          </a:p>
          <a:p>
            <a:pPr lvl="2">
              <a:buFont typeface="Wingdings" panose="05000000000000000000" pitchFamily="2" charset="2"/>
              <a:buChar char="q"/>
              <a:defRPr/>
            </a:pPr>
            <a:r>
              <a:rPr lang="hr-HR" sz="1800" b="1" dirty="0"/>
              <a:t>Manjkovi za koje se tereti zaposlenik ili odgovorna osoba</a:t>
            </a:r>
          </a:p>
          <a:p>
            <a:pPr lvl="3">
              <a:buFont typeface="Wingdings" panose="05000000000000000000" pitchFamily="2" charset="2"/>
              <a:buChar char="q"/>
              <a:defRPr/>
            </a:pPr>
            <a:r>
              <a:rPr lang="hr-HR" sz="1600" b="1" dirty="0"/>
              <a:t>Porezna osnovica – tržišna vrijednost – čl. 33 st. 9 ZPDV -</a:t>
            </a:r>
            <a:r>
              <a:rPr lang="hr-HR" sz="1600" dirty="0"/>
              <a:t> Mišljenje PU od 30.01.2014.; klasa:410-01/14-01/267; ur.broj: 513-07-21-01/14-1 (Prijava PDV-a za 2013. godinu) ; Mišljenje PU od 28.01.2014.; klasa:410-19/13-01/493; ur.broj: 513-07-21-01/14-3 (PDV kod manjkova)</a:t>
            </a:r>
            <a:endParaRPr lang="hr-HR" sz="1600" b="1" dirty="0"/>
          </a:p>
        </p:txBody>
      </p:sp>
      <p:sp>
        <p:nvSpPr>
          <p:cNvPr id="2" name="Slide Number Placeholder 1"/>
          <p:cNvSpPr>
            <a:spLocks noGrp="1"/>
          </p:cNvSpPr>
          <p:nvPr>
            <p:ph type="sldNum" sz="quarter" idx="12"/>
          </p:nvPr>
        </p:nvSpPr>
        <p:spPr/>
        <p:txBody>
          <a:bodyPr/>
          <a:lstStyle/>
          <a:p>
            <a:fld id="{7013CDAD-6DAF-4652-AE54-2AED961A0394}" type="slidenum">
              <a:rPr lang="hr-HR" smtClean="0"/>
              <a:t>29</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4084482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81200" y="0"/>
            <a:ext cx="8229600" cy="642938"/>
          </a:xfrm>
        </p:spPr>
        <p:txBody>
          <a:bodyPr/>
          <a:lstStyle/>
          <a:p>
            <a:pPr>
              <a:defRPr/>
            </a:pPr>
            <a:r>
              <a:rPr lang="hr-HR" sz="3200" b="1" dirty="0">
                <a:latin typeface="+mn-lt"/>
              </a:rPr>
              <a:t>SADRŽAJ</a:t>
            </a:r>
          </a:p>
        </p:txBody>
      </p:sp>
      <p:sp>
        <p:nvSpPr>
          <p:cNvPr id="12291" name="Content Placeholder 2"/>
          <p:cNvSpPr>
            <a:spLocks noGrp="1"/>
          </p:cNvSpPr>
          <p:nvPr>
            <p:ph idx="1"/>
          </p:nvPr>
        </p:nvSpPr>
        <p:spPr>
          <a:xfrm>
            <a:off x="1020417" y="571499"/>
            <a:ext cx="9190383" cy="6149975"/>
          </a:xfrm>
        </p:spPr>
        <p:txBody>
          <a:bodyPr>
            <a:normAutofit fontScale="85000" lnSpcReduction="10000"/>
          </a:bodyPr>
          <a:lstStyle/>
          <a:p>
            <a:pPr lvl="0">
              <a:buFont typeface="Wingdings" panose="05000000000000000000" pitchFamily="2" charset="2"/>
              <a:buChar char="q"/>
            </a:pPr>
            <a:r>
              <a:rPr lang="hr-HR" sz="2600" b="1" dirty="0"/>
              <a:t>Uvod</a:t>
            </a:r>
          </a:p>
          <a:p>
            <a:pPr lvl="0">
              <a:buFont typeface="Wingdings" panose="05000000000000000000" pitchFamily="2" charset="2"/>
              <a:buChar char="q"/>
            </a:pPr>
            <a:r>
              <a:rPr lang="hr-HR" sz="2600" b="1" dirty="0"/>
              <a:t>Načelo prema obračunatoj realizaciji</a:t>
            </a:r>
            <a:endParaRPr lang="hr-HR" sz="2600" dirty="0"/>
          </a:p>
          <a:p>
            <a:pPr lvl="1">
              <a:buFont typeface="Wingdings" panose="05000000000000000000" pitchFamily="2" charset="2"/>
              <a:buChar char="q"/>
            </a:pPr>
            <a:r>
              <a:rPr lang="hr-HR" sz="2600" dirty="0"/>
              <a:t>Osnovna pravila za nabavu i prodaju dobara i usluga</a:t>
            </a:r>
          </a:p>
          <a:p>
            <a:pPr lvl="1">
              <a:buFont typeface="Wingdings" panose="05000000000000000000" pitchFamily="2" charset="2"/>
              <a:buChar char="q"/>
            </a:pPr>
            <a:r>
              <a:rPr lang="hr-HR" sz="2600" dirty="0"/>
              <a:t>Posebnosti u poslovanju s tuzemstvom</a:t>
            </a:r>
          </a:p>
          <a:p>
            <a:pPr lvl="2">
              <a:buFont typeface="Wingdings" panose="05000000000000000000" pitchFamily="2" charset="2"/>
              <a:buChar char="q"/>
            </a:pPr>
            <a:r>
              <a:rPr lang="hr-HR" sz="2600" dirty="0"/>
              <a:t>Jedinstvenost usluge</a:t>
            </a:r>
          </a:p>
          <a:p>
            <a:pPr lvl="2">
              <a:buFont typeface="Wingdings" panose="05000000000000000000" pitchFamily="2" charset="2"/>
              <a:buChar char="q"/>
            </a:pPr>
            <a:r>
              <a:rPr lang="hr-HR" sz="2600" dirty="0"/>
              <a:t>Neoporezive transakcije</a:t>
            </a:r>
          </a:p>
          <a:p>
            <a:pPr lvl="2">
              <a:buFont typeface="Wingdings" panose="05000000000000000000" pitchFamily="2" charset="2"/>
              <a:buChar char="q"/>
            </a:pPr>
            <a:r>
              <a:rPr lang="hr-HR" sz="2600" dirty="0"/>
              <a:t>Posebnosti u oporezivanju isporuka usluga pripreme hrane</a:t>
            </a:r>
          </a:p>
          <a:p>
            <a:pPr lvl="0">
              <a:buFont typeface="Wingdings" panose="05000000000000000000" pitchFamily="2" charset="2"/>
              <a:buChar char="q"/>
            </a:pPr>
            <a:r>
              <a:rPr lang="hr-HR" sz="2600" b="1" dirty="0"/>
              <a:t>Načelo prema naplaćenoj realizaciji</a:t>
            </a:r>
            <a:endParaRPr lang="hr-HR" sz="2600" dirty="0"/>
          </a:p>
          <a:p>
            <a:pPr lvl="1">
              <a:buFont typeface="Wingdings" panose="05000000000000000000" pitchFamily="2" charset="2"/>
              <a:buChar char="q"/>
            </a:pPr>
            <a:r>
              <a:rPr lang="hr-HR" sz="2600" dirty="0"/>
              <a:t>Osnovna pravila</a:t>
            </a:r>
          </a:p>
          <a:p>
            <a:pPr lvl="2">
              <a:buFont typeface="Wingdings" panose="05000000000000000000" pitchFamily="2" charset="2"/>
              <a:buChar char="q"/>
            </a:pPr>
            <a:r>
              <a:rPr lang="hr-HR" sz="2600" dirty="0"/>
              <a:t>Napomena na računima</a:t>
            </a:r>
          </a:p>
          <a:p>
            <a:pPr lvl="1">
              <a:buFont typeface="Wingdings" panose="05000000000000000000" pitchFamily="2" charset="2"/>
              <a:buChar char="q"/>
            </a:pPr>
            <a:r>
              <a:rPr lang="hr-HR" sz="2600" dirty="0"/>
              <a:t>Izuzeci</a:t>
            </a:r>
          </a:p>
          <a:p>
            <a:pPr lvl="1">
              <a:buFont typeface="Wingdings" panose="05000000000000000000" pitchFamily="2" charset="2"/>
              <a:buChar char="q"/>
            </a:pPr>
            <a:r>
              <a:rPr lang="hr-HR" sz="2600" dirty="0"/>
              <a:t>Ulazak i izlazak iz sustava prema naplaćenoj realizaciji</a:t>
            </a:r>
          </a:p>
          <a:p>
            <a:pPr lvl="0">
              <a:buFont typeface="Wingdings" panose="05000000000000000000" pitchFamily="2" charset="2"/>
              <a:buChar char="q"/>
            </a:pPr>
            <a:r>
              <a:rPr lang="hr-HR" sz="2600" b="1" dirty="0"/>
              <a:t>Jamac – platac</a:t>
            </a:r>
          </a:p>
          <a:p>
            <a:pPr>
              <a:buFont typeface="Wingdings" panose="05000000000000000000" pitchFamily="2" charset="2"/>
              <a:buChar char="q"/>
            </a:pPr>
            <a:r>
              <a:rPr lang="hr-HR" sz="2600" b="1" dirty="0"/>
              <a:t>Podjela pretporeza</a:t>
            </a:r>
            <a:endParaRPr lang="hr-HR" sz="2600" dirty="0"/>
          </a:p>
          <a:p>
            <a:pPr lvl="0">
              <a:buFont typeface="Wingdings" panose="05000000000000000000" pitchFamily="2" charset="2"/>
              <a:buChar char="q"/>
            </a:pPr>
            <a:r>
              <a:rPr lang="hr-HR" sz="2600" b="1" dirty="0"/>
              <a:t>PDV status prodaje nekretnina</a:t>
            </a:r>
            <a:endParaRPr lang="hr-HR" sz="2600" dirty="0"/>
          </a:p>
          <a:p>
            <a:pPr lvl="0">
              <a:buFont typeface="Wingdings" panose="05000000000000000000" pitchFamily="2" charset="2"/>
              <a:buChar char="q"/>
            </a:pPr>
            <a:r>
              <a:rPr lang="hr-HR" sz="2600" b="1" dirty="0"/>
              <a:t>Tuzemni prijenos porezne obveze</a:t>
            </a:r>
          </a:p>
          <a:p>
            <a:pPr lvl="0">
              <a:buFont typeface="Wingdings" panose="05000000000000000000" pitchFamily="2" charset="2"/>
              <a:buChar char="q"/>
            </a:pPr>
            <a:r>
              <a:rPr lang="hr-HR" sz="2600" b="1" dirty="0"/>
              <a:t>Zaključak</a:t>
            </a:r>
          </a:p>
          <a:p>
            <a:pPr lvl="0">
              <a:buFont typeface="Wingdings" panose="05000000000000000000" pitchFamily="2" charset="2"/>
              <a:buChar char="q"/>
            </a:pPr>
            <a:endParaRPr lang="hr-HR" sz="2600" dirty="0"/>
          </a:p>
          <a:p>
            <a:pPr>
              <a:buFont typeface="Wingdings" panose="05000000000000000000" pitchFamily="2" charset="2"/>
              <a:buChar char="Ø"/>
            </a:pPr>
            <a:endParaRPr lang="hr-HR" altLang="x-none" dirty="0"/>
          </a:p>
        </p:txBody>
      </p:sp>
      <p:sp>
        <p:nvSpPr>
          <p:cNvPr id="2" name="Slide Number Placeholder 1"/>
          <p:cNvSpPr>
            <a:spLocks noGrp="1"/>
          </p:cNvSpPr>
          <p:nvPr>
            <p:ph type="sldNum" sz="quarter" idx="12"/>
          </p:nvPr>
        </p:nvSpPr>
        <p:spPr/>
        <p:txBody>
          <a:bodyPr/>
          <a:lstStyle/>
          <a:p>
            <a:fld id="{7013CDAD-6DAF-4652-AE54-2AED961A0394}" type="slidenum">
              <a:rPr lang="hr-HR" smtClean="0"/>
              <a:t>3</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263023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a:xfrm>
            <a:off x="1981200" y="0"/>
            <a:ext cx="8229600" cy="857250"/>
          </a:xfrm>
        </p:spPr>
        <p:txBody>
          <a:bodyPr/>
          <a:lstStyle/>
          <a:p>
            <a:r>
              <a:rPr lang="hr-HR" altLang="x-none" sz="2800" b="1"/>
              <a:t>RASHODOVANJE IMOVINE</a:t>
            </a:r>
          </a:p>
        </p:txBody>
      </p:sp>
      <p:sp>
        <p:nvSpPr>
          <p:cNvPr id="155651" name="Content Placeholder 2"/>
          <p:cNvSpPr>
            <a:spLocks noGrp="1"/>
          </p:cNvSpPr>
          <p:nvPr>
            <p:ph idx="1"/>
          </p:nvPr>
        </p:nvSpPr>
        <p:spPr>
          <a:xfrm>
            <a:off x="212035" y="857251"/>
            <a:ext cx="11555895" cy="5857875"/>
          </a:xfrm>
        </p:spPr>
        <p:txBody>
          <a:bodyPr/>
          <a:lstStyle/>
          <a:p>
            <a:pPr>
              <a:buFont typeface="Wingdings" panose="05000000000000000000" pitchFamily="2" charset="2"/>
              <a:buChar char="q"/>
            </a:pPr>
            <a:r>
              <a:rPr lang="hr-HR" altLang="x-none" sz="2400" dirty="0"/>
              <a:t>Oporezivanje ovisi o načinu fizičke likvidacije:</a:t>
            </a:r>
          </a:p>
          <a:p>
            <a:pPr lvl="1">
              <a:buFont typeface="Wingdings" panose="05000000000000000000" pitchFamily="2" charset="2"/>
              <a:buChar char="q"/>
            </a:pPr>
            <a:r>
              <a:rPr lang="hr-HR" altLang="x-none" dirty="0"/>
              <a:t>Neupotrebljivo </a:t>
            </a:r>
          </a:p>
          <a:p>
            <a:pPr lvl="2">
              <a:buFont typeface="Wingdings" panose="05000000000000000000" pitchFamily="2" charset="2"/>
              <a:buChar char="q"/>
            </a:pPr>
            <a:r>
              <a:rPr lang="hr-HR" altLang="x-none" dirty="0"/>
              <a:t>uništenje -  nema PDV-a</a:t>
            </a:r>
          </a:p>
          <a:p>
            <a:pPr lvl="3">
              <a:buFont typeface="Wingdings" panose="05000000000000000000" pitchFamily="2" charset="2"/>
              <a:buChar char="q"/>
            </a:pPr>
            <a:r>
              <a:rPr lang="hr-HR" altLang="x-none" sz="2400" dirty="0"/>
              <a:t>uvjet: prisutnost PU (čl. 26. st. 4 PPDV) ili dokumentacija nadležnih tijela ili pravnih osoba o količini i vrsti preuzetih dobara koja su dana na zbrinjavanje ili uništenje</a:t>
            </a:r>
          </a:p>
          <a:p>
            <a:pPr lvl="2">
              <a:buFont typeface="Wingdings" panose="05000000000000000000" pitchFamily="2" charset="2"/>
              <a:buChar char="q"/>
            </a:pPr>
            <a:r>
              <a:rPr lang="hr-HR" altLang="x-none" dirty="0"/>
              <a:t>prodaja - otpad – PDV na vrijednost robe kao otpada -prijenos porezne obveze</a:t>
            </a:r>
          </a:p>
          <a:p>
            <a:pPr lvl="1">
              <a:buFont typeface="Wingdings" panose="05000000000000000000" pitchFamily="2" charset="2"/>
              <a:buChar char="q"/>
            </a:pPr>
            <a:r>
              <a:rPr lang="hr-HR" altLang="x-none" dirty="0"/>
              <a:t>Darovanje ili prodaja</a:t>
            </a:r>
          </a:p>
          <a:p>
            <a:pPr lvl="2">
              <a:buFont typeface="Wingdings" panose="05000000000000000000" pitchFamily="2" charset="2"/>
              <a:buChar char="q"/>
            </a:pPr>
            <a:r>
              <a:rPr lang="hr-HR" altLang="x-none" dirty="0"/>
              <a:t>PDV na tržišnu vrijednost ili ostvarenu naknadu</a:t>
            </a:r>
          </a:p>
          <a:p>
            <a:pPr lvl="1">
              <a:buFont typeface="Wingdings" panose="05000000000000000000" pitchFamily="2" charset="2"/>
              <a:buChar char="q"/>
            </a:pPr>
            <a:r>
              <a:rPr lang="hr-HR" altLang="x-none" dirty="0"/>
              <a:t>Otpis trgovačke robe (materijal, sitan inventar, oprema, vlastiti proizvodi, roba)</a:t>
            </a:r>
          </a:p>
          <a:p>
            <a:pPr lvl="2">
              <a:buFont typeface="Wingdings" panose="05000000000000000000" pitchFamily="2" charset="2"/>
              <a:buChar char="q"/>
            </a:pPr>
            <a:r>
              <a:rPr lang="hr-HR" altLang="x-none" dirty="0"/>
              <a:t>nema isporuke – nema PDV-a</a:t>
            </a:r>
          </a:p>
          <a:p>
            <a:pPr lvl="2">
              <a:buFont typeface="Arial" panose="020B0604020202020204" pitchFamily="34" charset="0"/>
              <a:buNone/>
            </a:pPr>
            <a:endParaRPr lang="hr-HR" altLang="x-none" dirty="0"/>
          </a:p>
        </p:txBody>
      </p:sp>
      <p:sp>
        <p:nvSpPr>
          <p:cNvPr id="2" name="Slide Number Placeholder 1"/>
          <p:cNvSpPr>
            <a:spLocks noGrp="1"/>
          </p:cNvSpPr>
          <p:nvPr>
            <p:ph type="sldNum" sz="quarter" idx="12"/>
          </p:nvPr>
        </p:nvSpPr>
        <p:spPr/>
        <p:txBody>
          <a:bodyPr/>
          <a:lstStyle/>
          <a:p>
            <a:fld id="{7013CDAD-6DAF-4652-AE54-2AED961A0394}" type="slidenum">
              <a:rPr lang="hr-HR" smtClean="0"/>
              <a:t>30</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842760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0"/>
            <a:ext cx="8229600" cy="928688"/>
          </a:xfrm>
        </p:spPr>
        <p:txBody>
          <a:bodyPr/>
          <a:lstStyle/>
          <a:p>
            <a:pPr>
              <a:defRPr/>
            </a:pPr>
            <a:r>
              <a:rPr lang="hr-HR" sz="3200" b="1" dirty="0">
                <a:latin typeface="+mn-lt"/>
              </a:rPr>
              <a:t>SPECIFIČNOSTI OBRAČUNA PDV-a</a:t>
            </a:r>
          </a:p>
        </p:txBody>
      </p:sp>
      <p:sp>
        <p:nvSpPr>
          <p:cNvPr id="104451" name="Content Placeholder 2"/>
          <p:cNvSpPr>
            <a:spLocks noGrp="1"/>
          </p:cNvSpPr>
          <p:nvPr>
            <p:ph idx="1"/>
          </p:nvPr>
        </p:nvSpPr>
        <p:spPr>
          <a:xfrm>
            <a:off x="251791" y="785814"/>
            <a:ext cx="11728173" cy="5857875"/>
          </a:xfrm>
        </p:spPr>
        <p:txBody>
          <a:bodyPr>
            <a:normAutofit/>
          </a:bodyPr>
          <a:lstStyle/>
          <a:p>
            <a:pPr marL="342900" lvl="1" indent="-342900">
              <a:buFont typeface="Wingdings" panose="05000000000000000000" pitchFamily="2" charset="2"/>
              <a:buChar char="q"/>
              <a:defRPr/>
            </a:pPr>
            <a:r>
              <a:rPr lang="hr-HR" sz="2000" dirty="0"/>
              <a:t>PDV se ne mora platiti na svako dobro ili uslugu koja je sastavni dio </a:t>
            </a:r>
            <a:r>
              <a:rPr lang="hr-HR" sz="2000" b="1" dirty="0"/>
              <a:t>jedninstvene usluge</a:t>
            </a:r>
          </a:p>
          <a:p>
            <a:pPr marL="742950" lvl="2" indent="-342900">
              <a:buFont typeface="Wingdings" panose="05000000000000000000" pitchFamily="2" charset="2"/>
              <a:buChar char="q"/>
              <a:defRPr/>
            </a:pPr>
            <a:r>
              <a:rPr lang="hr-HR" dirty="0"/>
              <a:t>Mišljenje PU od 22.01.2014. Klasa:410-19/13-01/772; Ur.br.:513-07-21-01/14-2 (isporuka poreznog obveznika u poslovne svrhe bez naknade drugom poreznom obvezniku – labaratorijski materijal, a uz njega bez naknade i analizator)</a:t>
            </a:r>
          </a:p>
          <a:p>
            <a:pPr>
              <a:buFont typeface="Wingdings" panose="05000000000000000000" pitchFamily="2" charset="2"/>
              <a:buChar char="q"/>
              <a:defRPr/>
            </a:pPr>
            <a:r>
              <a:rPr lang="hr-HR" sz="2000" dirty="0"/>
              <a:t>PDV se može platiti po </a:t>
            </a:r>
            <a:r>
              <a:rPr lang="hr-HR" sz="2000" b="1" dirty="0"/>
              <a:t>jednoj stopi PDV-a za jedinstvenu uslugu</a:t>
            </a:r>
          </a:p>
          <a:p>
            <a:pPr lvl="1">
              <a:buFont typeface="Wingdings" panose="05000000000000000000" pitchFamily="2" charset="2"/>
              <a:buChar char="q"/>
              <a:defRPr/>
            </a:pPr>
            <a:r>
              <a:rPr lang="hr-HR" sz="2000" dirty="0"/>
              <a:t>All inclusive usluge</a:t>
            </a:r>
          </a:p>
          <a:p>
            <a:pPr lvl="1">
              <a:buFont typeface="Wingdings" panose="05000000000000000000" pitchFamily="2" charset="2"/>
              <a:buChar char="q"/>
              <a:defRPr/>
            </a:pPr>
            <a:r>
              <a:rPr lang="hr-HR" sz="2000" dirty="0"/>
              <a:t>Mišljenje PU od 02.07.2014., Klasa:410-19/14-01/47; Ur.br.:513-07-21-01/14-02 (Hoteli - usluge iznajmljivanja ležaljki, najam sportskih terena i slično ako su sastavni dio all inclusive usluge stopa 13 %, pojedinačno 25%)</a:t>
            </a:r>
          </a:p>
          <a:p>
            <a:pPr lvl="1">
              <a:buFont typeface="Wingdings" panose="05000000000000000000" pitchFamily="2" charset="2"/>
              <a:buChar char="q"/>
              <a:defRPr/>
            </a:pPr>
            <a:r>
              <a:rPr lang="hr-HR" sz="2000" dirty="0"/>
              <a:t>Mišljenje od 7.1.2014.: klase:410-01/13-01/4335;Urudžbeni broj:513-07-21-01/14-02 (</a:t>
            </a:r>
            <a:r>
              <a:rPr lang="hr-HR" sz="2000" dirty="0">
                <a:solidFill>
                  <a:srgbClr val="383F3F"/>
                </a:solidFill>
                <a:cs typeface="Times New Roman" pitchFamily="18" charset="0"/>
              </a:rPr>
              <a:t>darovanje mobitela klijentu prilikom ugovaranja paketa bankarskih usluga u promotivnom periodu dio financijske usluge koja je oslobođena od plaćanja PDV-a)</a:t>
            </a:r>
            <a:endParaRPr lang="hr-HR" sz="2000" dirty="0">
              <a:cs typeface="Arial" pitchFamily="34" charset="0"/>
            </a:endParaRPr>
          </a:p>
          <a:p>
            <a:pPr>
              <a:buFont typeface="Wingdings" panose="05000000000000000000" pitchFamily="2" charset="2"/>
              <a:buChar char="q"/>
              <a:defRPr/>
            </a:pPr>
            <a:r>
              <a:rPr lang="hr-HR" sz="2000" dirty="0"/>
              <a:t>PDV na </a:t>
            </a:r>
            <a:r>
              <a:rPr lang="hr-HR" sz="2000" b="1" dirty="0"/>
              <a:t>usluge koje se obavljaju kroz dva porezna razdoblja </a:t>
            </a:r>
            <a:r>
              <a:rPr lang="hr-HR" sz="2000" dirty="0"/>
              <a:t>ali ne cijela razdoblja, nego usluge počinju krajem jednog razdoblja i završavaju krajem drugog poreznog razdoblja</a:t>
            </a:r>
          </a:p>
          <a:p>
            <a:pPr lvl="1">
              <a:buFont typeface="Wingdings" panose="05000000000000000000" pitchFamily="2" charset="2"/>
              <a:buChar char="q"/>
              <a:defRPr/>
            </a:pPr>
            <a:r>
              <a:rPr lang="hr-HR" sz="2000" dirty="0"/>
              <a:t>Mišljenje PU od 02.07.2014., Klasa:410-19/14-01/47; Ur.br.:513-07-21-01/14-02 (usluge smještaja u hotelima kroz dva obračunska razdoblja ne smatraju se kontinuiranim uslugama, PDV po završetku obavljanja usluge)</a:t>
            </a:r>
          </a:p>
        </p:txBody>
      </p:sp>
      <p:sp>
        <p:nvSpPr>
          <p:cNvPr id="2" name="Slide Number Placeholder 1"/>
          <p:cNvSpPr>
            <a:spLocks noGrp="1"/>
          </p:cNvSpPr>
          <p:nvPr>
            <p:ph type="sldNum" sz="quarter" idx="12"/>
          </p:nvPr>
        </p:nvSpPr>
        <p:spPr/>
        <p:txBody>
          <a:bodyPr/>
          <a:lstStyle/>
          <a:p>
            <a:fld id="{7013CDAD-6DAF-4652-AE54-2AED961A0394}" type="slidenum">
              <a:rPr lang="hr-HR" smtClean="0"/>
              <a:t>31</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200627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1981200" y="1"/>
            <a:ext cx="8229600" cy="333375"/>
          </a:xfrm>
        </p:spPr>
        <p:txBody>
          <a:bodyPr>
            <a:normAutofit fontScale="90000"/>
          </a:bodyPr>
          <a:lstStyle/>
          <a:p>
            <a:r>
              <a:rPr lang="hr-HR" altLang="x-none" sz="2400" b="1">
                <a:cs typeface="Times New Roman" panose="02020603050405020304" pitchFamily="18" charset="0"/>
              </a:rPr>
              <a:t>PDV i neoporezive transakcije </a:t>
            </a:r>
            <a:endParaRPr lang="hr-HR" altLang="x-none" sz="2400" b="1">
              <a:latin typeface="Times New Roman" panose="02020603050405020304" pitchFamily="18" charset="0"/>
            </a:endParaRPr>
          </a:p>
        </p:txBody>
      </p:sp>
      <p:sp>
        <p:nvSpPr>
          <p:cNvPr id="28675" name="Content Placeholder 2"/>
          <p:cNvSpPr>
            <a:spLocks noGrp="1"/>
          </p:cNvSpPr>
          <p:nvPr>
            <p:ph idx="1"/>
          </p:nvPr>
        </p:nvSpPr>
        <p:spPr>
          <a:xfrm>
            <a:off x="530087" y="463826"/>
            <a:ext cx="11661913" cy="6394175"/>
          </a:xfrm>
        </p:spPr>
        <p:txBody>
          <a:bodyPr/>
          <a:lstStyle/>
          <a:p>
            <a:pPr>
              <a:spcBef>
                <a:spcPts val="400"/>
              </a:spcBef>
              <a:buFont typeface="Wingdings" panose="05000000000000000000" pitchFamily="2" charset="2"/>
              <a:buChar char="q"/>
            </a:pPr>
            <a:endParaRPr lang="hr-HR" altLang="x-none" sz="1600" b="1" dirty="0">
              <a:cs typeface="Times New Roman" panose="02020603050405020304" pitchFamily="18" charset="0"/>
            </a:endParaRPr>
          </a:p>
          <a:p>
            <a:pPr>
              <a:spcBef>
                <a:spcPts val="400"/>
              </a:spcBef>
              <a:buFont typeface="Wingdings" panose="05000000000000000000" pitchFamily="2" charset="2"/>
              <a:buChar char="q"/>
            </a:pPr>
            <a:r>
              <a:rPr lang="hr-HR" altLang="x-none" sz="1600" b="1" dirty="0">
                <a:cs typeface="Times New Roman" panose="02020603050405020304" pitchFamily="18" charset="0"/>
              </a:rPr>
              <a:t>Prolazne stavke – </a:t>
            </a:r>
            <a:r>
              <a:rPr lang="hr-HR" altLang="x-none" sz="1600" dirty="0">
                <a:cs typeface="Times New Roman" panose="02020603050405020304" pitchFamily="18" charset="0"/>
              </a:rPr>
              <a:t>PDV se ne obračunava u skladu s čl. 33. st. 3 ZPDV – u ime i za račun :</a:t>
            </a:r>
          </a:p>
          <a:p>
            <a:pPr lvl="1">
              <a:spcBef>
                <a:spcPts val="400"/>
              </a:spcBef>
              <a:buFont typeface="Wingdings" panose="05000000000000000000" pitchFamily="2" charset="2"/>
              <a:buChar char="q"/>
            </a:pPr>
            <a:r>
              <a:rPr lang="hr-HR" altLang="x-none" sz="1600" dirty="0">
                <a:cs typeface="Times New Roman" panose="02020603050405020304" pitchFamily="18" charset="0"/>
              </a:rPr>
              <a:t>carina i PDV kada je plaća špediter u ime i za račun poreznog obveznika,</a:t>
            </a:r>
          </a:p>
          <a:p>
            <a:pPr lvl="1">
              <a:spcBef>
                <a:spcPts val="400"/>
              </a:spcBef>
              <a:buFont typeface="Wingdings" panose="05000000000000000000" pitchFamily="2" charset="2"/>
              <a:buChar char="q"/>
            </a:pPr>
            <a:r>
              <a:rPr lang="hr-HR" altLang="x-none" sz="1600" dirty="0">
                <a:cs typeface="Times New Roman" panose="02020603050405020304" pitchFamily="18" charset="0"/>
              </a:rPr>
              <a:t>boravišna pristojba,</a:t>
            </a:r>
          </a:p>
          <a:p>
            <a:pPr lvl="1">
              <a:spcBef>
                <a:spcPts val="400"/>
              </a:spcBef>
              <a:buFont typeface="Wingdings" panose="05000000000000000000" pitchFamily="2" charset="2"/>
              <a:buChar char="q"/>
            </a:pPr>
            <a:r>
              <a:rPr lang="hr-HR" altLang="x-none" sz="1600" dirty="0">
                <a:cs typeface="Times New Roman" panose="02020603050405020304" pitchFamily="18" charset="0"/>
              </a:rPr>
              <a:t>poseban porez na motorna vozila,</a:t>
            </a:r>
          </a:p>
          <a:p>
            <a:pPr lvl="1">
              <a:spcBef>
                <a:spcPts val="400"/>
              </a:spcBef>
              <a:buFont typeface="Wingdings" panose="05000000000000000000" pitchFamily="2" charset="2"/>
              <a:buChar char="q"/>
            </a:pPr>
            <a:r>
              <a:rPr lang="hr-HR" altLang="x-none" sz="1600" dirty="0">
                <a:cs typeface="Times New Roman" panose="02020603050405020304" pitchFamily="18" charset="0"/>
              </a:rPr>
              <a:t>sudske pristojbe</a:t>
            </a:r>
          </a:p>
          <a:p>
            <a:pPr lvl="1">
              <a:spcBef>
                <a:spcPts val="400"/>
              </a:spcBef>
              <a:buFont typeface="Wingdings" panose="05000000000000000000" pitchFamily="2" charset="2"/>
              <a:buChar char="q"/>
            </a:pPr>
            <a:r>
              <a:rPr lang="pl-PL" altLang="x-none" sz="1600" dirty="0"/>
              <a:t>porez na potrošnju u ugostiteljstvu</a:t>
            </a:r>
          </a:p>
          <a:p>
            <a:pPr lvl="1">
              <a:spcBef>
                <a:spcPts val="400"/>
              </a:spcBef>
              <a:buFont typeface="Wingdings" panose="05000000000000000000" pitchFamily="2" charset="2"/>
              <a:buChar char="q"/>
            </a:pPr>
            <a:r>
              <a:rPr lang="pl-PL" altLang="x-none" sz="1600" dirty="0"/>
              <a:t>povratna naknada za ambalažu za piće i dr.</a:t>
            </a:r>
            <a:endParaRPr lang="hr-HR" altLang="x-none" sz="1600" dirty="0">
              <a:cs typeface="Times New Roman" panose="02020603050405020304" pitchFamily="18" charset="0"/>
            </a:endParaRPr>
          </a:p>
          <a:p>
            <a:pPr>
              <a:spcBef>
                <a:spcPts val="400"/>
              </a:spcBef>
              <a:buFont typeface="Wingdings" panose="05000000000000000000" pitchFamily="2" charset="2"/>
              <a:buChar char="q"/>
            </a:pPr>
            <a:r>
              <a:rPr lang="hr-HR" altLang="x-none" sz="1600" b="1" dirty="0">
                <a:cs typeface="Times New Roman" panose="02020603050405020304" pitchFamily="18" charset="0"/>
              </a:rPr>
              <a:t>Ugovorne kamate </a:t>
            </a:r>
            <a:r>
              <a:rPr lang="hr-HR" altLang="x-none" sz="1600" dirty="0">
                <a:cs typeface="Times New Roman" panose="02020603050405020304" pitchFamily="18" charset="0"/>
              </a:rPr>
              <a:t>ne podliježu oporezivanju – čl. 40.st.1 </a:t>
            </a:r>
            <a:r>
              <a:rPr lang="hr-HR" altLang="x-none" sz="1600" dirty="0" err="1">
                <a:cs typeface="Times New Roman" panose="02020603050405020304" pitchFamily="18" charset="0"/>
              </a:rPr>
              <a:t>t.b</a:t>
            </a:r>
            <a:r>
              <a:rPr lang="hr-HR" altLang="x-none" sz="1600" dirty="0">
                <a:cs typeface="Times New Roman" panose="02020603050405020304" pitchFamily="18" charset="0"/>
              </a:rPr>
              <a:t>) ZPDV</a:t>
            </a:r>
          </a:p>
          <a:p>
            <a:pPr>
              <a:spcBef>
                <a:spcPts val="400"/>
              </a:spcBef>
              <a:buFont typeface="Wingdings" panose="05000000000000000000" pitchFamily="2" charset="2"/>
              <a:buChar char="q"/>
            </a:pPr>
            <a:r>
              <a:rPr lang="hr-HR" altLang="x-none" sz="1600" dirty="0">
                <a:cs typeface="Times New Roman" panose="02020603050405020304" pitchFamily="18" charset="0"/>
              </a:rPr>
              <a:t>Ne podliježe oporezivanju – čl. 25. PPDV:</a:t>
            </a:r>
          </a:p>
          <a:p>
            <a:pPr lvl="1">
              <a:spcBef>
                <a:spcPts val="400"/>
              </a:spcBef>
              <a:buFont typeface="Wingdings" panose="05000000000000000000" pitchFamily="2" charset="2"/>
              <a:buChar char="q"/>
            </a:pPr>
            <a:r>
              <a:rPr lang="hr-HR" altLang="x-none" sz="1600" b="1" dirty="0">
                <a:cs typeface="Times New Roman" panose="02020603050405020304" pitchFamily="18" charset="0"/>
              </a:rPr>
              <a:t>Odšteta</a:t>
            </a:r>
            <a:r>
              <a:rPr lang="hr-HR" altLang="x-none" sz="1600" dirty="0">
                <a:cs typeface="Times New Roman" panose="02020603050405020304" pitchFamily="18" charset="0"/>
              </a:rPr>
              <a:t> – ugovorna i zakonska</a:t>
            </a:r>
          </a:p>
          <a:p>
            <a:pPr lvl="2">
              <a:spcBef>
                <a:spcPts val="400"/>
              </a:spcBef>
              <a:buFont typeface="Wingdings" panose="05000000000000000000" pitchFamily="2" charset="2"/>
              <a:buChar char="q"/>
            </a:pPr>
            <a:r>
              <a:rPr lang="hr-HR" altLang="x-none" sz="1600" u="sng" dirty="0">
                <a:cs typeface="Times New Roman" panose="02020603050405020304" pitchFamily="18" charset="0"/>
              </a:rPr>
              <a:t>isporuka</a:t>
            </a:r>
            <a:r>
              <a:rPr lang="hr-HR" altLang="x-none" sz="1600" dirty="0">
                <a:cs typeface="Times New Roman" panose="02020603050405020304" pitchFamily="18" charset="0"/>
              </a:rPr>
              <a:t> kojom se obeštećuje primatelja za štetu nastalu po osnovi ranije isporuke ne smatra se isporukom koja podliježe oporezivanju već odštetom</a:t>
            </a:r>
          </a:p>
          <a:p>
            <a:pPr lvl="2">
              <a:spcBef>
                <a:spcPts val="400"/>
              </a:spcBef>
              <a:buFont typeface="Wingdings" panose="05000000000000000000" pitchFamily="2" charset="2"/>
              <a:buChar char="q"/>
            </a:pPr>
            <a:r>
              <a:rPr lang="hr-HR" altLang="x-none" sz="1600" b="1" dirty="0">
                <a:cs typeface="Times New Roman" panose="02020603050405020304" pitchFamily="18" charset="0"/>
              </a:rPr>
              <a:t>zbog raskida ugovora </a:t>
            </a:r>
            <a:r>
              <a:rPr lang="hr-HR" altLang="x-none" sz="1600" dirty="0">
                <a:cs typeface="Times New Roman" panose="02020603050405020304" pitchFamily="18" charset="0"/>
              </a:rPr>
              <a:t>(ako </a:t>
            </a:r>
            <a:r>
              <a:rPr lang="hr-HR" altLang="x-none" sz="1600" dirty="0" err="1">
                <a:cs typeface="Times New Roman" panose="02020603050405020304" pitchFamily="18" charset="0"/>
              </a:rPr>
              <a:t>platitelj</a:t>
            </a:r>
            <a:r>
              <a:rPr lang="hr-HR" altLang="x-none" sz="1600" dirty="0">
                <a:cs typeface="Times New Roman" panose="02020603050405020304" pitchFamily="18" charset="0"/>
              </a:rPr>
              <a:t> za to nije stekao nikakva dobra ili koristio usluge)</a:t>
            </a:r>
          </a:p>
          <a:p>
            <a:pPr lvl="2">
              <a:spcBef>
                <a:spcPts val="400"/>
              </a:spcBef>
              <a:buFont typeface="Wingdings" panose="05000000000000000000" pitchFamily="2" charset="2"/>
              <a:buChar char="q"/>
            </a:pPr>
            <a:r>
              <a:rPr lang="hr-HR" altLang="x-none" sz="1600" dirty="0">
                <a:cs typeface="Times New Roman" panose="02020603050405020304" pitchFamily="18" charset="0"/>
              </a:rPr>
              <a:t>npr. rezervacija smještaja u hotelu i </a:t>
            </a:r>
            <a:r>
              <a:rPr lang="hr-HR" altLang="x-none" sz="1600" dirty="0" err="1">
                <a:cs typeface="Times New Roman" panose="02020603050405020304" pitchFamily="18" charset="0"/>
              </a:rPr>
              <a:t>odustanak</a:t>
            </a:r>
            <a:r>
              <a:rPr lang="hr-HR" altLang="x-none" sz="1600" dirty="0">
                <a:cs typeface="Times New Roman" panose="02020603050405020304" pitchFamily="18" charset="0"/>
              </a:rPr>
              <a:t> od korištenja usluge</a:t>
            </a:r>
          </a:p>
          <a:p>
            <a:pPr lvl="1">
              <a:spcBef>
                <a:spcPts val="400"/>
              </a:spcBef>
              <a:buFont typeface="Wingdings" panose="05000000000000000000" pitchFamily="2" charset="2"/>
              <a:buChar char="q"/>
            </a:pPr>
            <a:r>
              <a:rPr lang="hr-HR" altLang="x-none" sz="1600" b="1" dirty="0">
                <a:cs typeface="Times New Roman" panose="02020603050405020304" pitchFamily="18" charset="0"/>
              </a:rPr>
              <a:t>Zatezne kamate </a:t>
            </a:r>
          </a:p>
          <a:p>
            <a:pPr lvl="1">
              <a:spcBef>
                <a:spcPts val="400"/>
              </a:spcBef>
              <a:buFont typeface="Wingdings" panose="05000000000000000000" pitchFamily="2" charset="2"/>
              <a:buChar char="q"/>
            </a:pPr>
            <a:r>
              <a:rPr lang="hr-HR" altLang="x-none" sz="1600" b="1" dirty="0">
                <a:cs typeface="Times New Roman" panose="02020603050405020304" pitchFamily="18" charset="0"/>
              </a:rPr>
              <a:t>Troškovi opomena</a:t>
            </a:r>
          </a:p>
          <a:p>
            <a:pPr>
              <a:spcBef>
                <a:spcPts val="400"/>
              </a:spcBef>
              <a:buFont typeface="Wingdings" panose="05000000000000000000" pitchFamily="2" charset="2"/>
              <a:buChar char="q"/>
            </a:pPr>
            <a:r>
              <a:rPr lang="hr-HR" altLang="x-none" sz="1600" b="1" dirty="0">
                <a:cs typeface="Times New Roman" panose="02020603050405020304" pitchFamily="18" charset="0"/>
              </a:rPr>
              <a:t>Iznosi primljeni od osiguravatelja po osnovi naknade štete </a:t>
            </a:r>
            <a:r>
              <a:rPr lang="hr-HR" altLang="x-none" sz="1600" dirty="0">
                <a:cs typeface="Times New Roman" panose="02020603050405020304" pitchFamily="18" charset="0"/>
              </a:rPr>
              <a:t>(čl. 41.  st. 7. Pravilnika o PDV-u)</a:t>
            </a:r>
          </a:p>
          <a:p>
            <a:pPr lvl="1">
              <a:spcBef>
                <a:spcPts val="400"/>
              </a:spcBef>
              <a:buFont typeface="Wingdings" panose="05000000000000000000" pitchFamily="2" charset="2"/>
              <a:buChar char="q"/>
            </a:pPr>
            <a:r>
              <a:rPr lang="hr-HR" altLang="x-none" sz="1600" dirty="0">
                <a:cs typeface="Times New Roman" panose="02020603050405020304" pitchFamily="18" charset="0"/>
              </a:rPr>
              <a:t>iznosi primljeni za otklanjanje nastalih šteta po osnovi prirodnih nepogoda do visine utvrđene očevidnikom nadležnog tijela</a:t>
            </a:r>
          </a:p>
          <a:p>
            <a:pPr lvl="1">
              <a:spcBef>
                <a:spcPts val="400"/>
              </a:spcBef>
              <a:buFont typeface="Wingdings" panose="05000000000000000000" pitchFamily="2" charset="2"/>
              <a:buChar char="q"/>
            </a:pPr>
            <a:r>
              <a:rPr lang="hr-HR" altLang="x-none" sz="1600" dirty="0">
                <a:cs typeface="Times New Roman" panose="02020603050405020304" pitchFamily="18" charset="0"/>
              </a:rPr>
              <a:t>iznosi primljeni za uništena ili otuđena dobra</a:t>
            </a:r>
          </a:p>
        </p:txBody>
      </p:sp>
      <p:sp>
        <p:nvSpPr>
          <p:cNvPr id="28676" name="Slide Number Placeholder 3"/>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lgn="r" eaLnBrk="1" hangingPunct="1">
              <a:spcBef>
                <a:spcPct val="0"/>
              </a:spcBef>
              <a:buFontTx/>
              <a:buNone/>
            </a:pPr>
            <a:endParaRPr lang="hr-HR" altLang="x-none" sz="1200" dirty="0">
              <a:solidFill>
                <a:srgbClr val="898989"/>
              </a:solidFill>
            </a:endParaRPr>
          </a:p>
        </p:txBody>
      </p:sp>
      <p:sp>
        <p:nvSpPr>
          <p:cNvPr id="28677" name="Footer Placeholder 4"/>
          <p:cNvSpPr txBox="1">
            <a:spLocks noChangeArrowheads="1"/>
          </p:cNvSpPr>
          <p:nvPr/>
        </p:nvSpPr>
        <p:spPr bwMode="auto">
          <a:xfrm>
            <a:off x="4197626"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hr-HR" altLang="x-none" sz="1200" dirty="0">
              <a:solidFill>
                <a:srgbClr val="898989"/>
              </a:solidFill>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32</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538743487"/>
      </p:ext>
    </p:extLst>
  </p:cSld>
  <p:clrMapOvr>
    <a:masterClrMapping/>
  </p:clrMapOvr>
  <p:transition xmlns:p14="http://schemas.microsoft.com/office/powerpoint/2010/mai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le 1"/>
          <p:cNvSpPr>
            <a:spLocks noGrp="1"/>
          </p:cNvSpPr>
          <p:nvPr>
            <p:ph type="title"/>
          </p:nvPr>
        </p:nvSpPr>
        <p:spPr>
          <a:xfrm>
            <a:off x="265043" y="0"/>
            <a:ext cx="11688418" cy="1143000"/>
          </a:xfrm>
        </p:spPr>
        <p:txBody>
          <a:bodyPr/>
          <a:lstStyle/>
          <a:p>
            <a:r>
              <a:rPr lang="hr-HR" altLang="x-none" sz="3200" b="1" dirty="0"/>
              <a:t>TUZEMSTVO – isporuka usluga smještaja</a:t>
            </a:r>
            <a:r>
              <a:rPr lang="hr-HR" altLang="x-none" b="1" dirty="0"/>
              <a:t>...</a:t>
            </a:r>
            <a:endParaRPr lang="hr-HR" altLang="x-none" dirty="0"/>
          </a:p>
        </p:txBody>
      </p:sp>
      <p:sp>
        <p:nvSpPr>
          <p:cNvPr id="184323" name="Content Placeholder 2"/>
          <p:cNvSpPr>
            <a:spLocks noGrp="1"/>
          </p:cNvSpPr>
          <p:nvPr>
            <p:ph idx="1"/>
          </p:nvPr>
        </p:nvSpPr>
        <p:spPr>
          <a:xfrm>
            <a:off x="0" y="1500189"/>
            <a:ext cx="11953461" cy="5214937"/>
          </a:xfrm>
        </p:spPr>
        <p:txBody>
          <a:bodyPr/>
          <a:lstStyle/>
          <a:p>
            <a:pPr>
              <a:buFont typeface="Wingdings" panose="05000000000000000000" pitchFamily="2" charset="2"/>
              <a:buChar char="q"/>
            </a:pPr>
            <a:r>
              <a:rPr lang="hr-HR" altLang="x-none" sz="2000" dirty="0"/>
              <a:t>Stopa PDV 13 %:</a:t>
            </a:r>
          </a:p>
          <a:p>
            <a:pPr lvl="1" algn="just">
              <a:buFont typeface="Wingdings" panose="05000000000000000000" pitchFamily="2" charset="2"/>
              <a:buChar char="q"/>
            </a:pPr>
            <a:r>
              <a:rPr lang="vi-VN" altLang="x-none" sz="1800" dirty="0"/>
              <a:t>usluge smještaja ili smještaja s doručkom, polupansiona ili punog pansiona u hotelima ili objektima slične namjene</a:t>
            </a:r>
            <a:r>
              <a:rPr lang="hr-HR" altLang="x-none" sz="1800" dirty="0"/>
              <a:t> (sve vrste komercijalnih ugostiteljskih objekata)</a:t>
            </a:r>
            <a:r>
              <a:rPr lang="vi-VN" altLang="x-none" sz="1800" dirty="0"/>
              <a:t>, uključujući smještaj za vrijeme odmora,</a:t>
            </a:r>
            <a:endParaRPr lang="hr-HR" altLang="x-none" sz="1800" dirty="0"/>
          </a:p>
          <a:p>
            <a:pPr lvl="1" algn="just">
              <a:buFont typeface="Wingdings" panose="05000000000000000000" pitchFamily="2" charset="2"/>
              <a:buChar char="q"/>
            </a:pPr>
            <a:r>
              <a:rPr lang="vi-VN" altLang="x-none" sz="1800" dirty="0"/>
              <a:t> iznajmljivanje prostora u kampovima za odmor ili u mjestima određenima za kampiranje te </a:t>
            </a:r>
            <a:endParaRPr lang="hr-HR" altLang="x-none" sz="1800" dirty="0"/>
          </a:p>
          <a:p>
            <a:pPr lvl="1" algn="just">
              <a:buFont typeface="Wingdings" panose="05000000000000000000" pitchFamily="2" charset="2"/>
              <a:buChar char="q"/>
            </a:pPr>
            <a:r>
              <a:rPr lang="vi-VN" altLang="x-none" sz="1800" dirty="0"/>
              <a:t>smještaj u plovnim objektima nautičkog turizma,</a:t>
            </a:r>
            <a:endParaRPr lang="hr-HR" altLang="x-none" sz="1800" dirty="0"/>
          </a:p>
          <a:p>
            <a:pPr lvl="1" algn="just">
              <a:buFont typeface="Wingdings" panose="05000000000000000000" pitchFamily="2" charset="2"/>
              <a:buChar char="q"/>
            </a:pPr>
            <a:r>
              <a:rPr lang="hr-HR" altLang="x-none" sz="1800" dirty="0"/>
              <a:t>Aranžmani “</a:t>
            </a:r>
            <a:r>
              <a:rPr lang="hr-HR" altLang="x-none" sz="1800" dirty="0" err="1"/>
              <a:t>all</a:t>
            </a:r>
            <a:r>
              <a:rPr lang="hr-HR" altLang="x-none" sz="1800" dirty="0"/>
              <a:t> </a:t>
            </a:r>
            <a:r>
              <a:rPr lang="hr-HR" altLang="x-none" sz="1800" dirty="0" err="1"/>
              <a:t>inclusive</a:t>
            </a:r>
            <a:r>
              <a:rPr lang="hr-HR" altLang="x-none" sz="1800" dirty="0"/>
              <a:t>” – osim smještaja i prehrane uključuju i piće, sportske terene itd...</a:t>
            </a:r>
          </a:p>
          <a:p>
            <a:pPr algn="just">
              <a:buFont typeface="Wingdings" panose="05000000000000000000" pitchFamily="2" charset="2"/>
              <a:buChar char="q"/>
            </a:pPr>
            <a:r>
              <a:rPr lang="hr-HR" altLang="x-none" sz="2000" dirty="0"/>
              <a:t>Stopa od 25 %:</a:t>
            </a:r>
          </a:p>
          <a:p>
            <a:pPr lvl="1" algn="just">
              <a:buFont typeface="Wingdings" panose="05000000000000000000" pitchFamily="2" charset="2"/>
              <a:buChar char="q"/>
            </a:pPr>
            <a:r>
              <a:rPr lang="hr-HR" altLang="x-none" sz="1600" dirty="0"/>
              <a:t>Dodatne usluge: izleti, tečajevi ronjenja i sl. uporaba sportskih terena,  troškovi telefona i dr. </a:t>
            </a:r>
          </a:p>
          <a:p>
            <a:pPr lvl="1" algn="just">
              <a:buFont typeface="Wingdings" panose="05000000000000000000" pitchFamily="2" charset="2"/>
              <a:buChar char="q"/>
            </a:pPr>
            <a:r>
              <a:rPr lang="hr-HR" altLang="x-none" sz="1600" dirty="0"/>
              <a:t>Zimsko čuvanje kamp prikolica (izvan turističke sezone bez pruženih usluga smještaja)</a:t>
            </a:r>
          </a:p>
          <a:p>
            <a:pPr lvl="1" algn="just">
              <a:buFont typeface="Wingdings" panose="05000000000000000000" pitchFamily="2" charset="2"/>
              <a:buChar char="q"/>
            </a:pPr>
            <a:r>
              <a:rPr lang="hr-HR" altLang="x-none" sz="1600" dirty="0"/>
              <a:t>Posredničke usluge agencije – u tuđe ime i za tuđi račun</a:t>
            </a:r>
          </a:p>
          <a:p>
            <a:pPr algn="just">
              <a:buFont typeface="Wingdings" panose="05000000000000000000" pitchFamily="2" charset="2"/>
              <a:buChar char="q"/>
            </a:pPr>
            <a:endParaRPr lang="hr-HR" altLang="x-none" sz="2000" dirty="0"/>
          </a:p>
          <a:p>
            <a:pPr lvl="1" algn="just">
              <a:buFont typeface="Wingdings" panose="05000000000000000000" pitchFamily="2" charset="2"/>
              <a:buChar char="Ø"/>
            </a:pPr>
            <a:endParaRPr lang="hr-HR" altLang="x-none" sz="1800" dirty="0"/>
          </a:p>
        </p:txBody>
      </p:sp>
      <p:sp>
        <p:nvSpPr>
          <p:cNvPr id="2" name="Slide Number Placeholder 1"/>
          <p:cNvSpPr>
            <a:spLocks noGrp="1"/>
          </p:cNvSpPr>
          <p:nvPr>
            <p:ph type="sldNum" sz="quarter" idx="12"/>
          </p:nvPr>
        </p:nvSpPr>
        <p:spPr/>
        <p:txBody>
          <a:bodyPr/>
          <a:lstStyle/>
          <a:p>
            <a:fld id="{7013CDAD-6DAF-4652-AE54-2AED961A0394}" type="slidenum">
              <a:rPr lang="hr-HR" smtClean="0"/>
              <a:t>33</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615291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le 1"/>
          <p:cNvSpPr>
            <a:spLocks noGrp="1"/>
          </p:cNvSpPr>
          <p:nvPr>
            <p:ph type="title"/>
          </p:nvPr>
        </p:nvSpPr>
        <p:spPr>
          <a:xfrm>
            <a:off x="1881188" y="0"/>
            <a:ext cx="8229600" cy="571500"/>
          </a:xfrm>
        </p:spPr>
        <p:txBody>
          <a:bodyPr/>
          <a:lstStyle/>
          <a:p>
            <a:r>
              <a:rPr lang="hr-HR" altLang="x-none" sz="2400" b="1"/>
              <a:t>TUZEMSTVO – isporuka usluga pripremanje hrane...</a:t>
            </a:r>
            <a:endParaRPr lang="hr-HR" altLang="x-none" sz="2400"/>
          </a:p>
        </p:txBody>
      </p:sp>
      <p:sp>
        <p:nvSpPr>
          <p:cNvPr id="186371" name="Content Placeholder 2"/>
          <p:cNvSpPr>
            <a:spLocks noGrp="1"/>
          </p:cNvSpPr>
          <p:nvPr>
            <p:ph idx="1"/>
          </p:nvPr>
        </p:nvSpPr>
        <p:spPr>
          <a:xfrm>
            <a:off x="609600" y="434975"/>
            <a:ext cx="10827026" cy="6286500"/>
          </a:xfrm>
        </p:spPr>
        <p:txBody>
          <a:bodyPr/>
          <a:lstStyle/>
          <a:p>
            <a:pPr>
              <a:buFont typeface="Wingdings" panose="05000000000000000000" pitchFamily="2" charset="2"/>
              <a:buChar char="q"/>
            </a:pPr>
            <a:r>
              <a:rPr lang="hr-HR" altLang="x-none" sz="2000" b="1" u="sng" dirty="0"/>
              <a:t>Stopa PDV 13 % (čl. 38 st. 3 t. b):</a:t>
            </a:r>
          </a:p>
          <a:p>
            <a:pPr lvl="1">
              <a:buFont typeface="Wingdings" panose="05000000000000000000" pitchFamily="2" charset="2"/>
              <a:buChar char="q"/>
            </a:pPr>
            <a:r>
              <a:rPr lang="vi-VN" altLang="x-none" sz="2000" dirty="0"/>
              <a:t> </a:t>
            </a:r>
            <a:r>
              <a:rPr lang="hr-HR" altLang="x-none" sz="2000" dirty="0"/>
              <a:t>U</a:t>
            </a:r>
            <a:r>
              <a:rPr lang="vi-VN" altLang="x-none" sz="2000" dirty="0"/>
              <a:t>sluge pripremanja hrane i obavljanje usluga prehrane u ugostiteljskim objektima te pripremanje i usluživanje bezalkoholnih pića i</a:t>
            </a:r>
            <a:r>
              <a:rPr lang="hr-HR" altLang="x-none" sz="2000" dirty="0"/>
              <a:t> </a:t>
            </a:r>
            <a:r>
              <a:rPr lang="vi-VN" altLang="x-none" sz="2000" dirty="0"/>
              <a:t>napitaka, vina i piva u tim objektima</a:t>
            </a:r>
            <a:r>
              <a:rPr lang="hr-HR" altLang="x-none" sz="2000" dirty="0"/>
              <a:t> (pružena ugostiteljska usluga)</a:t>
            </a:r>
            <a:r>
              <a:rPr lang="vi-VN" altLang="x-none" sz="2000" dirty="0"/>
              <a:t>,</a:t>
            </a:r>
            <a:endParaRPr lang="hr-HR" altLang="x-none" sz="2000" dirty="0"/>
          </a:p>
          <a:p>
            <a:pPr lvl="1">
              <a:buFont typeface="Wingdings" panose="05000000000000000000" pitchFamily="2" charset="2"/>
              <a:buChar char="q"/>
            </a:pPr>
            <a:r>
              <a:rPr lang="hr-HR" altLang="x-none" sz="2000" dirty="0" err="1"/>
              <a:t>Catering</a:t>
            </a:r>
            <a:r>
              <a:rPr lang="hr-HR" altLang="x-none" sz="2000" dirty="0"/>
              <a:t> s dodatnom uslugom posluživanja hrane, (usluga serviranja, pribor za jelo, čaša stolnjaka i ostalog potrebnog pribora...)</a:t>
            </a:r>
          </a:p>
          <a:p>
            <a:pPr>
              <a:buFont typeface="Wingdings" panose="05000000000000000000" pitchFamily="2" charset="2"/>
              <a:buChar char="q"/>
            </a:pPr>
            <a:r>
              <a:rPr lang="hr-HR" altLang="x-none" sz="2000" b="1" u="sng" dirty="0"/>
              <a:t>Stopa PDV 25 %:</a:t>
            </a:r>
          </a:p>
          <a:p>
            <a:pPr lvl="1">
              <a:buFont typeface="Wingdings" panose="05000000000000000000" pitchFamily="2" charset="2"/>
              <a:buChar char="q"/>
            </a:pPr>
            <a:r>
              <a:rPr lang="vi-VN" altLang="x-none" sz="2000" dirty="0"/>
              <a:t>usluge pripremanja hrane i obavljanje usluga prehrane u </a:t>
            </a:r>
            <a:r>
              <a:rPr lang="hr-HR" altLang="x-none" sz="2000" b="1" dirty="0"/>
              <a:t>NE</a:t>
            </a:r>
            <a:r>
              <a:rPr lang="vi-VN" altLang="x-none" sz="2000" b="1" dirty="0"/>
              <a:t>ugostiteljskim objektima </a:t>
            </a:r>
            <a:r>
              <a:rPr lang="vi-VN" altLang="x-none" sz="2000" dirty="0"/>
              <a:t>te pripremanje i usluživanje bezalkoholnih pića i</a:t>
            </a:r>
            <a:r>
              <a:rPr lang="hr-HR" altLang="x-none" sz="2000" dirty="0"/>
              <a:t> </a:t>
            </a:r>
            <a:r>
              <a:rPr lang="vi-VN" altLang="x-none" sz="2000" dirty="0"/>
              <a:t>napitaka, vina i piva u tim objektima,</a:t>
            </a:r>
            <a:endParaRPr lang="hr-HR" altLang="x-none" sz="2000" dirty="0"/>
          </a:p>
          <a:p>
            <a:pPr lvl="1">
              <a:buFont typeface="Wingdings" panose="05000000000000000000" pitchFamily="2" charset="2"/>
              <a:buChar char="q"/>
            </a:pPr>
            <a:r>
              <a:rPr lang="hr-HR" altLang="x-none" sz="2000" dirty="0"/>
              <a:t>Posluživanje alkoholnih pića, alkoholnih napitaka, koktela ( po Zakonu o trošarinama NN br. 22/13-81/13, tj. pića koja imaju više od 1,2 % vo. alkohola)  u ugostiteljskim objektima,</a:t>
            </a:r>
          </a:p>
          <a:p>
            <a:pPr lvl="1">
              <a:buFont typeface="Wingdings" panose="05000000000000000000" pitchFamily="2" charset="2"/>
              <a:buChar char="q"/>
            </a:pPr>
            <a:r>
              <a:rPr lang="hr-HR" altLang="x-none" sz="2000" dirty="0" err="1"/>
              <a:t>Catering</a:t>
            </a:r>
            <a:r>
              <a:rPr lang="hr-HR" altLang="x-none" sz="2000" dirty="0"/>
              <a:t> – samo dostava hrane bez posluživanja i dodatnih usluga</a:t>
            </a:r>
          </a:p>
          <a:p>
            <a:pPr lvl="1">
              <a:buFont typeface="Wingdings" panose="05000000000000000000" pitchFamily="2" charset="2"/>
              <a:buChar char="q"/>
            </a:pPr>
            <a:r>
              <a:rPr lang="hr-HR" altLang="x-none" sz="2000" dirty="0"/>
              <a:t>Ugostiteljski objekti koji samo dostavljaju ili isporučuju hranu bez posluživanja (npr. isporuka raznih jela na plaži, slastičarnice ...)</a:t>
            </a:r>
          </a:p>
          <a:p>
            <a:pPr lvl="2">
              <a:buFont typeface="Wingdings" panose="05000000000000000000" pitchFamily="2" charset="2"/>
              <a:buChar char="q"/>
            </a:pPr>
            <a:r>
              <a:rPr lang="hr-HR" altLang="x-none" sz="1600" dirty="0"/>
              <a:t> Mišljenje PU od 19.09.2013. klasa 410-19/13801-439 (sladoled na kuglice za van- 25 %PDV))</a:t>
            </a:r>
          </a:p>
          <a:p>
            <a:pPr lvl="2">
              <a:buFont typeface="Wingdings" panose="05000000000000000000" pitchFamily="2" charset="2"/>
              <a:buChar char="q"/>
            </a:pPr>
            <a:r>
              <a:rPr lang="hr-HR" altLang="x-none" sz="1600" dirty="0"/>
              <a:t>Mišljenje PU od 08.07.2013. klasa 410-19/13-01/187 (isporuka hrane koja se ne konzumira u ugostiteljskom objektu – 25 % PDV)</a:t>
            </a:r>
          </a:p>
        </p:txBody>
      </p:sp>
      <p:sp>
        <p:nvSpPr>
          <p:cNvPr id="2" name="Slide Number Placeholder 1"/>
          <p:cNvSpPr>
            <a:spLocks noGrp="1"/>
          </p:cNvSpPr>
          <p:nvPr>
            <p:ph type="sldNum" sz="quarter" idx="12"/>
          </p:nvPr>
        </p:nvSpPr>
        <p:spPr/>
        <p:txBody>
          <a:bodyPr/>
          <a:lstStyle/>
          <a:p>
            <a:fld id="{7013CDAD-6DAF-4652-AE54-2AED961A0394}" type="slidenum">
              <a:rPr lang="hr-HR" smtClean="0"/>
              <a:t>34</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67617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tle 1"/>
          <p:cNvSpPr>
            <a:spLocks noGrp="1"/>
          </p:cNvSpPr>
          <p:nvPr>
            <p:ph type="title"/>
          </p:nvPr>
        </p:nvSpPr>
        <p:spPr>
          <a:xfrm>
            <a:off x="159025" y="1"/>
            <a:ext cx="11489635" cy="981075"/>
          </a:xfrm>
        </p:spPr>
        <p:txBody>
          <a:bodyPr/>
          <a:lstStyle/>
          <a:p>
            <a:pPr eaLnBrk="1" hangingPunct="1"/>
            <a:r>
              <a:rPr lang="hr-HR" altLang="x-none" sz="2800" b="1" dirty="0">
                <a:latin typeface="+mn-lt"/>
                <a:ea typeface="Verdana" panose="020B0604030504040204" pitchFamily="34" charset="0"/>
                <a:cs typeface="Times New Roman" panose="02020603050405020304" pitchFamily="18" charset="0"/>
              </a:rPr>
              <a:t>Postupak oporezivanja prema naplaćenim naknadama</a:t>
            </a:r>
          </a:p>
        </p:txBody>
      </p:sp>
      <p:sp>
        <p:nvSpPr>
          <p:cNvPr id="210947" name="Content Placeholder 2"/>
          <p:cNvSpPr>
            <a:spLocks noGrp="1"/>
          </p:cNvSpPr>
          <p:nvPr>
            <p:ph idx="1"/>
          </p:nvPr>
        </p:nvSpPr>
        <p:spPr>
          <a:xfrm>
            <a:off x="251791" y="908050"/>
            <a:ext cx="11767931" cy="5949950"/>
          </a:xfrm>
        </p:spPr>
        <p:txBody>
          <a:bodyPr>
            <a:normAutofit/>
          </a:bodyPr>
          <a:lstStyle/>
          <a:p>
            <a:pPr>
              <a:buFont typeface="Wingdings" panose="05000000000000000000" pitchFamily="2" charset="2"/>
              <a:buChar char="q"/>
            </a:pPr>
            <a:r>
              <a:rPr lang="hr-HR" altLang="x-none" sz="2000" b="1" dirty="0">
                <a:ea typeface="Verdana" panose="020B0604030504040204" pitchFamily="34" charset="0"/>
                <a:cs typeface="Times New Roman" panose="02020603050405020304" pitchFamily="18" charset="0"/>
              </a:rPr>
              <a:t>Postupak oporezivanja prema naplaćenim naknadama – </a:t>
            </a:r>
            <a:r>
              <a:rPr lang="hr-HR" altLang="x-none" sz="2000" dirty="0">
                <a:ea typeface="Verdana" panose="020B0604030504040204" pitchFamily="34" charset="0"/>
                <a:cs typeface="Times New Roman" panose="02020603050405020304" pitchFamily="18" charset="0"/>
              </a:rPr>
              <a:t>čl. 125 i</a:t>
            </a:r>
          </a:p>
          <a:p>
            <a:pPr marL="615950" lvl="1" indent="-342900">
              <a:buFont typeface="Wingdings" panose="05000000000000000000" pitchFamily="2" charset="2"/>
              <a:buChar char="q"/>
            </a:pPr>
            <a:r>
              <a:rPr lang="hr-HR" altLang="x-none" sz="2000" dirty="0">
                <a:ea typeface="Verdana" panose="020B0604030504040204" pitchFamily="34" charset="0"/>
                <a:cs typeface="Times New Roman" panose="02020603050405020304" pitchFamily="18" charset="0"/>
              </a:rPr>
              <a:t>porezni obveznik u RH čija vrijednost isporuka dobara i usluga u prethodnoj kalendarskoj godini </a:t>
            </a:r>
            <a:r>
              <a:rPr lang="hr-HR" altLang="x-none" sz="2000" b="1" dirty="0">
                <a:ea typeface="Verdana" panose="020B0604030504040204" pitchFamily="34" charset="0"/>
                <a:cs typeface="Times New Roman" panose="02020603050405020304" pitchFamily="18" charset="0"/>
              </a:rPr>
              <a:t>nije bila veća od 3.000.000 kuna bez PDV- a</a:t>
            </a:r>
            <a:endParaRPr lang="hr-HR" altLang="x-none" sz="2000" dirty="0">
              <a:ea typeface="Verdana" panose="020B0604030504040204" pitchFamily="34" charset="0"/>
              <a:cs typeface="Times New Roman" panose="02020603050405020304" pitchFamily="18" charset="0"/>
            </a:endParaRPr>
          </a:p>
          <a:p>
            <a:pPr>
              <a:buFont typeface="Wingdings" panose="05000000000000000000" pitchFamily="2" charset="2"/>
              <a:buChar char="q"/>
            </a:pPr>
            <a:r>
              <a:rPr lang="hr-HR" altLang="x-none" sz="2000" b="1" dirty="0">
                <a:ea typeface="Verdana" panose="020B0604030504040204" pitchFamily="34" charset="0"/>
                <a:cs typeface="Times New Roman" panose="02020603050405020304" pitchFamily="18" charset="0"/>
              </a:rPr>
              <a:t>Vrijednost isporuka od 3.000.000,00 kn bez PDV-a odnosi se na vrijednost isporuka iz čl. 90 st. 5 i 6 i to</a:t>
            </a:r>
            <a:r>
              <a:rPr lang="hr-HR" altLang="x-none" sz="2000" dirty="0">
                <a:ea typeface="Verdana" panose="020B0604030504040204" pitchFamily="34" charset="0"/>
                <a:cs typeface="Times New Roman" panose="02020603050405020304" pitchFamily="18" charset="0"/>
              </a:rPr>
              <a:t>:</a:t>
            </a:r>
          </a:p>
          <a:p>
            <a:pPr marL="890587" lvl="2" indent="-342900">
              <a:buFont typeface="Wingdings" panose="05000000000000000000" pitchFamily="2" charset="2"/>
              <a:buChar char="q"/>
            </a:pPr>
            <a:r>
              <a:rPr lang="hr-HR" altLang="x-none" dirty="0">
                <a:ea typeface="Verdana" panose="020B0604030504040204" pitchFamily="34" charset="0"/>
                <a:cs typeface="Times New Roman" panose="02020603050405020304" pitchFamily="18" charset="0"/>
              </a:rPr>
              <a:t>Vrijednost isporuka dobara ili usluga koje bi bile oporezive</a:t>
            </a:r>
          </a:p>
          <a:p>
            <a:pPr marL="890587" lvl="2" indent="-342900">
              <a:buFont typeface="Wingdings" panose="05000000000000000000" pitchFamily="2" charset="2"/>
              <a:buChar char="q"/>
            </a:pPr>
            <a:r>
              <a:rPr lang="hr-HR" altLang="x-none" dirty="0">
                <a:ea typeface="Verdana" panose="020B0604030504040204" pitchFamily="34" charset="0"/>
                <a:cs typeface="Times New Roman" panose="02020603050405020304" pitchFamily="18" charset="0"/>
              </a:rPr>
              <a:t>Vrijednost isporuka oslobođenih PDV iz članaka 45., 46., 47., 48. i 49. ZPDV</a:t>
            </a:r>
          </a:p>
          <a:p>
            <a:pPr marL="890587" lvl="2" indent="-342900">
              <a:buFont typeface="Wingdings" panose="05000000000000000000" pitchFamily="2" charset="2"/>
              <a:buChar char="q"/>
            </a:pPr>
            <a:r>
              <a:rPr lang="hr-HR" altLang="x-none" dirty="0">
                <a:ea typeface="Verdana" panose="020B0604030504040204" pitchFamily="34" charset="0"/>
                <a:cs typeface="Times New Roman" panose="02020603050405020304" pitchFamily="18" charset="0"/>
              </a:rPr>
              <a:t>Vrijednost isporuka nekretnina i transakcija iz čl. 40 stavka 1 točaka a) do g) ZPDV, osim ako su transakcije pomoćne</a:t>
            </a:r>
          </a:p>
          <a:p>
            <a:pPr>
              <a:buFont typeface="Wingdings" panose="05000000000000000000" pitchFamily="2" charset="2"/>
              <a:buChar char="q"/>
            </a:pPr>
            <a:r>
              <a:rPr lang="hr-HR" altLang="x-none" sz="2000" dirty="0">
                <a:ea typeface="Verdana" panose="020B0604030504040204" pitchFamily="34" charset="0"/>
                <a:cs typeface="Times New Roman" panose="02020603050405020304" pitchFamily="18" charset="0"/>
              </a:rPr>
              <a:t>Isporuka materijalnih i nematerijalnih gospodarskih dobara – ne ulazi</a:t>
            </a:r>
          </a:p>
          <a:p>
            <a:pPr marL="158750" indent="-342900">
              <a:buFont typeface="Wingdings" panose="05000000000000000000" pitchFamily="2" charset="2"/>
              <a:buChar char="q"/>
            </a:pPr>
            <a:r>
              <a:rPr lang="hr-HR" altLang="x-none" sz="2000" dirty="0">
                <a:ea typeface="Verdana" panose="020B0604030504040204" pitchFamily="34" charset="0"/>
                <a:cs typeface="Times New Roman" panose="02020603050405020304" pitchFamily="18" charset="0"/>
              </a:rPr>
              <a:t>Pisana izjava o početku primjene postupka oporezivanje prema naplaćenim naknadama</a:t>
            </a:r>
          </a:p>
          <a:p>
            <a:pPr marL="889000" lvl="2" indent="-342900">
              <a:buFont typeface="Wingdings" panose="05000000000000000000" pitchFamily="2" charset="2"/>
              <a:buChar char="q"/>
            </a:pPr>
            <a:r>
              <a:rPr lang="hr-HR" altLang="x-none" dirty="0">
                <a:ea typeface="Verdana" panose="020B0604030504040204" pitchFamily="34" charset="0"/>
                <a:cs typeface="Times New Roman" panose="02020603050405020304" pitchFamily="18" charset="0"/>
              </a:rPr>
              <a:t>nadležnoj ispostavi PU  do</a:t>
            </a:r>
            <a:r>
              <a:rPr lang="hr-HR" altLang="x-none" b="1" dirty="0">
                <a:ea typeface="Verdana" panose="020B0604030504040204" pitchFamily="34" charset="0"/>
                <a:cs typeface="Times New Roman" panose="02020603050405020304" pitchFamily="18" charset="0"/>
              </a:rPr>
              <a:t> kraja tekuće kalendarske godine</a:t>
            </a:r>
          </a:p>
          <a:p>
            <a:pPr marL="615950" lvl="1" indent="-342900">
              <a:buFont typeface="Wingdings" panose="05000000000000000000" pitchFamily="2" charset="2"/>
              <a:buChar char="q"/>
            </a:pPr>
            <a:r>
              <a:rPr lang="hr-HR" altLang="x-none" sz="2000" b="1" dirty="0">
                <a:ea typeface="Verdana" panose="020B0604030504040204" pitchFamily="34" charset="0"/>
                <a:cs typeface="Times New Roman" panose="02020603050405020304" pitchFamily="18" charset="0"/>
              </a:rPr>
              <a:t>Rok od 3 godine </a:t>
            </a:r>
          </a:p>
          <a:p>
            <a:pPr>
              <a:buFont typeface="Wingdings" panose="05000000000000000000" pitchFamily="2" charset="2"/>
              <a:buChar char="q"/>
            </a:pPr>
            <a:r>
              <a:rPr lang="hr-HR" altLang="x-none" sz="2000" b="1" dirty="0">
                <a:ea typeface="Verdana" panose="020B0604030504040204" pitchFamily="34" charset="0"/>
                <a:cs typeface="Times New Roman" panose="02020603050405020304" pitchFamily="18" charset="0"/>
              </a:rPr>
              <a:t>Napomena na računu: Postupak obračuna prema naplaćenim naknadama po čl. 125. i) Zakona o PDV-u</a:t>
            </a:r>
            <a:r>
              <a:rPr lang="hr-HR" altLang="x-none" sz="2000" b="1" dirty="0">
                <a:ea typeface="Verdana" panose="020B0604030504040204" pitchFamily="34" charset="0"/>
                <a:cs typeface="Verdana" panose="020B0604030504040204" pitchFamily="34" charset="0"/>
              </a:rPr>
              <a:t>.</a:t>
            </a:r>
            <a:endParaRPr lang="hr-HR" altLang="x-none" sz="2000" dirty="0">
              <a:ea typeface="Verdana" panose="020B0604030504040204" pitchFamily="34" charset="0"/>
              <a:cs typeface="Verdana" panose="020B0604030504040204" pitchFamily="34" charset="0"/>
            </a:endParaRPr>
          </a:p>
          <a:p>
            <a:pPr>
              <a:buFont typeface="Wingdings" panose="05000000000000000000" pitchFamily="2" charset="2"/>
              <a:buChar char="q"/>
            </a:pPr>
            <a:endParaRPr lang="hr-HR" altLang="x-none" sz="2400" dirty="0">
              <a:ea typeface="Verdana" panose="020B060403050404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35</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6699211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018"/>
            <a:ext cx="12019722" cy="1033670"/>
          </a:xfrm>
        </p:spPr>
        <p:txBody>
          <a:bodyPr>
            <a:normAutofit/>
          </a:bodyPr>
          <a:lstStyle/>
          <a:p>
            <a:r>
              <a:rPr lang="hr-HR" altLang="x-none" sz="3200" b="1" dirty="0">
                <a:latin typeface="Times New Roman" panose="02020603050405020304" pitchFamily="18" charset="0"/>
                <a:ea typeface="Verdana" panose="020B0604030504040204" pitchFamily="34" charset="0"/>
                <a:cs typeface="Times New Roman" panose="02020603050405020304" pitchFamily="18" charset="0"/>
              </a:rPr>
              <a:t>Postupak oporezivanja prema naplaćenim naknadama</a:t>
            </a:r>
            <a:endParaRPr lang="hr-HR" sz="3200" dirty="0"/>
          </a:p>
        </p:txBody>
      </p:sp>
      <p:sp>
        <p:nvSpPr>
          <p:cNvPr id="3" name="Text Placeholder 2"/>
          <p:cNvSpPr>
            <a:spLocks noGrp="1"/>
          </p:cNvSpPr>
          <p:nvPr>
            <p:ph type="body" idx="1"/>
          </p:nvPr>
        </p:nvSpPr>
        <p:spPr>
          <a:xfrm>
            <a:off x="839788" y="1139688"/>
            <a:ext cx="5157787" cy="1365387"/>
          </a:xfrm>
        </p:spPr>
        <p:txBody>
          <a:bodyPr/>
          <a:lstStyle/>
          <a:p>
            <a:r>
              <a:rPr lang="hr-HR" altLang="x-none" dirty="0">
                <a:ea typeface="Verdana" panose="020B0604030504040204" pitchFamily="34" charset="0"/>
                <a:cs typeface="Times New Roman" panose="02020603050405020304" pitchFamily="18" charset="0"/>
              </a:rPr>
              <a:t>Obveza obračuna PDV-a </a:t>
            </a:r>
          </a:p>
          <a:p>
            <a:endParaRPr lang="hr-HR" dirty="0"/>
          </a:p>
        </p:txBody>
      </p:sp>
      <p:sp>
        <p:nvSpPr>
          <p:cNvPr id="4" name="Content Placeholder 3"/>
          <p:cNvSpPr>
            <a:spLocks noGrp="1"/>
          </p:cNvSpPr>
          <p:nvPr>
            <p:ph sz="half" idx="2"/>
          </p:nvPr>
        </p:nvSpPr>
        <p:spPr/>
        <p:txBody>
          <a:bodyPr/>
          <a:lstStyle/>
          <a:p>
            <a:pPr marL="615950" lvl="1" indent="-342900">
              <a:buFont typeface="Wingdings" panose="05000000000000000000" pitchFamily="2" charset="2"/>
              <a:buChar char="q"/>
            </a:pPr>
            <a:r>
              <a:rPr lang="hr-HR" altLang="x-none" sz="2000" b="1" dirty="0">
                <a:ea typeface="Verdana" panose="020B0604030504040204" pitchFamily="34" charset="0"/>
                <a:cs typeface="Times New Roman" panose="02020603050405020304" pitchFamily="18" charset="0"/>
              </a:rPr>
              <a:t>Prema naplaćenim naknadama</a:t>
            </a:r>
          </a:p>
          <a:p>
            <a:pPr marL="889000" lvl="2" indent="-342900">
              <a:buFont typeface="Wingdings" panose="05000000000000000000" pitchFamily="2" charset="2"/>
              <a:buChar char="q"/>
            </a:pPr>
            <a:r>
              <a:rPr lang="hr-HR" altLang="x-none" b="1" dirty="0">
                <a:ea typeface="Verdana" panose="020B0604030504040204" pitchFamily="34" charset="0"/>
                <a:cs typeface="Times New Roman" panose="02020603050405020304" pitchFamily="18" charset="0"/>
              </a:rPr>
              <a:t>Na dan primitka plaćanja </a:t>
            </a:r>
          </a:p>
          <a:p>
            <a:pPr marL="615950" lvl="1" indent="-342900">
              <a:buFont typeface="Wingdings" panose="05000000000000000000" pitchFamily="2" charset="2"/>
              <a:buChar char="q"/>
            </a:pPr>
            <a:endParaRPr lang="hr-HR" altLang="x-none" sz="2000" dirty="0">
              <a:ea typeface="Verdana" panose="020B0604030504040204" pitchFamily="34" charset="0"/>
              <a:cs typeface="Times New Roman" panose="02020603050405020304" pitchFamily="18" charset="0"/>
            </a:endParaRPr>
          </a:p>
          <a:p>
            <a:pPr marL="615950" lvl="1" indent="-342900">
              <a:buFont typeface="Wingdings" panose="05000000000000000000" pitchFamily="2" charset="2"/>
              <a:buChar char="q"/>
            </a:pPr>
            <a:r>
              <a:rPr lang="hr-HR" altLang="x-none" sz="2000" dirty="0">
                <a:ea typeface="Verdana" panose="020B0604030504040204" pitchFamily="34" charset="0"/>
                <a:cs typeface="Times New Roman" panose="02020603050405020304" pitchFamily="18" charset="0"/>
              </a:rPr>
              <a:t>Djelomično plaćen račun</a:t>
            </a:r>
          </a:p>
          <a:p>
            <a:pPr marL="889000" lvl="2" indent="-342900">
              <a:buFont typeface="Wingdings" panose="05000000000000000000" pitchFamily="2" charset="2"/>
              <a:buChar char="q"/>
            </a:pPr>
            <a:r>
              <a:rPr lang="hr-HR" altLang="x-none" dirty="0">
                <a:ea typeface="Verdana" panose="020B0604030504040204" pitchFamily="34" charset="0"/>
                <a:cs typeface="Times New Roman" panose="02020603050405020304" pitchFamily="18" charset="0"/>
              </a:rPr>
              <a:t>Djelomično plaćanje PDV-a </a:t>
            </a:r>
          </a:p>
          <a:p>
            <a:pPr lvl="3">
              <a:buFont typeface="Wingdings" panose="05000000000000000000" pitchFamily="2" charset="2"/>
              <a:buChar char="q"/>
            </a:pPr>
            <a:r>
              <a:rPr lang="hr-HR" altLang="x-none" sz="2000" dirty="0">
                <a:ea typeface="Verdana" panose="020B0604030504040204" pitchFamily="34" charset="0"/>
                <a:cs typeface="Times New Roman" panose="02020603050405020304" pitchFamily="18" charset="0"/>
              </a:rPr>
              <a:t>Načelo bruto naknade </a:t>
            </a:r>
          </a:p>
          <a:p>
            <a:pPr lvl="4">
              <a:buFont typeface="Wingdings" panose="05000000000000000000" pitchFamily="2" charset="2"/>
              <a:buChar char="q"/>
            </a:pPr>
            <a:r>
              <a:rPr lang="hr-HR" altLang="x-none" sz="2000" dirty="0">
                <a:ea typeface="Verdana" panose="020B0604030504040204" pitchFamily="34" charset="0"/>
                <a:cs typeface="Times New Roman" panose="02020603050405020304" pitchFamily="18" charset="0"/>
              </a:rPr>
              <a:t>Preračunatom stopom</a:t>
            </a:r>
          </a:p>
          <a:p>
            <a:endParaRPr lang="hr-HR" dirty="0"/>
          </a:p>
        </p:txBody>
      </p:sp>
      <p:sp>
        <p:nvSpPr>
          <p:cNvPr id="5" name="Text Placeholder 4"/>
          <p:cNvSpPr>
            <a:spLocks noGrp="1"/>
          </p:cNvSpPr>
          <p:nvPr>
            <p:ph type="body" sz="quarter" idx="3"/>
          </p:nvPr>
        </p:nvSpPr>
        <p:spPr>
          <a:xfrm>
            <a:off x="6172200" y="1245705"/>
            <a:ext cx="5183188" cy="1060174"/>
          </a:xfrm>
        </p:spPr>
        <p:txBody>
          <a:bodyPr>
            <a:normAutofit fontScale="92500" lnSpcReduction="20000"/>
          </a:bodyPr>
          <a:lstStyle/>
          <a:p>
            <a:endParaRPr lang="hr-HR" altLang="x-none" dirty="0">
              <a:ea typeface="Verdana" panose="020B0604030504040204" pitchFamily="34" charset="0"/>
              <a:cs typeface="Times New Roman" panose="02020603050405020304" pitchFamily="18" charset="0"/>
            </a:endParaRPr>
          </a:p>
          <a:p>
            <a:endParaRPr lang="hr-HR" altLang="x-none" dirty="0">
              <a:ea typeface="Verdana" panose="020B0604030504040204" pitchFamily="34" charset="0"/>
              <a:cs typeface="Times New Roman" panose="02020603050405020304" pitchFamily="18" charset="0"/>
            </a:endParaRPr>
          </a:p>
          <a:p>
            <a:r>
              <a:rPr lang="hr-HR" altLang="x-none" dirty="0">
                <a:ea typeface="Verdana" panose="020B0604030504040204" pitchFamily="34" charset="0"/>
                <a:cs typeface="Times New Roman" panose="02020603050405020304" pitchFamily="18" charset="0"/>
              </a:rPr>
              <a:t>Pravo na odbitak pretporeza</a:t>
            </a:r>
          </a:p>
          <a:p>
            <a:endParaRPr lang="hr-HR" dirty="0"/>
          </a:p>
        </p:txBody>
      </p:sp>
      <p:sp>
        <p:nvSpPr>
          <p:cNvPr id="6" name="Content Placeholder 5"/>
          <p:cNvSpPr>
            <a:spLocks noGrp="1"/>
          </p:cNvSpPr>
          <p:nvPr>
            <p:ph sz="quarter" idx="4"/>
          </p:nvPr>
        </p:nvSpPr>
        <p:spPr>
          <a:xfrm>
            <a:off x="6172200" y="2305879"/>
            <a:ext cx="5183188" cy="3883784"/>
          </a:xfrm>
        </p:spPr>
        <p:txBody>
          <a:bodyPr>
            <a:normAutofit/>
          </a:bodyPr>
          <a:lstStyle/>
          <a:p>
            <a:pPr marL="889000" lvl="2" indent="-342900">
              <a:buFont typeface="Wingdings" panose="05000000000000000000" pitchFamily="2" charset="2"/>
              <a:buChar char="q"/>
            </a:pPr>
            <a:r>
              <a:rPr lang="hr-HR" altLang="x-none" sz="1800" b="1" dirty="0">
                <a:ea typeface="Verdana" panose="020B0604030504040204" pitchFamily="34" charset="0"/>
                <a:cs typeface="Times New Roman" panose="02020603050405020304" pitchFamily="18" charset="0"/>
              </a:rPr>
              <a:t>Prema plaćenim računima za isporučena dobra ili obavljene usluge </a:t>
            </a:r>
          </a:p>
          <a:p>
            <a:pPr marL="1346200" lvl="3" indent="-342900">
              <a:buFont typeface="Wingdings" panose="05000000000000000000" pitchFamily="2" charset="2"/>
              <a:buChar char="q"/>
            </a:pPr>
            <a:r>
              <a:rPr lang="hr-HR" altLang="x-none" b="1" dirty="0">
                <a:ea typeface="Verdana" panose="020B0604030504040204" pitchFamily="34" charset="0"/>
                <a:cs typeface="Times New Roman" panose="02020603050405020304" pitchFamily="18" charset="0"/>
              </a:rPr>
              <a:t> U obračunskom razdoblju plaćanja</a:t>
            </a:r>
          </a:p>
          <a:p>
            <a:pPr marL="1346200" lvl="3" indent="-342900">
              <a:buFont typeface="Wingdings" panose="05000000000000000000" pitchFamily="2" charset="2"/>
              <a:buChar char="q"/>
            </a:pPr>
            <a:r>
              <a:rPr lang="hr-HR" altLang="x-none" b="1" dirty="0">
                <a:ea typeface="Verdana" panose="020B0604030504040204" pitchFamily="34" charset="0"/>
                <a:cs typeface="Times New Roman" panose="02020603050405020304" pitchFamily="18" charset="0"/>
              </a:rPr>
              <a:t>uz ispunjenje ostalih uvjeta za priznavanje </a:t>
            </a:r>
          </a:p>
          <a:p>
            <a:pPr marL="889000" lvl="2" indent="-342900">
              <a:buFont typeface="Wingdings" panose="05000000000000000000" pitchFamily="2" charset="2"/>
              <a:buChar char="q"/>
            </a:pPr>
            <a:endParaRPr lang="hr-HR" altLang="x-none" sz="1800" dirty="0">
              <a:ea typeface="Verdana" panose="020B0604030504040204" pitchFamily="34" charset="0"/>
              <a:cs typeface="Times New Roman" panose="02020603050405020304" pitchFamily="18" charset="0"/>
            </a:endParaRPr>
          </a:p>
          <a:p>
            <a:pPr marL="889000" lvl="2" indent="-342900">
              <a:buFont typeface="Wingdings" panose="05000000000000000000" pitchFamily="2" charset="2"/>
              <a:buChar char="q"/>
            </a:pPr>
            <a:r>
              <a:rPr lang="hr-HR" altLang="x-none" sz="1800" dirty="0">
                <a:ea typeface="Verdana" panose="020B0604030504040204" pitchFamily="34" charset="0"/>
                <a:cs typeface="Times New Roman" panose="02020603050405020304" pitchFamily="18" charset="0"/>
              </a:rPr>
              <a:t>Djelomično plaćanje računa</a:t>
            </a:r>
          </a:p>
          <a:p>
            <a:pPr marL="1117600" lvl="3" indent="-342900">
              <a:buFont typeface="Wingdings" panose="05000000000000000000" pitchFamily="2" charset="2"/>
              <a:buChar char="q"/>
            </a:pPr>
            <a:r>
              <a:rPr lang="hr-HR" altLang="x-none" dirty="0">
                <a:ea typeface="Verdana" panose="020B0604030504040204" pitchFamily="34" charset="0"/>
                <a:cs typeface="Times New Roman" panose="02020603050405020304" pitchFamily="18" charset="0"/>
              </a:rPr>
              <a:t>Djelomično priznavanje pretporeza</a:t>
            </a:r>
          </a:p>
          <a:p>
            <a:pPr marL="1117600" lvl="3" indent="-342900">
              <a:buFont typeface="Wingdings" panose="05000000000000000000" pitchFamily="2" charset="2"/>
              <a:buChar char="q"/>
            </a:pPr>
            <a:r>
              <a:rPr lang="hr-HR" altLang="x-none" dirty="0">
                <a:ea typeface="Verdana" panose="020B0604030504040204" pitchFamily="34" charset="0"/>
                <a:cs typeface="Times New Roman" panose="02020603050405020304" pitchFamily="18" charset="0"/>
              </a:rPr>
              <a:t>Načelo bruto naknade </a:t>
            </a:r>
          </a:p>
          <a:p>
            <a:pPr lvl="4">
              <a:buFont typeface="Wingdings" panose="05000000000000000000" pitchFamily="2" charset="2"/>
              <a:buChar char="q"/>
            </a:pPr>
            <a:r>
              <a:rPr lang="hr-HR" altLang="x-none" dirty="0">
                <a:ea typeface="Verdana" panose="020B0604030504040204" pitchFamily="34" charset="0"/>
                <a:cs typeface="Times New Roman" panose="02020603050405020304" pitchFamily="18" charset="0"/>
              </a:rPr>
              <a:t>Preračunatom stopom</a:t>
            </a:r>
          </a:p>
          <a:p>
            <a:endParaRPr lang="hr-HR" dirty="0"/>
          </a:p>
        </p:txBody>
      </p:sp>
      <p:sp>
        <p:nvSpPr>
          <p:cNvPr id="7" name="Slide Number Placeholder 6"/>
          <p:cNvSpPr>
            <a:spLocks noGrp="1"/>
          </p:cNvSpPr>
          <p:nvPr>
            <p:ph type="sldNum" sz="quarter" idx="12"/>
          </p:nvPr>
        </p:nvSpPr>
        <p:spPr/>
        <p:txBody>
          <a:bodyPr/>
          <a:lstStyle/>
          <a:p>
            <a:fld id="{7013CDAD-6DAF-4652-AE54-2AED961A0394}" type="slidenum">
              <a:rPr lang="hr-HR" smtClean="0"/>
              <a:t>36</a:t>
            </a:fld>
            <a:endParaRPr lang="hr-HR"/>
          </a:p>
        </p:txBody>
      </p:sp>
      <p:sp>
        <p:nvSpPr>
          <p:cNvPr id="8" name="Footer Placeholder 7"/>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119381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tle 1"/>
          <p:cNvSpPr>
            <a:spLocks noGrp="1"/>
          </p:cNvSpPr>
          <p:nvPr>
            <p:ph type="title"/>
          </p:nvPr>
        </p:nvSpPr>
        <p:spPr>
          <a:xfrm>
            <a:off x="0" y="0"/>
            <a:ext cx="12059479" cy="702365"/>
          </a:xfrm>
        </p:spPr>
        <p:txBody>
          <a:bodyPr/>
          <a:lstStyle/>
          <a:p>
            <a:pPr eaLnBrk="1" hangingPunct="1"/>
            <a:r>
              <a:rPr lang="hr-HR" altLang="x-none" sz="2800" b="1" dirty="0">
                <a:latin typeface="+mn-lt"/>
                <a:ea typeface="Verdana" panose="020B0604030504040204" pitchFamily="34" charset="0"/>
                <a:cs typeface="Times New Roman" panose="02020603050405020304" pitchFamily="18" charset="0"/>
              </a:rPr>
              <a:t>Postupak oporezivanja prema naplaćenim naknadama</a:t>
            </a:r>
          </a:p>
        </p:txBody>
      </p:sp>
      <p:sp>
        <p:nvSpPr>
          <p:cNvPr id="221187" name="Content Placeholder 2"/>
          <p:cNvSpPr>
            <a:spLocks noGrp="1"/>
          </p:cNvSpPr>
          <p:nvPr>
            <p:ph idx="1"/>
          </p:nvPr>
        </p:nvSpPr>
        <p:spPr>
          <a:xfrm>
            <a:off x="278296" y="702365"/>
            <a:ext cx="10389704" cy="6155637"/>
          </a:xfrm>
        </p:spPr>
        <p:txBody>
          <a:bodyPr>
            <a:normAutofit fontScale="92500" lnSpcReduction="10000"/>
          </a:bodyPr>
          <a:lstStyle/>
          <a:p>
            <a:pPr>
              <a:buFont typeface="Wingdings" panose="05000000000000000000" pitchFamily="2" charset="2"/>
              <a:buChar char="q"/>
            </a:pPr>
            <a:r>
              <a:rPr lang="hr-HR" altLang="x-none" sz="2200" b="1" dirty="0">
                <a:ea typeface="Verdana" panose="020B0604030504040204" pitchFamily="34" charset="0"/>
                <a:cs typeface="Times New Roman" panose="02020603050405020304" pitchFamily="18" charset="0"/>
              </a:rPr>
              <a:t>Trenutkom naplate smatra se (čl. 193 d PPDV):</a:t>
            </a:r>
          </a:p>
          <a:p>
            <a:pPr>
              <a:buFont typeface="Wingdings" panose="05000000000000000000" pitchFamily="2" charset="2"/>
              <a:buChar char="q"/>
            </a:pPr>
            <a:r>
              <a:rPr lang="hr-HR" altLang="x-none" sz="2200" dirty="0">
                <a:ea typeface="Verdana" panose="020B0604030504040204" pitchFamily="34" charset="0"/>
                <a:cs typeface="Times New Roman" panose="02020603050405020304" pitchFamily="18" charset="0"/>
              </a:rPr>
              <a:t>1. kod doznaka u korist </a:t>
            </a:r>
            <a:r>
              <a:rPr lang="hr-HR" altLang="x-none" sz="2200" b="1" dirty="0">
                <a:ea typeface="Verdana" panose="020B0604030504040204" pitchFamily="34" charset="0"/>
                <a:cs typeface="Times New Roman" panose="02020603050405020304" pitchFamily="18" charset="0"/>
              </a:rPr>
              <a:t>transakcijskog računa, trenutak naplate na račun,</a:t>
            </a:r>
            <a:r>
              <a:rPr lang="hr-HR" altLang="x-none" sz="2200" dirty="0">
                <a:ea typeface="Verdana" panose="020B0604030504040204" pitchFamily="34" charset="0"/>
                <a:cs typeface="Times New Roman" panose="02020603050405020304" pitchFamily="18" charset="0"/>
              </a:rPr>
              <a:t/>
            </a:r>
            <a:br>
              <a:rPr lang="hr-HR" altLang="x-none" sz="2200" dirty="0">
                <a:ea typeface="Verdana" panose="020B0604030504040204" pitchFamily="34" charset="0"/>
                <a:cs typeface="Times New Roman" panose="02020603050405020304" pitchFamily="18" charset="0"/>
              </a:rPr>
            </a:br>
            <a:r>
              <a:rPr lang="hr-HR" altLang="x-none" sz="2200" dirty="0">
                <a:ea typeface="Verdana" panose="020B0604030504040204" pitchFamily="34" charset="0"/>
                <a:cs typeface="Times New Roman" panose="02020603050405020304" pitchFamily="18" charset="0"/>
              </a:rPr>
              <a:t>2. kod </a:t>
            </a:r>
            <a:r>
              <a:rPr lang="hr-HR" altLang="x-none" sz="2200" b="1" dirty="0">
                <a:ea typeface="Verdana" panose="020B0604030504040204" pitchFamily="34" charset="0"/>
                <a:cs typeface="Times New Roman" panose="02020603050405020304" pitchFamily="18" charset="0"/>
              </a:rPr>
              <a:t>primljenih mjenica, trenutak naplate ili prijenosa (</a:t>
            </a:r>
            <a:r>
              <a:rPr lang="hr-HR" altLang="x-none" sz="2200" b="1" dirty="0" err="1">
                <a:ea typeface="Verdana" panose="020B0604030504040204" pitchFamily="34" charset="0"/>
                <a:cs typeface="Times New Roman" panose="02020603050405020304" pitchFamily="18" charset="0"/>
              </a:rPr>
              <a:t>indosiranja</a:t>
            </a:r>
            <a:r>
              <a:rPr lang="hr-HR" altLang="x-none" sz="2200" b="1" dirty="0">
                <a:ea typeface="Verdana" panose="020B0604030504040204" pitchFamily="34" charset="0"/>
                <a:cs typeface="Times New Roman" panose="02020603050405020304" pitchFamily="18" charset="0"/>
              </a:rPr>
              <a:t>) mjenice,</a:t>
            </a:r>
            <a:br>
              <a:rPr lang="hr-HR" altLang="x-none" sz="2200" b="1" dirty="0">
                <a:ea typeface="Verdana" panose="020B0604030504040204" pitchFamily="34" charset="0"/>
                <a:cs typeface="Times New Roman" panose="02020603050405020304" pitchFamily="18" charset="0"/>
              </a:rPr>
            </a:br>
            <a:r>
              <a:rPr lang="hr-HR" altLang="x-none" sz="2200" dirty="0">
                <a:ea typeface="Verdana" panose="020B0604030504040204" pitchFamily="34" charset="0"/>
                <a:cs typeface="Times New Roman" panose="02020603050405020304" pitchFamily="18" charset="0"/>
              </a:rPr>
              <a:t>3.kod </a:t>
            </a:r>
            <a:r>
              <a:rPr lang="hr-HR" altLang="x-none" sz="2200" b="1" dirty="0">
                <a:ea typeface="Verdana" panose="020B0604030504040204" pitchFamily="34" charset="0"/>
                <a:cs typeface="Times New Roman" panose="02020603050405020304" pitchFamily="18" charset="0"/>
              </a:rPr>
              <a:t>čeka, trenutak primitka čeka</a:t>
            </a:r>
            <a:r>
              <a:rPr lang="hr-HR" altLang="x-none" sz="2200" dirty="0">
                <a:ea typeface="Verdana" panose="020B0604030504040204" pitchFamily="34" charset="0"/>
                <a:cs typeface="Times New Roman" panose="02020603050405020304" pitchFamily="18" charset="0"/>
              </a:rPr>
              <a:t>,</a:t>
            </a:r>
            <a:br>
              <a:rPr lang="hr-HR" altLang="x-none" sz="2200" dirty="0">
                <a:ea typeface="Verdana" panose="020B0604030504040204" pitchFamily="34" charset="0"/>
                <a:cs typeface="Times New Roman" panose="02020603050405020304" pitchFamily="18" charset="0"/>
              </a:rPr>
            </a:br>
            <a:r>
              <a:rPr lang="hr-HR" altLang="x-none" sz="2200" dirty="0">
                <a:ea typeface="Verdana" panose="020B0604030504040204" pitchFamily="34" charset="0"/>
                <a:cs typeface="Times New Roman" panose="02020603050405020304" pitchFamily="18" charset="0"/>
              </a:rPr>
              <a:t>4. kod </a:t>
            </a:r>
            <a:r>
              <a:rPr lang="hr-HR" altLang="x-none" sz="2200" b="1" dirty="0">
                <a:ea typeface="Verdana" panose="020B0604030504040204" pitchFamily="34" charset="0"/>
                <a:cs typeface="Times New Roman" panose="02020603050405020304" pitchFamily="18" charset="0"/>
              </a:rPr>
              <a:t>kreditnih kartica, trenutak naplate na račun</a:t>
            </a:r>
            <a:r>
              <a:rPr lang="hr-HR" altLang="x-none" sz="2200" dirty="0">
                <a:ea typeface="Verdana" panose="020B0604030504040204" pitchFamily="34" charset="0"/>
                <a:cs typeface="Times New Roman" panose="02020603050405020304" pitchFamily="18" charset="0"/>
              </a:rPr>
              <a:t>,</a:t>
            </a:r>
            <a:br>
              <a:rPr lang="hr-HR" altLang="x-none" sz="2200" dirty="0">
                <a:ea typeface="Verdana" panose="020B0604030504040204" pitchFamily="34" charset="0"/>
                <a:cs typeface="Times New Roman" panose="02020603050405020304" pitchFamily="18" charset="0"/>
              </a:rPr>
            </a:br>
            <a:r>
              <a:rPr lang="hr-HR" altLang="x-none" sz="2200" dirty="0">
                <a:ea typeface="Verdana" panose="020B0604030504040204" pitchFamily="34" charset="0"/>
                <a:cs typeface="Times New Roman" panose="02020603050405020304" pitchFamily="18" charset="0"/>
              </a:rPr>
              <a:t>5. </a:t>
            </a:r>
            <a:r>
              <a:rPr lang="hr-HR" altLang="x-none" sz="2200" b="1" dirty="0">
                <a:ea typeface="Verdana" panose="020B0604030504040204" pitchFamily="34" charset="0"/>
                <a:cs typeface="Times New Roman" panose="02020603050405020304" pitchFamily="18" charset="0"/>
              </a:rPr>
              <a:t>kod prijeboja, asignacija, cesija i preuzimanja duga, kada su se stekli propisani uvjeti odnosno trenutak potpisa odgovarajućih ugovora ili drugih isprava.</a:t>
            </a:r>
          </a:p>
          <a:p>
            <a:pPr>
              <a:buFont typeface="Wingdings" panose="05000000000000000000" pitchFamily="2" charset="2"/>
              <a:buChar char="q"/>
            </a:pPr>
            <a:endParaRPr lang="hr-HR" altLang="x-none" sz="2200" dirty="0">
              <a:cs typeface="Times New Roman" panose="02020603050405020304" pitchFamily="18" charset="0"/>
            </a:endParaRPr>
          </a:p>
          <a:p>
            <a:pPr>
              <a:buFont typeface="Wingdings" panose="05000000000000000000" pitchFamily="2" charset="2"/>
              <a:buChar char="q"/>
            </a:pPr>
            <a:r>
              <a:rPr lang="hr-HR" altLang="x-none" sz="2200" dirty="0">
                <a:cs typeface="Times New Roman" panose="02020603050405020304" pitchFamily="18" charset="0"/>
              </a:rPr>
              <a:t>Obračun PDV-a prema postupku oporezivanja prema naplaćenim </a:t>
            </a:r>
            <a:r>
              <a:rPr lang="hr-HR" altLang="x-none" sz="2200" b="1" dirty="0">
                <a:cs typeface="Times New Roman" panose="02020603050405020304" pitchFamily="18" charset="0"/>
              </a:rPr>
              <a:t>naknadama ne primjenjuje se na:</a:t>
            </a:r>
          </a:p>
          <a:p>
            <a:pPr marL="615950" lvl="1" indent="-342900">
              <a:lnSpc>
                <a:spcPct val="100000"/>
              </a:lnSpc>
              <a:buFont typeface="Wingdings" panose="05000000000000000000" pitchFamily="2" charset="2"/>
              <a:buChar char="q"/>
            </a:pPr>
            <a:r>
              <a:rPr lang="hr-HR" altLang="x-none" sz="2200" dirty="0">
                <a:cs typeface="Times New Roman" panose="02020603050405020304" pitchFamily="18" charset="0"/>
              </a:rPr>
              <a:t>a) isporuke dobara unutar Europske unije,</a:t>
            </a:r>
          </a:p>
          <a:p>
            <a:pPr marL="615950" lvl="1" indent="-342900">
              <a:lnSpc>
                <a:spcPct val="100000"/>
              </a:lnSpc>
              <a:buFont typeface="Wingdings" panose="05000000000000000000" pitchFamily="2" charset="2"/>
              <a:buChar char="q"/>
            </a:pPr>
            <a:r>
              <a:rPr lang="hr-HR" altLang="x-none" sz="2200" dirty="0">
                <a:cs typeface="Times New Roman" panose="02020603050405020304" pitchFamily="18" charset="0"/>
              </a:rPr>
              <a:t>b) stjecanje dobara unutar Europske unije,</a:t>
            </a:r>
          </a:p>
          <a:p>
            <a:pPr marL="615950" lvl="1" indent="-342900">
              <a:lnSpc>
                <a:spcPct val="100000"/>
              </a:lnSpc>
              <a:buFont typeface="Wingdings" panose="05000000000000000000" pitchFamily="2" charset="2"/>
              <a:buChar char="q"/>
            </a:pPr>
            <a:r>
              <a:rPr lang="hr-HR" altLang="x-none" sz="2200" dirty="0">
                <a:cs typeface="Times New Roman" panose="02020603050405020304" pitchFamily="18" charset="0"/>
              </a:rPr>
              <a:t>c) isporuke ili premještanje dobara iz članka 30. stavaka 8. i 9.  Zakona,</a:t>
            </a:r>
          </a:p>
          <a:p>
            <a:pPr marL="615950" lvl="1" indent="-342900">
              <a:lnSpc>
                <a:spcPct val="100000"/>
              </a:lnSpc>
              <a:buFont typeface="Wingdings" panose="05000000000000000000" pitchFamily="2" charset="2"/>
              <a:buChar char="q"/>
            </a:pPr>
            <a:r>
              <a:rPr lang="hr-HR" altLang="x-none" sz="2200" dirty="0">
                <a:cs typeface="Times New Roman" panose="02020603050405020304" pitchFamily="18" charset="0"/>
              </a:rPr>
              <a:t>d) usluge iz članka 17. stavka 1.  Zakona  (B2B usluge),</a:t>
            </a:r>
          </a:p>
          <a:p>
            <a:pPr marL="615950" lvl="1" indent="-342900">
              <a:lnSpc>
                <a:spcPct val="100000"/>
              </a:lnSpc>
              <a:buFont typeface="Wingdings" panose="05000000000000000000" pitchFamily="2" charset="2"/>
              <a:buChar char="q"/>
            </a:pPr>
            <a:r>
              <a:rPr lang="hr-HR" altLang="x-none" sz="2200" dirty="0">
                <a:cs typeface="Times New Roman" panose="02020603050405020304" pitchFamily="18" charset="0"/>
              </a:rPr>
              <a:t>e) isporuke za koje je primatelj obvezan platiti PDV prema članku 75. stavku 1. točki 7. i članku 75. stavcima 2. i 3. ovoga Zakona te u slučaju iz članka 7. stavka 9. ovoga Zakona,</a:t>
            </a:r>
          </a:p>
          <a:p>
            <a:pPr marL="615950" lvl="1" indent="-342900">
              <a:lnSpc>
                <a:spcPct val="100000"/>
              </a:lnSpc>
              <a:buFont typeface="Wingdings" panose="05000000000000000000" pitchFamily="2" charset="2"/>
              <a:buChar char="q"/>
            </a:pPr>
            <a:r>
              <a:rPr lang="hr-HR" altLang="x-none" sz="2200" dirty="0">
                <a:cs typeface="Times New Roman" panose="02020603050405020304" pitchFamily="18" charset="0"/>
              </a:rPr>
              <a:t>f) isporuke u okviru posebnog postupka oporezivanja za telekomunikacijske usluge, usluge radijskog i televizijskog emitiranja i elektronički obavljene usluge osobama koje nisu porezni obveznici.</a:t>
            </a:r>
          </a:p>
          <a:p>
            <a:pPr marL="182563" indent="-182563">
              <a:buNone/>
            </a:pPr>
            <a:endParaRPr lang="hr-HR" altLang="x-none" sz="2000" b="1" dirty="0">
              <a:ea typeface="Verdana" panose="020B060403050404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37</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520202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tle 1"/>
          <p:cNvSpPr>
            <a:spLocks noGrp="1"/>
          </p:cNvSpPr>
          <p:nvPr>
            <p:ph type="title"/>
          </p:nvPr>
        </p:nvSpPr>
        <p:spPr>
          <a:xfrm>
            <a:off x="0" y="1"/>
            <a:ext cx="12072730" cy="981075"/>
          </a:xfrm>
        </p:spPr>
        <p:txBody>
          <a:bodyPr/>
          <a:lstStyle/>
          <a:p>
            <a:pPr eaLnBrk="1" hangingPunct="1"/>
            <a:r>
              <a:rPr lang="hr-HR" altLang="x-none" sz="2800" dirty="0">
                <a:latin typeface="+mn-lt"/>
                <a:cs typeface="Times New Roman" panose="02020603050405020304" pitchFamily="18" charset="0"/>
              </a:rPr>
              <a:t>PRIMJER- OBRAČUN PREMA  NAPLAĆENIM NAKNADAMA</a:t>
            </a:r>
          </a:p>
        </p:txBody>
      </p:sp>
      <p:sp>
        <p:nvSpPr>
          <p:cNvPr id="229379" name="Content Placeholder 2"/>
          <p:cNvSpPr>
            <a:spLocks noGrp="1"/>
          </p:cNvSpPr>
          <p:nvPr>
            <p:ph idx="1"/>
          </p:nvPr>
        </p:nvSpPr>
        <p:spPr>
          <a:xfrm>
            <a:off x="1" y="1071564"/>
            <a:ext cx="12072730" cy="5786437"/>
          </a:xfrm>
        </p:spPr>
        <p:txBody>
          <a:bodyPr>
            <a:normAutofit/>
          </a:bodyPr>
          <a:lstStyle/>
          <a:p>
            <a:pPr>
              <a:buFont typeface="Wingdings" panose="05000000000000000000" pitchFamily="2" charset="2"/>
              <a:buChar char="q"/>
            </a:pPr>
            <a:r>
              <a:rPr lang="hr-HR" altLang="x-none" sz="2000" dirty="0">
                <a:cs typeface="Times New Roman" panose="02020603050405020304" pitchFamily="18" charset="0"/>
              </a:rPr>
              <a:t>1</a:t>
            </a:r>
            <a:r>
              <a:rPr lang="hr-HR" altLang="x-none" sz="1800" dirty="0">
                <a:latin typeface="Verdana" panose="020B0604030504040204" pitchFamily="34" charset="0"/>
                <a:ea typeface="Verdana" panose="020B0604030504040204" pitchFamily="34" charset="0"/>
                <a:cs typeface="Verdana" panose="020B0604030504040204" pitchFamily="34" charset="0"/>
              </a:rPr>
              <a:t>. </a:t>
            </a:r>
            <a:r>
              <a:rPr lang="hr-HR" altLang="x-none" sz="1800" dirty="0">
                <a:ea typeface="Verdana" panose="020B0604030504040204" pitchFamily="34" charset="0"/>
                <a:cs typeface="Verdana" panose="020B0604030504040204" pitchFamily="34" charset="0"/>
              </a:rPr>
              <a:t>Društvo je prodalo robu društvu BETA i ispostavilo račun 15.1., u iznosu od 125.000 kn (100.000+25.000 kn PDV). </a:t>
            </a:r>
            <a:r>
              <a:rPr lang="hr-HR" altLang="x-none" sz="1800" b="1" dirty="0">
                <a:ea typeface="Verdana" panose="020B0604030504040204" pitchFamily="34" charset="0"/>
                <a:cs typeface="Verdana" panose="020B0604030504040204" pitchFamily="34" charset="0"/>
              </a:rPr>
              <a:t>Račun je plaćen 10. veljače na transakcijski račun</a:t>
            </a:r>
            <a:r>
              <a:rPr lang="hr-HR" altLang="x-none" sz="1800" dirty="0">
                <a:ea typeface="Verdana" panose="020B0604030504040204" pitchFamily="34" charset="0"/>
                <a:cs typeface="Verdana" panose="020B0604030504040204" pitchFamily="34" charset="0"/>
              </a:rPr>
              <a:t>.</a:t>
            </a:r>
          </a:p>
          <a:p>
            <a:pPr marL="730250" lvl="1" indent="-457200">
              <a:buFont typeface="Wingdings" panose="05000000000000000000" pitchFamily="2" charset="2"/>
              <a:buChar char="q"/>
            </a:pPr>
            <a:r>
              <a:rPr lang="hr-HR" altLang="x-none" sz="1800" b="1" dirty="0">
                <a:ea typeface="Verdana" panose="020B0604030504040204" pitchFamily="34" charset="0"/>
                <a:cs typeface="Verdana" panose="020B0604030504040204" pitchFamily="34" charset="0"/>
              </a:rPr>
              <a:t>Obveza za PDV nastaje u mjesecu veljači u iznosu od 25.000,00 kn – obrazac PDV  za </a:t>
            </a:r>
            <a:r>
              <a:rPr lang="hr-HR" altLang="x-none" sz="1800" b="1" dirty="0" err="1">
                <a:ea typeface="Verdana" panose="020B0604030504040204" pitchFamily="34" charset="0"/>
                <a:cs typeface="Verdana" panose="020B0604030504040204" pitchFamily="34" charset="0"/>
              </a:rPr>
              <a:t>velječu</a:t>
            </a:r>
            <a:endParaRPr lang="hr-HR" altLang="x-none" sz="1800" b="1" dirty="0">
              <a:ea typeface="Verdana" panose="020B0604030504040204" pitchFamily="34" charset="0"/>
              <a:cs typeface="Verdana" panose="020B0604030504040204" pitchFamily="34" charset="0"/>
            </a:endParaRPr>
          </a:p>
          <a:p>
            <a:pPr>
              <a:buFont typeface="Wingdings" panose="05000000000000000000" pitchFamily="2" charset="2"/>
              <a:buChar char="q"/>
            </a:pPr>
            <a:r>
              <a:rPr lang="hr-HR" altLang="x-none" sz="1800" dirty="0">
                <a:ea typeface="Verdana" panose="020B0604030504040204" pitchFamily="34" charset="0"/>
                <a:cs typeface="Verdana" panose="020B0604030504040204" pitchFamily="34" charset="0"/>
              </a:rPr>
              <a:t>2. Društvo je kupilo robu od društvu BIO i dobilo račun 20.1., u iznosu od 12.500 kn (10.000+2.500 kn PDV). Račun je plaćen s transakcijskog računa 3.02. u iznosu od 6.250,00 kn.</a:t>
            </a:r>
          </a:p>
          <a:p>
            <a:pPr>
              <a:buFont typeface="Wingdings" panose="05000000000000000000" pitchFamily="2" charset="2"/>
              <a:buChar char="q"/>
            </a:pPr>
            <a:r>
              <a:rPr lang="hr-HR" altLang="x-none" sz="1800" dirty="0">
                <a:ea typeface="Verdana" panose="020B0604030504040204" pitchFamily="34" charset="0"/>
                <a:cs typeface="Verdana" panose="020B0604030504040204" pitchFamily="34" charset="0"/>
              </a:rPr>
              <a:t>	</a:t>
            </a:r>
            <a:r>
              <a:rPr lang="hr-HR" altLang="x-none" sz="1800" b="1" dirty="0">
                <a:ea typeface="Verdana" panose="020B0604030504040204" pitchFamily="34" charset="0"/>
                <a:cs typeface="Verdana" panose="020B0604030504040204" pitchFamily="34" charset="0"/>
              </a:rPr>
              <a:t>pretporez se može koristiti u mjesecu veljači u iznosu od 6.250x 20% =1.250,00 kn - obrazac PDV  za </a:t>
            </a:r>
            <a:r>
              <a:rPr lang="hr-HR" altLang="x-none" sz="1800" b="1" dirty="0" err="1">
                <a:ea typeface="Verdana" panose="020B0604030504040204" pitchFamily="34" charset="0"/>
                <a:cs typeface="Verdana" panose="020B0604030504040204" pitchFamily="34" charset="0"/>
              </a:rPr>
              <a:t>velječu</a:t>
            </a:r>
            <a:endParaRPr lang="hr-HR" altLang="x-none" sz="1800" b="1" dirty="0">
              <a:ea typeface="Verdana" panose="020B0604030504040204" pitchFamily="34" charset="0"/>
              <a:cs typeface="Verdana" panose="020B0604030504040204" pitchFamily="34" charset="0"/>
            </a:endParaRPr>
          </a:p>
          <a:p>
            <a:pPr>
              <a:buFont typeface="Wingdings" panose="05000000000000000000" pitchFamily="2" charset="2"/>
              <a:buChar char="q"/>
            </a:pPr>
            <a:r>
              <a:rPr lang="hr-HR" altLang="x-none" sz="1800" dirty="0">
                <a:ea typeface="Verdana" panose="020B0604030504040204" pitchFamily="34" charset="0"/>
                <a:cs typeface="Verdana" panose="020B0604030504040204" pitchFamily="34" charset="0"/>
              </a:rPr>
              <a:t>Društvo je kupilo uredski materijal od društva NIL i dobilo račun 15.2., u iznosu od 3.750 kn (3.000+750 kn PDV). Račun je plaćen s kreditnom karticom društva na dvije rate. </a:t>
            </a:r>
            <a:r>
              <a:rPr lang="hr-HR" altLang="x-none" sz="1800" dirty="0" err="1">
                <a:ea typeface="Verdana" panose="020B0604030504040204" pitchFamily="34" charset="0"/>
                <a:cs typeface="Verdana" panose="020B0604030504040204" pitchFamily="34" charset="0"/>
              </a:rPr>
              <a:t>Kartičarsko</a:t>
            </a:r>
            <a:r>
              <a:rPr lang="hr-HR" altLang="x-none" sz="1800" dirty="0">
                <a:ea typeface="Verdana" panose="020B0604030504040204" pitchFamily="34" charset="0"/>
                <a:cs typeface="Verdana" panose="020B0604030504040204" pitchFamily="34" charset="0"/>
              </a:rPr>
              <a:t> društvo izdaje specifikaciju plaćanja koja </a:t>
            </a:r>
            <a:r>
              <a:rPr lang="hr-HR" altLang="x-none" sz="1800" dirty="0" err="1">
                <a:ea typeface="Verdana" panose="020B0604030504040204" pitchFamily="34" charset="0"/>
                <a:cs typeface="Verdana" panose="020B0604030504040204" pitchFamily="34" charset="0"/>
              </a:rPr>
              <a:t>dospjeva</a:t>
            </a:r>
            <a:r>
              <a:rPr lang="hr-HR" altLang="x-none" sz="1800" dirty="0">
                <a:ea typeface="Verdana" panose="020B0604030504040204" pitchFamily="34" charset="0"/>
                <a:cs typeface="Verdana" panose="020B0604030504040204" pitchFamily="34" charset="0"/>
              </a:rPr>
              <a:t> na naplatu zadnjeg dana u mjesecu za troškove učinjene tog mjeseca. </a:t>
            </a:r>
          </a:p>
          <a:p>
            <a:pPr>
              <a:buFont typeface="Wingdings" panose="05000000000000000000" pitchFamily="2" charset="2"/>
              <a:buChar char="q"/>
            </a:pPr>
            <a:r>
              <a:rPr lang="hr-HR" altLang="x-none" sz="1800" dirty="0">
                <a:ea typeface="Verdana" panose="020B0604030504040204" pitchFamily="34" charset="0"/>
                <a:cs typeface="Verdana" panose="020B0604030504040204" pitchFamily="34" charset="0"/>
              </a:rPr>
              <a:t>       Društvo je sa svog transakcijskog računa platilo 1.875,00 kn 28. 02. i 1.875,00 kn 31.03..</a:t>
            </a:r>
          </a:p>
          <a:p>
            <a:pPr>
              <a:buFont typeface="Wingdings" panose="05000000000000000000" pitchFamily="2" charset="2"/>
              <a:buChar char="q"/>
            </a:pPr>
            <a:r>
              <a:rPr lang="hr-HR" altLang="x-none" sz="1800" dirty="0">
                <a:ea typeface="Verdana" panose="020B0604030504040204" pitchFamily="34" charset="0"/>
                <a:cs typeface="Verdana" panose="020B0604030504040204" pitchFamily="34" charset="0"/>
              </a:rPr>
              <a:t>	</a:t>
            </a:r>
            <a:r>
              <a:rPr lang="hr-HR" altLang="x-none" sz="1800" b="1" dirty="0">
                <a:ea typeface="Verdana" panose="020B0604030504040204" pitchFamily="34" charset="0"/>
                <a:cs typeface="Verdana" panose="020B0604030504040204" pitchFamily="34" charset="0"/>
              </a:rPr>
              <a:t>pretporez se može koristiti u mjesecu veljači u iznosu od 1.875x 20% =375,00 kn - obrazac PDV  za </a:t>
            </a:r>
            <a:r>
              <a:rPr lang="hr-HR" altLang="x-none" sz="1800" b="1" dirty="0" err="1">
                <a:ea typeface="Verdana" panose="020B0604030504040204" pitchFamily="34" charset="0"/>
                <a:cs typeface="Verdana" panose="020B0604030504040204" pitchFamily="34" charset="0"/>
              </a:rPr>
              <a:t>velječu</a:t>
            </a:r>
            <a:endParaRPr lang="hr-HR" altLang="x-none" sz="1800" b="1" dirty="0">
              <a:ea typeface="Verdana" panose="020B0604030504040204" pitchFamily="34" charset="0"/>
              <a:cs typeface="Verdana" panose="020B0604030504040204" pitchFamily="34" charset="0"/>
            </a:endParaRPr>
          </a:p>
          <a:p>
            <a:pPr>
              <a:buFont typeface="Wingdings" panose="05000000000000000000" pitchFamily="2" charset="2"/>
              <a:buChar char="q"/>
            </a:pPr>
            <a:r>
              <a:rPr lang="hr-HR" altLang="x-none" sz="1800" b="1" dirty="0">
                <a:ea typeface="Verdana" panose="020B0604030504040204" pitchFamily="34" charset="0"/>
                <a:cs typeface="Verdana" panose="020B0604030504040204" pitchFamily="34" charset="0"/>
              </a:rPr>
              <a:t>pretporez se može koristiti u mjesecu ožujku u iznosu od 1.875x 20% =375,00 kn - obrazac PDV  za ožujak</a:t>
            </a:r>
          </a:p>
          <a:p>
            <a:pPr>
              <a:buFont typeface="Wingdings" panose="05000000000000000000" pitchFamily="2" charset="2"/>
              <a:buChar char="q"/>
            </a:pPr>
            <a:r>
              <a:rPr lang="hr-HR" altLang="x-none" sz="1800" dirty="0">
                <a:ea typeface="Verdana" panose="020B0604030504040204" pitchFamily="34" charset="0"/>
                <a:cs typeface="Verdana" panose="020B0604030504040204" pitchFamily="34" charset="0"/>
              </a:rPr>
              <a:t>     </a:t>
            </a:r>
            <a:endParaRPr lang="hr-HR" altLang="x-none" sz="18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38</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19506697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le 1"/>
          <p:cNvSpPr>
            <a:spLocks noGrp="1"/>
          </p:cNvSpPr>
          <p:nvPr>
            <p:ph type="title"/>
          </p:nvPr>
        </p:nvSpPr>
        <p:spPr>
          <a:xfrm>
            <a:off x="-1" y="1"/>
            <a:ext cx="11993217" cy="981075"/>
          </a:xfrm>
        </p:spPr>
        <p:txBody>
          <a:bodyPr>
            <a:normAutofit/>
          </a:bodyPr>
          <a:lstStyle/>
          <a:p>
            <a:pPr eaLnBrk="1" hangingPunct="1"/>
            <a:r>
              <a:rPr lang="hr-HR" altLang="x-none" sz="2800" dirty="0">
                <a:latin typeface="+mn-lt"/>
                <a:ea typeface="Verdana" panose="020B0604030504040204" pitchFamily="34" charset="0"/>
                <a:cs typeface="Verdana" panose="020B0604030504040204" pitchFamily="34" charset="0"/>
              </a:rPr>
              <a:t>Postupak oporezivanja prema naplaćenim naknadama </a:t>
            </a:r>
            <a:endParaRPr lang="hr-HR" altLang="x-none" sz="2800" dirty="0">
              <a:latin typeface="+mn-lt"/>
              <a:cs typeface="Times New Roman" panose="02020603050405020304" pitchFamily="18" charset="0"/>
            </a:endParaRPr>
          </a:p>
        </p:txBody>
      </p:sp>
      <p:sp>
        <p:nvSpPr>
          <p:cNvPr id="235523" name="Content Placeholder 2"/>
          <p:cNvSpPr>
            <a:spLocks noGrp="1"/>
          </p:cNvSpPr>
          <p:nvPr>
            <p:ph idx="1"/>
          </p:nvPr>
        </p:nvSpPr>
        <p:spPr>
          <a:xfrm>
            <a:off x="119270" y="981076"/>
            <a:ext cx="12072730" cy="5662612"/>
          </a:xfrm>
        </p:spPr>
        <p:txBody>
          <a:bodyPr>
            <a:normAutofit fontScale="85000" lnSpcReduction="20000"/>
          </a:bodyPr>
          <a:lstStyle/>
          <a:p>
            <a:pPr>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Ako nakon proteka roka od 3 godine porezni obveznik ne obavijesti nadležnu ispostavu Porezne uprave</a:t>
            </a:r>
          </a:p>
          <a:p>
            <a:pPr marL="615950" lvl="1" indent="-342900">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 </a:t>
            </a:r>
            <a:r>
              <a:rPr lang="hr-HR" altLang="x-none" sz="2100" b="1" dirty="0">
                <a:ea typeface="Verdana" panose="020B0604030504040204" pitchFamily="34" charset="0"/>
                <a:cs typeface="Times New Roman" panose="02020603050405020304" pitchFamily="18" charset="0"/>
              </a:rPr>
              <a:t>najkasnije do kraja tekuće kalendarske godine o promjeni načina obračuna PDV-a, </a:t>
            </a:r>
          </a:p>
          <a:p>
            <a:pPr marL="615950" lvl="1" indent="-342900">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smatrat će se da i dalje primjenjuje postupak oporezivanja prema naplaćenim naknadama pod uvjetom da vrijednost njegovih isporuka dobara i usluga u prethodnoj kalendarskoj godini nije bila veća od iznosa propisanog u članku 125.i stavku 1. Zakona (čl.193e t.2 PPDV).</a:t>
            </a:r>
          </a:p>
          <a:p>
            <a:pPr>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Porezni obveznik koji PDV obračunava i plaća prema obavljenim isporukama </a:t>
            </a:r>
            <a:r>
              <a:rPr lang="hr-HR" altLang="x-none" sz="2100" b="1" dirty="0">
                <a:ea typeface="Verdana" panose="020B0604030504040204" pitchFamily="34" charset="0"/>
                <a:cs typeface="Times New Roman" panose="02020603050405020304" pitchFamily="18" charset="0"/>
              </a:rPr>
              <a:t>pri prijelazu na oporezivanje prema naplaćenim naknadama,</a:t>
            </a:r>
            <a:r>
              <a:rPr lang="hr-HR" altLang="x-none" sz="2100" dirty="0">
                <a:ea typeface="Verdana" panose="020B0604030504040204" pitchFamily="34" charset="0"/>
                <a:cs typeface="Times New Roman" panose="02020603050405020304" pitchFamily="18" charset="0"/>
              </a:rPr>
              <a:t> za isporučena dobra i usluge obavljene prije prijelaza, </a:t>
            </a:r>
            <a:r>
              <a:rPr lang="hr-HR" altLang="x-none" sz="2100" b="1" dirty="0">
                <a:ea typeface="Verdana" panose="020B0604030504040204" pitchFamily="34" charset="0"/>
                <a:cs typeface="Times New Roman" panose="02020603050405020304" pitchFamily="18" charset="0"/>
              </a:rPr>
              <a:t>a naplaćene poslije promjene načina obračunavanja poreza, ne iskazuje poreznu obvezu</a:t>
            </a:r>
            <a:r>
              <a:rPr lang="hr-HR" altLang="x-none" sz="2100" dirty="0">
                <a:ea typeface="Verdana" panose="020B0604030504040204" pitchFamily="34" charset="0"/>
                <a:cs typeface="Times New Roman" panose="02020603050405020304" pitchFamily="18" charset="0"/>
              </a:rPr>
              <a:t> (čl.193e t.5 PPDV).</a:t>
            </a:r>
          </a:p>
          <a:p>
            <a:pPr>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isporuke se ne smiju dvostruko oporezivati niti smiju ostati neoporezive(čl.193e t.6 PPDV). </a:t>
            </a:r>
          </a:p>
          <a:p>
            <a:pPr>
              <a:buFont typeface="Wingdings" panose="05000000000000000000" pitchFamily="2" charset="2"/>
              <a:buChar char="q"/>
            </a:pPr>
            <a:endParaRPr lang="hr-HR" altLang="x-none" sz="2100" b="1" dirty="0">
              <a:ea typeface="Verdana" panose="020B0604030504040204" pitchFamily="34" charset="0"/>
              <a:cs typeface="Times New Roman" panose="02020603050405020304" pitchFamily="18" charset="0"/>
            </a:endParaRPr>
          </a:p>
          <a:p>
            <a:pPr>
              <a:buFont typeface="Wingdings" panose="05000000000000000000" pitchFamily="2" charset="2"/>
              <a:buChar char="q"/>
            </a:pPr>
            <a:r>
              <a:rPr lang="hr-HR" altLang="x-none" sz="2100" b="1" dirty="0">
                <a:ea typeface="Verdana" panose="020B0604030504040204" pitchFamily="34" charset="0"/>
                <a:cs typeface="Times New Roman" panose="02020603050405020304" pitchFamily="18" charset="0"/>
              </a:rPr>
              <a:t>Prelazak s postupka oporezivanja prema naplaćenim naknadama na oporezivanje prema obavljenim isporukama:</a:t>
            </a:r>
          </a:p>
          <a:p>
            <a:pPr>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u prijavi PDV-a za prvo razdoblje oporezivanja nakon prelaska na obračun PDV-a prema obavljenim isporukama </a:t>
            </a:r>
          </a:p>
          <a:p>
            <a:pPr marL="615950" lvl="1" indent="-342900">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mora iskazati sve obavljene, a nenaplaćene isporuke prije promjene načina obračuna PDV-a kao naplaćene</a:t>
            </a:r>
          </a:p>
          <a:p>
            <a:pPr marL="615950" lvl="1" indent="-342900">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te ima pravo odbiti PDV sadržan u primljenim isporukama koje nije platio do promjene načina obračuna PDV-a.</a:t>
            </a:r>
          </a:p>
          <a:p>
            <a:pPr>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prilog uz prijavu PDV-a za prvo razdoblje oporezivanja nakon prelaska </a:t>
            </a:r>
          </a:p>
          <a:p>
            <a:pPr marL="615950" lvl="1" indent="-342900">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dostaviti popis</a:t>
            </a:r>
          </a:p>
          <a:p>
            <a:pPr marL="889000" lvl="2" indent="-342900">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svih izdanih, a nenaplaćenih računa i </a:t>
            </a:r>
          </a:p>
          <a:p>
            <a:pPr marL="889000" lvl="2" indent="-342900">
              <a:buFont typeface="Wingdings" panose="05000000000000000000" pitchFamily="2" charset="2"/>
              <a:buChar char="q"/>
            </a:pPr>
            <a:r>
              <a:rPr lang="hr-HR" altLang="x-none" sz="2100" dirty="0">
                <a:ea typeface="Verdana" panose="020B0604030504040204" pitchFamily="34" charset="0"/>
                <a:cs typeface="Times New Roman" panose="02020603050405020304" pitchFamily="18" charset="0"/>
              </a:rPr>
              <a:t>svih primljenih, a neplaćenih računa do promjene načina obračuna PDV-a.</a:t>
            </a:r>
          </a:p>
          <a:p>
            <a:pPr marL="182563" indent="-182563">
              <a:buNone/>
            </a:pPr>
            <a:r>
              <a:rPr lang="hr-HR" altLang="x-none" sz="2100" dirty="0"/>
              <a:t/>
            </a:r>
            <a:br>
              <a:rPr lang="hr-HR" altLang="x-none" sz="2100" dirty="0"/>
            </a:br>
            <a:endParaRPr lang="hr-HR" altLang="x-none" sz="2100" dirty="0">
              <a:cs typeface="Times New Roman" panose="02020603050405020304" pitchFamily="18" charset="0"/>
            </a:endParaRPr>
          </a:p>
          <a:p>
            <a:pPr marL="182563" indent="-182563">
              <a:buNone/>
            </a:pPr>
            <a:endParaRPr lang="hr-HR" altLang="x-none" dirty="0">
              <a:ea typeface="Verdana" panose="020B060403050404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39</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7718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1" y="1"/>
            <a:ext cx="9097963" cy="468313"/>
          </a:xfrm>
        </p:spPr>
        <p:txBody>
          <a:bodyPr>
            <a:normAutofit fontScale="90000"/>
          </a:bodyPr>
          <a:lstStyle/>
          <a:p>
            <a:pPr eaLnBrk="1" hangingPunct="1"/>
            <a:r>
              <a:rPr lang="hr-HR" altLang="x-none" sz="3200" b="1" dirty="0"/>
              <a:t>POREZNI OBVEZNIK</a:t>
            </a:r>
          </a:p>
        </p:txBody>
      </p:sp>
      <p:sp>
        <p:nvSpPr>
          <p:cNvPr id="32771" name="Subtitle 2"/>
          <p:cNvSpPr>
            <a:spLocks noGrp="1"/>
          </p:cNvSpPr>
          <p:nvPr>
            <p:ph idx="1"/>
          </p:nvPr>
        </p:nvSpPr>
        <p:spPr>
          <a:xfrm>
            <a:off x="-106018" y="1020417"/>
            <a:ext cx="11582399" cy="5670896"/>
          </a:xfrm>
        </p:spPr>
        <p:txBody>
          <a:bodyPr>
            <a:noAutofit/>
          </a:bodyPr>
          <a:lstStyle/>
          <a:p>
            <a:pPr algn="just" eaLnBrk="1" hangingPunct="1">
              <a:buFont typeface="Wingdings" panose="05000000000000000000" pitchFamily="2" charset="2"/>
              <a:buChar char="q"/>
            </a:pPr>
            <a:r>
              <a:rPr lang="vi-VN" altLang="x-none" sz="2400" b="1" dirty="0"/>
              <a:t>Porezni obveznik</a:t>
            </a:r>
            <a:endParaRPr lang="hr-HR" altLang="x-none" sz="2400" b="1" dirty="0"/>
          </a:p>
          <a:p>
            <a:pPr lvl="1" algn="just" eaLnBrk="1" hangingPunct="1">
              <a:buFont typeface="Wingdings" panose="05000000000000000000" pitchFamily="2" charset="2"/>
              <a:buChar char="q"/>
            </a:pPr>
            <a:r>
              <a:rPr lang="vi-VN" altLang="x-none" dirty="0"/>
              <a:t>svaka osoba koja </a:t>
            </a:r>
            <a:r>
              <a:rPr lang="vi-VN" altLang="x-none" b="1" dirty="0"/>
              <a:t>samostalno obavlja bilo koju gospodarsku djelatnost </a:t>
            </a:r>
            <a:r>
              <a:rPr lang="vi-VN" altLang="x-none" dirty="0"/>
              <a:t>bez obzira na svrhu i rezultat obavljanja te djelatnosti</a:t>
            </a:r>
            <a:endParaRPr lang="hr-HR" altLang="x-none" dirty="0"/>
          </a:p>
          <a:p>
            <a:pPr marL="914400" lvl="2" indent="0" algn="just">
              <a:buNone/>
            </a:pPr>
            <a:endParaRPr lang="hr-HR" dirty="0"/>
          </a:p>
          <a:p>
            <a:pPr lvl="2" algn="just">
              <a:buFont typeface="Wingdings" panose="05000000000000000000" pitchFamily="2" charset="2"/>
              <a:buChar char="q"/>
            </a:pPr>
            <a:r>
              <a:rPr lang="hr-HR" dirty="0"/>
              <a:t>djelatnost proizvođača, trgovaca ili osoba koje obavljaju usluge, uključujući rudarske i poljoprivredne djelatnosti te djelatnosti slobodnih zanimanja</a:t>
            </a:r>
          </a:p>
          <a:p>
            <a:pPr lvl="2" algn="just">
              <a:buFont typeface="Wingdings" panose="05000000000000000000" pitchFamily="2" charset="2"/>
              <a:buChar char="q"/>
            </a:pPr>
            <a:r>
              <a:rPr lang="hr-HR" dirty="0"/>
              <a:t>gospodarskom djelatnošću smatra se i iskorištavanje materijalne ili nematerijalne imovine u svrhu trajnog ostvarivanja prihoda.</a:t>
            </a:r>
          </a:p>
          <a:p>
            <a:pPr lvl="2" algn="just">
              <a:buFont typeface="Wingdings" panose="05000000000000000000" pitchFamily="2" charset="2"/>
              <a:buChar char="q"/>
            </a:pPr>
            <a:endParaRPr lang="hr-HR" altLang="x-none" dirty="0"/>
          </a:p>
          <a:p>
            <a:pPr lvl="1">
              <a:buFont typeface="Wingdings" panose="05000000000000000000" pitchFamily="2" charset="2"/>
              <a:buChar char="q"/>
            </a:pPr>
            <a:r>
              <a:rPr lang="hr-HR" sz="2000" dirty="0"/>
              <a:t>svaka osoba koja povremeno isporučuje </a:t>
            </a:r>
            <a:r>
              <a:rPr lang="hr-HR" sz="2000" b="1" dirty="0"/>
              <a:t>nova prijevozna sredstva</a:t>
            </a:r>
            <a:r>
              <a:rPr lang="hr-HR" sz="2000" dirty="0"/>
              <a:t> – na području druge države članice</a:t>
            </a:r>
          </a:p>
          <a:p>
            <a:pPr>
              <a:buFont typeface="Wingdings" panose="05000000000000000000" pitchFamily="2" charset="2"/>
              <a:buChar char="q"/>
            </a:pPr>
            <a:endParaRPr lang="hr-HR" sz="2000" dirty="0"/>
          </a:p>
          <a:p>
            <a:pPr lvl="1">
              <a:buFont typeface="Wingdings" panose="05000000000000000000" pitchFamily="2" charset="2"/>
              <a:buChar char="q"/>
            </a:pPr>
            <a:r>
              <a:rPr lang="hr-HR" sz="2000" dirty="0"/>
              <a:t>ne smatraju se tijela državne vlasti, tijela državne uprave, tijela i jedinice lokalne i područne (regionalne) samouprave, komore te druga tijela s javnim ovlastima </a:t>
            </a:r>
            <a:r>
              <a:rPr lang="hr-HR" sz="2000" b="1" dirty="0"/>
              <a:t>ako obavljaju transakcije u okviru svog djelokruga i ovlasti</a:t>
            </a:r>
          </a:p>
          <a:p>
            <a:pPr lvl="2">
              <a:buFont typeface="Wingdings" panose="05000000000000000000" pitchFamily="2" charset="2"/>
              <a:buChar char="q"/>
            </a:pPr>
            <a:r>
              <a:rPr lang="hr-HR" sz="1600" b="1" dirty="0"/>
              <a:t> </a:t>
            </a:r>
            <a:r>
              <a:rPr lang="hr-HR" sz="1600" dirty="0"/>
              <a:t>(međutim, u slučaju obavljanja gospodarske djelatnosti mogu postati obveznici PDV-a)</a:t>
            </a:r>
          </a:p>
          <a:p>
            <a:pPr lvl="1" algn="just">
              <a:buFont typeface="Wingdings" panose="05000000000000000000" pitchFamily="2" charset="2"/>
              <a:buChar char="q"/>
            </a:pPr>
            <a:endParaRPr lang="hr-HR" altLang="x-none" sz="2000" dirty="0"/>
          </a:p>
          <a:p>
            <a:pPr marL="457200" lvl="1" indent="0" algn="just" eaLnBrk="1" hangingPunct="1">
              <a:buNone/>
            </a:pPr>
            <a:r>
              <a:rPr lang="hr-HR" altLang="x-none" sz="2000" dirty="0"/>
              <a:t/>
            </a:r>
            <a:br>
              <a:rPr lang="hr-HR" altLang="x-none" sz="2000" dirty="0"/>
            </a:br>
            <a:endParaRPr lang="hr-HR" altLang="x-none" sz="2000" dirty="0"/>
          </a:p>
        </p:txBody>
      </p:sp>
      <p:sp>
        <p:nvSpPr>
          <p:cNvPr id="2" name="Slide Number Placeholder 1"/>
          <p:cNvSpPr>
            <a:spLocks noGrp="1"/>
          </p:cNvSpPr>
          <p:nvPr>
            <p:ph type="sldNum" sz="quarter" idx="12"/>
          </p:nvPr>
        </p:nvSpPr>
        <p:spPr/>
        <p:txBody>
          <a:bodyPr/>
          <a:lstStyle/>
          <a:p>
            <a:fld id="{7013CDAD-6DAF-4652-AE54-2AED961A0394}" type="slidenum">
              <a:rPr lang="hr-HR" smtClean="0"/>
              <a:t>4</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874019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itle 1"/>
          <p:cNvSpPr>
            <a:spLocks noGrp="1"/>
          </p:cNvSpPr>
          <p:nvPr>
            <p:ph type="title"/>
          </p:nvPr>
        </p:nvSpPr>
        <p:spPr>
          <a:xfrm>
            <a:off x="1524000" y="1"/>
            <a:ext cx="9144000" cy="981075"/>
          </a:xfrm>
        </p:spPr>
        <p:txBody>
          <a:bodyPr/>
          <a:lstStyle/>
          <a:p>
            <a:pPr eaLnBrk="1" hangingPunct="1"/>
            <a:r>
              <a:rPr lang="hr-HR" altLang="x-none" sz="2800" b="1">
                <a:latin typeface="Times New Roman" panose="02020603050405020304" pitchFamily="18" charset="0"/>
                <a:cs typeface="Times New Roman" panose="02020603050405020304" pitchFamily="18" charset="0"/>
              </a:rPr>
              <a:t>JAMAC - PLATAC</a:t>
            </a:r>
          </a:p>
        </p:txBody>
      </p:sp>
      <p:sp>
        <p:nvSpPr>
          <p:cNvPr id="208899" name="Content Placeholder 2"/>
          <p:cNvSpPr>
            <a:spLocks noGrp="1"/>
          </p:cNvSpPr>
          <p:nvPr>
            <p:ph idx="1"/>
          </p:nvPr>
        </p:nvSpPr>
        <p:spPr>
          <a:xfrm>
            <a:off x="397565" y="1000126"/>
            <a:ext cx="11675165" cy="5857875"/>
          </a:xfrm>
        </p:spPr>
        <p:txBody>
          <a:bodyPr/>
          <a:lstStyle/>
          <a:p>
            <a:pPr eaLnBrk="1" hangingPunct="1">
              <a:buFont typeface="Wingdings" panose="05000000000000000000" pitchFamily="2" charset="2"/>
              <a:buChar char="q"/>
            </a:pPr>
            <a:r>
              <a:rPr lang="hr-HR" altLang="x-none" sz="2000" dirty="0">
                <a:cs typeface="Times New Roman" panose="02020603050405020304" pitchFamily="18" charset="0"/>
              </a:rPr>
              <a:t>Članak 127 – </a:t>
            </a:r>
            <a:r>
              <a:rPr lang="hr-HR" altLang="x-none" sz="2000" b="1" dirty="0">
                <a:cs typeface="Times New Roman" panose="02020603050405020304" pitchFamily="18" charset="0"/>
              </a:rPr>
              <a:t>jamac platac - primatelj dobara ili usluga u tuzemstvu</a:t>
            </a:r>
          </a:p>
          <a:p>
            <a:pPr lvl="1" eaLnBrk="1" hangingPunct="1">
              <a:buFont typeface="Wingdings" panose="05000000000000000000" pitchFamily="2" charset="2"/>
              <a:buChar char="q"/>
            </a:pPr>
            <a:r>
              <a:rPr lang="hr-HR" altLang="x-none" sz="2000" dirty="0">
                <a:cs typeface="Times New Roman" panose="02020603050405020304" pitchFamily="18" charset="0"/>
              </a:rPr>
              <a:t>Znao ili je morao znati da sudjeluje u prijevarnim aktivnostima kojima je namjera izbjegavanja plaćanja PDV-a</a:t>
            </a:r>
          </a:p>
          <a:p>
            <a:pPr lvl="1" eaLnBrk="1" hangingPunct="1">
              <a:buFont typeface="Wingdings" panose="05000000000000000000" pitchFamily="2" charset="2"/>
              <a:buChar char="q"/>
            </a:pPr>
            <a:r>
              <a:rPr lang="hr-HR" altLang="x-none" sz="2000" dirty="0">
                <a:cs typeface="Times New Roman" panose="02020603050405020304" pitchFamily="18" charset="0"/>
              </a:rPr>
              <a:t>Obavijest PU</a:t>
            </a:r>
          </a:p>
          <a:p>
            <a:pPr lvl="2" eaLnBrk="1" hangingPunct="1">
              <a:buFont typeface="Wingdings" panose="05000000000000000000" pitchFamily="2" charset="2"/>
              <a:buChar char="q"/>
            </a:pPr>
            <a:r>
              <a:rPr lang="hr-HR" altLang="x-none" dirty="0">
                <a:cs typeface="Times New Roman" panose="02020603050405020304" pitchFamily="18" charset="0"/>
              </a:rPr>
              <a:t>Ako Porezna uprava sumnja da su isporuke dobara i usluga dio transakcija čija je namjera izbjegavanje plaćanja PDV-a, tada će poreznog obveznika koji sudjeluje u takvim transakcijama obavijestiti o tim okolnostima i njegovoj odgovornosti za plaćanje PDV-a. Od dana primitka takve obavijesti Porezna uprava smatrat će da je porezni obveznik znao ili morao znati da s takvim transakcijama sudjeluje u prijevarnim aktivnostima kojima je namjera izbjegavanje plaćanja PDV-a.</a:t>
            </a:r>
          </a:p>
          <a:p>
            <a:pPr lvl="1" eaLnBrk="1" hangingPunct="1">
              <a:buFont typeface="Wingdings" panose="05000000000000000000" pitchFamily="2" charset="2"/>
              <a:buChar char="q"/>
            </a:pPr>
            <a:r>
              <a:rPr lang="hr-HR" altLang="x-none" sz="2000" dirty="0">
                <a:cs typeface="Times New Roman" panose="02020603050405020304" pitchFamily="18" charset="0"/>
              </a:rPr>
              <a:t>Ako nije izdan račun  ili je u njemu netočno obračunat PDV</a:t>
            </a:r>
          </a:p>
          <a:p>
            <a:pPr lvl="1" eaLnBrk="1" hangingPunct="1">
              <a:buFont typeface="Wingdings" panose="05000000000000000000" pitchFamily="2" charset="2"/>
              <a:buChar char="q"/>
            </a:pPr>
            <a:r>
              <a:rPr lang="hr-HR" altLang="x-none" sz="2000" b="1" dirty="0">
                <a:cs typeface="Times New Roman" panose="02020603050405020304" pitchFamily="18" charset="0"/>
              </a:rPr>
              <a:t>Ako poreznom obvezniku koji mu je obavio isporuku nije platio najmanje iznos PDV-a obračunat u računu u propisanom roku  </a:t>
            </a:r>
          </a:p>
          <a:p>
            <a:pPr lvl="1" eaLnBrk="1" hangingPunct="1">
              <a:buFont typeface="Wingdings" panose="05000000000000000000" pitchFamily="2" charset="2"/>
              <a:buChar char="Ø"/>
            </a:pPr>
            <a:endParaRPr lang="hr-HR" altLang="x-none" sz="20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40</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320230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a:xfrm>
            <a:off x="1524001" y="1"/>
            <a:ext cx="9097963" cy="468313"/>
          </a:xfrm>
        </p:spPr>
        <p:txBody>
          <a:bodyPr>
            <a:normAutofit fontScale="90000"/>
          </a:bodyPr>
          <a:lstStyle/>
          <a:p>
            <a:pPr eaLnBrk="1" hangingPunct="1"/>
            <a:r>
              <a:rPr lang="hr-HR" altLang="x-none" sz="3200" b="1"/>
              <a:t>TUZEMSTVO – NEKRETNINE</a:t>
            </a:r>
          </a:p>
        </p:txBody>
      </p:sp>
      <p:sp>
        <p:nvSpPr>
          <p:cNvPr id="157699" name="Subtitle 2"/>
          <p:cNvSpPr>
            <a:spLocks noGrp="1"/>
          </p:cNvSpPr>
          <p:nvPr>
            <p:ph idx="1"/>
          </p:nvPr>
        </p:nvSpPr>
        <p:spPr>
          <a:xfrm>
            <a:off x="132523" y="571501"/>
            <a:ext cx="11847442" cy="6119813"/>
          </a:xfrm>
        </p:spPr>
        <p:txBody>
          <a:bodyPr/>
          <a:lstStyle/>
          <a:p>
            <a:pPr eaLnBrk="1" hangingPunct="1">
              <a:buFont typeface="Wingdings" panose="05000000000000000000" pitchFamily="2" charset="2"/>
              <a:buChar char="q"/>
            </a:pPr>
            <a:r>
              <a:rPr lang="hr-HR" altLang="x-none" sz="2200" dirty="0"/>
              <a:t>Isporuka NEKRETNINA </a:t>
            </a:r>
          </a:p>
          <a:p>
            <a:pPr eaLnBrk="1" hangingPunct="1">
              <a:buFont typeface="Wingdings" panose="05000000000000000000" pitchFamily="2" charset="2"/>
              <a:buChar char="q"/>
            </a:pPr>
            <a:r>
              <a:rPr lang="hr-HR" altLang="x-none" sz="2200" dirty="0"/>
              <a:t>Od 01. srpnja 2013. do 31.12.2014. godine</a:t>
            </a:r>
          </a:p>
          <a:p>
            <a:pPr lvl="1" eaLnBrk="1" hangingPunct="1">
              <a:buFont typeface="Wingdings" panose="05000000000000000000" pitchFamily="2" charset="2"/>
              <a:buChar char="q"/>
            </a:pPr>
            <a:r>
              <a:rPr lang="hr-HR" altLang="x-none" sz="1800" dirty="0"/>
              <a:t>Stare nekretnine izgrađene do 31.12. 1997. godine – Zakon o porezu na promet nekretnina (NN 69/97-22/11) – 5%</a:t>
            </a:r>
          </a:p>
          <a:p>
            <a:pPr lvl="1" eaLnBrk="1" hangingPunct="1">
              <a:buFont typeface="Wingdings" panose="05000000000000000000" pitchFamily="2" charset="2"/>
              <a:buChar char="q"/>
            </a:pPr>
            <a:r>
              <a:rPr lang="hr-HR" altLang="x-none" sz="1800" dirty="0"/>
              <a:t>Nove nekretnine – izgrađene nakon 01.01.1998. godine od strane poreznih obveznika  - 25% PDV</a:t>
            </a:r>
          </a:p>
          <a:p>
            <a:pPr lvl="1" eaLnBrk="1" hangingPunct="1">
              <a:buFont typeface="Wingdings" panose="05000000000000000000" pitchFamily="2" charset="2"/>
              <a:buChar char="q"/>
            </a:pPr>
            <a:r>
              <a:rPr lang="hr-HR" altLang="x-none" sz="1800" dirty="0"/>
              <a:t>Zemljište - Zakon o porezu na promet nekretnina (NN 69/97-22/11) – 5%</a:t>
            </a:r>
          </a:p>
          <a:p>
            <a:pPr eaLnBrk="1" hangingPunct="1">
              <a:buFont typeface="Wingdings" panose="05000000000000000000" pitchFamily="2" charset="2"/>
              <a:buChar char="q"/>
            </a:pPr>
            <a:r>
              <a:rPr lang="hr-HR" altLang="x-none" sz="2200" b="1" dirty="0"/>
              <a:t>Od 01.siječnja 2015. godine</a:t>
            </a:r>
          </a:p>
          <a:p>
            <a:pPr lvl="1">
              <a:buFont typeface="Wingdings" panose="05000000000000000000" pitchFamily="2" charset="2"/>
              <a:buChar char="q"/>
            </a:pPr>
            <a:r>
              <a:rPr lang="hr-HR" altLang="x-none" sz="2000" dirty="0"/>
              <a:t>Isporuka građevina ili njihovih dijelova i zemljišta  na kojem se  nalaze (jedinstvena isporuka)</a:t>
            </a:r>
            <a:endParaRPr lang="hr-HR" altLang="x-none" sz="1600" dirty="0"/>
          </a:p>
          <a:p>
            <a:pPr lvl="2">
              <a:buFont typeface="Wingdings" panose="05000000000000000000" pitchFamily="2" charset="2"/>
              <a:buChar char="q"/>
            </a:pPr>
            <a:r>
              <a:rPr lang="hr-HR" altLang="x-none" dirty="0"/>
              <a:t>Oporezive PDV-om ili</a:t>
            </a:r>
          </a:p>
          <a:p>
            <a:pPr lvl="2">
              <a:buFont typeface="Wingdings" panose="05000000000000000000" pitchFamily="2" charset="2"/>
              <a:buChar char="q"/>
            </a:pPr>
            <a:r>
              <a:rPr lang="hr-HR" altLang="x-none" b="1" dirty="0"/>
              <a:t>Oslobođene PDV-a</a:t>
            </a:r>
          </a:p>
          <a:p>
            <a:pPr lvl="3">
              <a:buFont typeface="Wingdings" panose="05000000000000000000" pitchFamily="2" charset="2"/>
              <a:buChar char="q"/>
            </a:pPr>
            <a:r>
              <a:rPr lang="hr-HR" altLang="x-none" dirty="0"/>
              <a:t> isporuka zemljišta, osim građevinskog - čl. 40. st. 1. t. k)</a:t>
            </a:r>
          </a:p>
          <a:p>
            <a:pPr lvl="3">
              <a:buFont typeface="Wingdings" panose="05000000000000000000" pitchFamily="2" charset="2"/>
              <a:buChar char="q"/>
            </a:pPr>
            <a:r>
              <a:rPr lang="hr-HR" dirty="0"/>
              <a:t> isporuka građevina ili njihovih dijelova i zemljišta na kojem se one nalaze, osim isporuka prije prvog nastanjenja odnosno korištenja ili isporuka kod kojih od datuma prvog nastanjenja odnosno korištenja do datuma sljedeće isporuke nije proteklo više od dvije godine – čl. 40. st. 1. t. j)</a:t>
            </a:r>
            <a:endParaRPr lang="hr-HR" altLang="x-none" dirty="0"/>
          </a:p>
        </p:txBody>
      </p:sp>
      <p:sp>
        <p:nvSpPr>
          <p:cNvPr id="2" name="Slide Number Placeholder 1"/>
          <p:cNvSpPr>
            <a:spLocks noGrp="1"/>
          </p:cNvSpPr>
          <p:nvPr>
            <p:ph type="sldNum" sz="quarter" idx="12"/>
          </p:nvPr>
        </p:nvSpPr>
        <p:spPr/>
        <p:txBody>
          <a:bodyPr/>
          <a:lstStyle/>
          <a:p>
            <a:fld id="{7013CDAD-6DAF-4652-AE54-2AED961A0394}" type="slidenum">
              <a:rPr lang="hr-HR" smtClean="0"/>
              <a:t>41</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8666405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title"/>
          </p:nvPr>
        </p:nvSpPr>
        <p:spPr>
          <a:xfrm>
            <a:off x="1524000" y="1"/>
            <a:ext cx="9144000" cy="714375"/>
          </a:xfrm>
        </p:spPr>
        <p:txBody>
          <a:bodyPr/>
          <a:lstStyle/>
          <a:p>
            <a:pPr eaLnBrk="1" hangingPunct="1"/>
            <a:r>
              <a:rPr lang="hr-HR" altLang="x-none" sz="2800" b="1" dirty="0"/>
              <a:t>TUZEMSTVO – NEKRETNINE – oporezive PDV-om</a:t>
            </a:r>
            <a:endParaRPr lang="hr-HR" altLang="x-none" sz="2800" b="1" dirty="0">
              <a:latin typeface="Times New Roman" panose="02020603050405020304" pitchFamily="18" charset="0"/>
              <a:cs typeface="Times New Roman" panose="02020603050405020304" pitchFamily="18" charset="0"/>
            </a:endParaRPr>
          </a:p>
        </p:txBody>
      </p:sp>
      <p:sp>
        <p:nvSpPr>
          <p:cNvPr id="159747" name="Content Placeholder 2"/>
          <p:cNvSpPr>
            <a:spLocks noGrp="1"/>
          </p:cNvSpPr>
          <p:nvPr>
            <p:ph idx="1"/>
          </p:nvPr>
        </p:nvSpPr>
        <p:spPr>
          <a:xfrm>
            <a:off x="437323" y="836613"/>
            <a:ext cx="11370364" cy="5664200"/>
          </a:xfrm>
        </p:spPr>
        <p:txBody>
          <a:bodyPr>
            <a:normAutofit fontScale="92500" lnSpcReduction="10000"/>
          </a:bodyPr>
          <a:lstStyle/>
          <a:p>
            <a:pPr eaLnBrk="1" hangingPunct="1">
              <a:buFont typeface="Wingdings" panose="05000000000000000000" pitchFamily="2" charset="2"/>
              <a:buChar char="q"/>
            </a:pPr>
            <a:r>
              <a:rPr lang="hr-HR" altLang="x-none" sz="2000" b="1" u="sng" dirty="0">
                <a:cs typeface="Times New Roman" panose="02020603050405020304" pitchFamily="18" charset="0"/>
              </a:rPr>
              <a:t>Nekretnine - oporezive PDV-om (čl. 40.) </a:t>
            </a:r>
          </a:p>
          <a:p>
            <a:pPr lvl="1" eaLnBrk="1" hangingPunct="1">
              <a:buFont typeface="Wingdings" panose="05000000000000000000" pitchFamily="2" charset="2"/>
              <a:buChar char="q"/>
            </a:pPr>
            <a:r>
              <a:rPr lang="hr-HR" altLang="x-none" sz="2000" dirty="0">
                <a:cs typeface="Times New Roman" panose="02020603050405020304" pitchFamily="18" charset="0"/>
              </a:rPr>
              <a:t>Isporuka građevinskog zemljišta</a:t>
            </a:r>
          </a:p>
          <a:p>
            <a:pPr lvl="1" eaLnBrk="1" hangingPunct="1">
              <a:buFont typeface="Wingdings" panose="05000000000000000000" pitchFamily="2" charset="2"/>
              <a:buChar char="q"/>
            </a:pPr>
            <a:r>
              <a:rPr lang="hr-HR" altLang="x-none" sz="2000" dirty="0">
                <a:cs typeface="Times New Roman" panose="02020603050405020304" pitchFamily="18" charset="0"/>
              </a:rPr>
              <a:t>Isporuke građevina i zemljišta na kojem se nalaze prije prvog nastanjenja odnosno korištenja ili</a:t>
            </a:r>
          </a:p>
          <a:p>
            <a:pPr lvl="1">
              <a:buFont typeface="Wingdings" panose="05000000000000000000" pitchFamily="2" charset="2"/>
              <a:buChar char="q"/>
            </a:pPr>
            <a:r>
              <a:rPr lang="hr-HR" altLang="x-none" sz="2000" dirty="0">
                <a:cs typeface="Times New Roman" panose="02020603050405020304" pitchFamily="18" charset="0"/>
              </a:rPr>
              <a:t>Isporuke građevina i zemljišta na kojem se nalaze kod koje od datuma prvog nastanjenja odnosno korištenja do datuma sljedeće isporuke </a:t>
            </a:r>
            <a:r>
              <a:rPr lang="hr-HR" altLang="x-none" sz="2000" b="1" dirty="0">
                <a:cs typeface="Times New Roman" panose="02020603050405020304" pitchFamily="18" charset="0"/>
              </a:rPr>
              <a:t>nije proteklo više od dvije godine</a:t>
            </a:r>
          </a:p>
          <a:p>
            <a:pPr lvl="1" eaLnBrk="1" hangingPunct="1">
              <a:buFont typeface="Wingdings" panose="05000000000000000000" pitchFamily="2" charset="2"/>
              <a:buChar char="q"/>
            </a:pPr>
            <a:r>
              <a:rPr lang="hr-HR" altLang="x-none" sz="2000" dirty="0">
                <a:cs typeface="Times New Roman" panose="02020603050405020304" pitchFamily="18" charset="0"/>
              </a:rPr>
              <a:t>Isporuka rekonstruiranih građevina ili njegovih dijelova i zemljišta na kojem se nalaze, ako su troškovi rekonstrukcije u prethodne dvije godine prije isporuke veći od 50 % prodajne cijene</a:t>
            </a:r>
          </a:p>
          <a:p>
            <a:pPr lvl="1">
              <a:buFont typeface="Wingdings" panose="05000000000000000000" pitchFamily="2" charset="2"/>
              <a:buChar char="q"/>
            </a:pPr>
            <a:r>
              <a:rPr lang="hr-HR" altLang="x-none" sz="2000" dirty="0">
                <a:cs typeface="Times New Roman" panose="02020603050405020304" pitchFamily="18" charset="0"/>
              </a:rPr>
              <a:t> </a:t>
            </a:r>
            <a:r>
              <a:rPr lang="vi-VN" altLang="x-none" sz="2000" dirty="0"/>
              <a:t>Isporuka nedovršenih građevina ili njihovih dijelova i zemljišta na kojem se one nalaze kao što je roh-bau </a:t>
            </a:r>
            <a:r>
              <a:rPr lang="hr-HR" altLang="x-none" sz="2000" dirty="0"/>
              <a:t>(</a:t>
            </a:r>
            <a:r>
              <a:rPr lang="pl-PL" altLang="x-none" sz="2000" dirty="0"/>
              <a:t>čl. 72b st. 5 PPDV)</a:t>
            </a:r>
          </a:p>
          <a:p>
            <a:pPr lvl="1">
              <a:buFont typeface="Wingdings" panose="05000000000000000000" pitchFamily="2" charset="2"/>
              <a:buChar char="q"/>
            </a:pPr>
            <a:endParaRPr lang="pl-PL" altLang="x-none" sz="2000" dirty="0">
              <a:cs typeface="Times New Roman" panose="02020603050405020304" pitchFamily="18" charset="0"/>
            </a:endParaRPr>
          </a:p>
          <a:p>
            <a:pPr marL="0" indent="0">
              <a:buNone/>
            </a:pPr>
            <a:endParaRPr lang="pl-PL" altLang="x-none" sz="2000" dirty="0"/>
          </a:p>
          <a:p>
            <a:pPr>
              <a:buFont typeface="Wingdings" panose="05000000000000000000" pitchFamily="2" charset="2"/>
              <a:buChar char="q"/>
            </a:pPr>
            <a:r>
              <a:rPr lang="vi-VN" altLang="x-none" sz="2000" b="1" dirty="0"/>
              <a:t>građevinskim zemljištem smatra se zemljište za koje je izdan izvršni akt kojim se odobrava građenje</a:t>
            </a:r>
            <a:r>
              <a:rPr lang="pl-PL" altLang="x-none" sz="2000" dirty="0"/>
              <a:t> (članak 40. stavak 6. ZPDV, čl. 72.a PPDV)</a:t>
            </a:r>
            <a:endParaRPr lang="hr-HR" altLang="x-none" sz="2000" b="1" dirty="0"/>
          </a:p>
          <a:p>
            <a:pPr>
              <a:buFont typeface="Wingdings" panose="05000000000000000000" pitchFamily="2" charset="2"/>
              <a:buChar char="q"/>
            </a:pPr>
            <a:endParaRPr lang="hr-HR" altLang="x-none" sz="2000" dirty="0"/>
          </a:p>
          <a:p>
            <a:pPr lvl="1">
              <a:buFont typeface="Wingdings" panose="05000000000000000000" pitchFamily="2" charset="2"/>
              <a:buChar char="q"/>
            </a:pPr>
            <a:r>
              <a:rPr lang="vi-VN" altLang="x-none" sz="2000" dirty="0"/>
              <a:t>građevinska dozvola, </a:t>
            </a:r>
          </a:p>
          <a:p>
            <a:pPr lvl="1">
              <a:buFont typeface="Wingdings" panose="05000000000000000000" pitchFamily="2" charset="2"/>
              <a:buChar char="q"/>
            </a:pPr>
            <a:r>
              <a:rPr lang="hr-HR" altLang="x-none" sz="2000" dirty="0"/>
              <a:t>lokacijska dozvola, </a:t>
            </a:r>
          </a:p>
          <a:p>
            <a:pPr lvl="1">
              <a:buFont typeface="Wingdings" panose="05000000000000000000" pitchFamily="2" charset="2"/>
              <a:buChar char="q"/>
            </a:pPr>
            <a:r>
              <a:rPr lang="hr-HR" altLang="x-none" sz="2000" dirty="0"/>
              <a:t>rješenje o gradnji, </a:t>
            </a:r>
          </a:p>
          <a:p>
            <a:pPr lvl="1">
              <a:buFont typeface="Wingdings" panose="05000000000000000000" pitchFamily="2" charset="2"/>
              <a:buChar char="q"/>
            </a:pPr>
            <a:r>
              <a:rPr lang="sv-SE" altLang="x-none" sz="2000" dirty="0"/>
              <a:t>i sl.</a:t>
            </a:r>
          </a:p>
          <a:p>
            <a:pPr>
              <a:buFont typeface="Wingdings" panose="05000000000000000000" pitchFamily="2" charset="2"/>
              <a:buChar char="q"/>
            </a:pPr>
            <a:endParaRPr lang="hr-HR" altLang="x-none" sz="2000" dirty="0"/>
          </a:p>
          <a:p>
            <a:pPr>
              <a:buFont typeface="Wingdings" panose="05000000000000000000" pitchFamily="2" charset="2"/>
              <a:buChar char="q"/>
            </a:pPr>
            <a:endParaRPr lang="hr-HR" altLang="x-none" sz="2400" dirty="0">
              <a:cs typeface="Times New Roman" panose="02020603050405020304" pitchFamily="18" charset="0"/>
            </a:endParaRPr>
          </a:p>
          <a:p>
            <a:pPr marL="0" indent="0" eaLnBrk="1" hangingPunct="1">
              <a:buNone/>
            </a:pPr>
            <a:endParaRPr lang="hr-HR" altLang="x-none" sz="24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42</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99260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1"/>
          <p:cNvSpPr>
            <a:spLocks noGrp="1"/>
          </p:cNvSpPr>
          <p:nvPr>
            <p:ph type="title"/>
          </p:nvPr>
        </p:nvSpPr>
        <p:spPr>
          <a:xfrm>
            <a:off x="838200" y="106017"/>
            <a:ext cx="10515600" cy="861393"/>
          </a:xfrm>
        </p:spPr>
        <p:txBody>
          <a:bodyPr/>
          <a:lstStyle/>
          <a:p>
            <a:pPr eaLnBrk="1" hangingPunct="1"/>
            <a:r>
              <a:rPr lang="hr-HR" altLang="x-none" sz="3200" b="1" dirty="0"/>
              <a:t>TUZEMSTVO – NEKRETNINE</a:t>
            </a:r>
            <a:endParaRPr lang="hr-HR" altLang="x-none" sz="3200" b="1" dirty="0">
              <a:latin typeface="Times New Roman" panose="02020603050405020304" pitchFamily="18" charset="0"/>
              <a:cs typeface="Times New Roman" panose="02020603050405020304" pitchFamily="18" charset="0"/>
            </a:endParaRPr>
          </a:p>
        </p:txBody>
      </p:sp>
      <p:sp>
        <p:nvSpPr>
          <p:cNvPr id="163843" name="Content Placeholder 2"/>
          <p:cNvSpPr>
            <a:spLocks noGrp="1"/>
          </p:cNvSpPr>
          <p:nvPr>
            <p:ph idx="1"/>
          </p:nvPr>
        </p:nvSpPr>
        <p:spPr>
          <a:xfrm>
            <a:off x="265043" y="848139"/>
            <a:ext cx="11926957" cy="5897218"/>
          </a:xfrm>
        </p:spPr>
        <p:txBody>
          <a:bodyPr>
            <a:normAutofit/>
          </a:bodyPr>
          <a:lstStyle/>
          <a:p>
            <a:pPr>
              <a:buFont typeface="Wingdings" panose="05000000000000000000" pitchFamily="2" charset="2"/>
              <a:buChar char="q"/>
            </a:pPr>
            <a:r>
              <a:rPr lang="hr-HR" altLang="x-none" sz="1800" b="1" dirty="0"/>
              <a:t>Prvim nastanjenjem odnosno korištenjem smatra se:</a:t>
            </a:r>
          </a:p>
          <a:p>
            <a:pPr lvl="1">
              <a:buFont typeface="Wingdings" panose="05000000000000000000" pitchFamily="2" charset="2"/>
              <a:buChar char="q"/>
            </a:pPr>
            <a:r>
              <a:rPr lang="hr-HR" altLang="x-none" sz="1800" b="1" dirty="0"/>
              <a:t> trenutak stavljanja nekretnine u uporabu o čemu porezni obveznik mora imati odgovarajuću dokumentaciju</a:t>
            </a:r>
          </a:p>
          <a:p>
            <a:pPr lvl="2">
              <a:buFont typeface="Wingdings" panose="05000000000000000000" pitchFamily="2" charset="2"/>
              <a:buChar char="q"/>
            </a:pPr>
            <a:r>
              <a:rPr lang="hr-HR" altLang="x-none" sz="1800" dirty="0"/>
              <a:t>dokumentom nadležnog tijela o prebivalištu ili uobičajenom boravištu</a:t>
            </a:r>
          </a:p>
          <a:p>
            <a:pPr lvl="2">
              <a:buFont typeface="Wingdings" panose="05000000000000000000" pitchFamily="2" charset="2"/>
              <a:buChar char="q"/>
            </a:pPr>
            <a:r>
              <a:rPr lang="hr-HR" altLang="x-none" sz="1800" dirty="0"/>
              <a:t>Knjigovodstvena evidencija u poslovnim knjigama (dugotrajna imovina –stavljanje u uporabu),</a:t>
            </a:r>
          </a:p>
          <a:p>
            <a:pPr lvl="2">
              <a:buFont typeface="Wingdings" panose="05000000000000000000" pitchFamily="2" charset="2"/>
              <a:buChar char="q"/>
            </a:pPr>
            <a:r>
              <a:rPr lang="hr-HR" altLang="x-none" sz="1800" dirty="0"/>
              <a:t>dokumentacija kojom se dokazuje nastanjenje/ korištenje nekretnine i njezinih dijelova kao što su: ugovor o potrošnji električne energije, vode, ugovor o najmu i sl. </a:t>
            </a:r>
          </a:p>
          <a:p>
            <a:pPr lvl="2">
              <a:buFont typeface="Wingdings" panose="05000000000000000000" pitchFamily="2" charset="2"/>
              <a:buChar char="q"/>
            </a:pPr>
            <a:r>
              <a:rPr lang="hr-HR" altLang="x-none" sz="1800" dirty="0"/>
              <a:t>Iznimno, ako se prvo nastanjenje odnosno korištenje ne može dokazati jednim od gore navedenih  dokumenata, datumom prvog nastanjenja ili korištenja smatrat će se datum prve isporuke.</a:t>
            </a:r>
          </a:p>
          <a:p>
            <a:pPr>
              <a:buFont typeface="Wingdings" panose="05000000000000000000" pitchFamily="2" charset="2"/>
              <a:buChar char="q"/>
            </a:pPr>
            <a:r>
              <a:rPr lang="hr-HR" altLang="x-none" sz="1800" b="1" dirty="0"/>
              <a:t>R</a:t>
            </a:r>
            <a:r>
              <a:rPr lang="vi-VN" altLang="x-none" sz="1800" b="1" dirty="0"/>
              <a:t>ekonstrukcijom građevine</a:t>
            </a:r>
            <a:r>
              <a:rPr lang="vi-VN" altLang="x-none" sz="1800" dirty="0"/>
              <a:t> smatra se izvedba građevinskih i drugih radova na postojećoj građevini kojima se mijenja građevina u odnosu na stanje prije rekonstrukcije kao što su</a:t>
            </a:r>
            <a:r>
              <a:rPr lang="hr-HR" altLang="x-none" sz="1800" dirty="0"/>
              <a:t>:</a:t>
            </a:r>
          </a:p>
          <a:p>
            <a:pPr lvl="1">
              <a:buFont typeface="Wingdings" panose="05000000000000000000" pitchFamily="2" charset="2"/>
              <a:buChar char="q"/>
            </a:pPr>
            <a:r>
              <a:rPr lang="vi-VN" altLang="x-none" sz="1800" dirty="0"/>
              <a:t> dograđivanje, </a:t>
            </a:r>
            <a:endParaRPr lang="hr-HR" altLang="x-none" sz="1800" dirty="0"/>
          </a:p>
          <a:p>
            <a:pPr lvl="1">
              <a:buFont typeface="Wingdings" panose="05000000000000000000" pitchFamily="2" charset="2"/>
              <a:buChar char="q"/>
            </a:pPr>
            <a:r>
              <a:rPr lang="vi-VN" altLang="x-none" sz="1800" dirty="0"/>
              <a:t>nadograđivanje, </a:t>
            </a:r>
            <a:endParaRPr lang="hr-HR" altLang="x-none" sz="1800" dirty="0"/>
          </a:p>
          <a:p>
            <a:pPr lvl="1">
              <a:buFont typeface="Wingdings" panose="05000000000000000000" pitchFamily="2" charset="2"/>
              <a:buChar char="q"/>
            </a:pPr>
            <a:r>
              <a:rPr lang="vi-VN" altLang="x-none" sz="1800" dirty="0"/>
              <a:t>uklanjanje vanjskog dijela građevine, </a:t>
            </a:r>
            <a:endParaRPr lang="hr-HR" altLang="x-none" sz="1800" dirty="0"/>
          </a:p>
          <a:p>
            <a:pPr lvl="1">
              <a:buFont typeface="Wingdings" panose="05000000000000000000" pitchFamily="2" charset="2"/>
              <a:buChar char="q"/>
            </a:pPr>
            <a:r>
              <a:rPr lang="vi-VN" altLang="x-none" sz="1800" dirty="0"/>
              <a:t>izvođenje radova radi promjene namjene građevine i slično, </a:t>
            </a:r>
            <a:endParaRPr lang="hr-HR" altLang="x-none" sz="1800" dirty="0"/>
          </a:p>
          <a:p>
            <a:pPr lvl="1">
              <a:buFont typeface="Wingdings" panose="05000000000000000000" pitchFamily="2" charset="2"/>
              <a:buChar char="q"/>
            </a:pPr>
            <a:r>
              <a:rPr lang="vi-VN" altLang="x-none" sz="1800" dirty="0"/>
              <a:t>odnosno izvedba građevinskih i drugih radova na ruševini postojeće građevine u svrhu njezine obnove.</a:t>
            </a:r>
            <a:br>
              <a:rPr lang="vi-VN" altLang="x-none" sz="1800" dirty="0"/>
            </a:br>
            <a:endParaRPr lang="vi-VN" altLang="x-none" sz="1800" dirty="0"/>
          </a:p>
          <a:p>
            <a:pPr marL="0" indent="0">
              <a:buNone/>
            </a:pPr>
            <a:r>
              <a:rPr lang="hr-HR" altLang="x-none" sz="2400" dirty="0"/>
              <a:t/>
            </a:r>
            <a:br>
              <a:rPr lang="hr-HR" altLang="x-none" sz="2400" dirty="0"/>
            </a:br>
            <a:endParaRPr lang="hr-HR" altLang="x-none" sz="2400" dirty="0"/>
          </a:p>
          <a:p>
            <a:pPr>
              <a:buFont typeface="Wingdings" panose="05000000000000000000" pitchFamily="2" charset="2"/>
              <a:buChar char="q"/>
            </a:pPr>
            <a:endParaRPr lang="hr-HR" altLang="x-none" dirty="0"/>
          </a:p>
          <a:p>
            <a:endParaRPr lang="hr-HR" altLang="x-none" dirty="0"/>
          </a:p>
          <a:p>
            <a:pPr lvl="1">
              <a:buFont typeface="Wingdings" panose="05000000000000000000" pitchFamily="2" charset="2"/>
              <a:buChar char="Ø"/>
            </a:pPr>
            <a:endParaRPr lang="hr-HR" altLang="x-none" sz="2000" b="1"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43</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5913650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200" b="1" dirty="0"/>
              <a:t>Izbor za oporezivanje</a:t>
            </a:r>
          </a:p>
        </p:txBody>
      </p:sp>
      <p:sp>
        <p:nvSpPr>
          <p:cNvPr id="3" name="Rezervirano mjesto sadržaja 2"/>
          <p:cNvSpPr>
            <a:spLocks noGrp="1"/>
          </p:cNvSpPr>
          <p:nvPr>
            <p:ph idx="1"/>
          </p:nvPr>
        </p:nvSpPr>
        <p:spPr>
          <a:xfrm>
            <a:off x="119270" y="1825625"/>
            <a:ext cx="11953460" cy="4351338"/>
          </a:xfrm>
        </p:spPr>
        <p:txBody>
          <a:bodyPr>
            <a:normAutofit/>
          </a:bodyPr>
          <a:lstStyle/>
          <a:p>
            <a:pPr>
              <a:buFont typeface="Wingdings" panose="05000000000000000000" pitchFamily="2" charset="2"/>
              <a:buChar char="q"/>
            </a:pPr>
            <a:r>
              <a:rPr lang="hr-HR" sz="2400" dirty="0"/>
              <a:t>propisano čl. 40. st. 4. Zakona</a:t>
            </a:r>
          </a:p>
          <a:p>
            <a:pPr>
              <a:buFont typeface="Wingdings" panose="05000000000000000000" pitchFamily="2" charset="2"/>
              <a:buChar char="q"/>
            </a:pPr>
            <a:r>
              <a:rPr lang="hr-HR" sz="2400" dirty="0"/>
              <a:t>porezni obveznik ima pravo izbora za oporezivanje pri isporuci građevina i zemljišta čija je isporuka oslobođena PDV-a (prema čl. 40. st. 1. t. j) i k) Zakona)</a:t>
            </a:r>
          </a:p>
          <a:p>
            <a:pPr lvl="1">
              <a:buFont typeface="Wingdings" panose="05000000000000000000" pitchFamily="2" charset="2"/>
              <a:buChar char="q"/>
            </a:pPr>
            <a:r>
              <a:rPr lang="hr-HR" dirty="0"/>
              <a:t>uvjet da je kupac porezni obveznik koji ima pravo na odbitak pretporeza u cijelosti</a:t>
            </a:r>
          </a:p>
          <a:p>
            <a:pPr lvl="1">
              <a:buFont typeface="Wingdings" panose="05000000000000000000" pitchFamily="2" charset="2"/>
              <a:buChar char="q"/>
            </a:pPr>
            <a:r>
              <a:rPr lang="hr-HR" dirty="0"/>
              <a:t>obračun PDV-a – prijenos porezne obveze prema čl. 75. st. 3. t. c) Zakona</a:t>
            </a:r>
          </a:p>
        </p:txBody>
      </p:sp>
      <p:sp>
        <p:nvSpPr>
          <p:cNvPr id="4" name="Slide Number Placeholder 3"/>
          <p:cNvSpPr>
            <a:spLocks noGrp="1"/>
          </p:cNvSpPr>
          <p:nvPr>
            <p:ph type="sldNum" sz="quarter" idx="12"/>
          </p:nvPr>
        </p:nvSpPr>
        <p:spPr/>
        <p:txBody>
          <a:bodyPr/>
          <a:lstStyle/>
          <a:p>
            <a:fld id="{7013CDAD-6DAF-4652-AE54-2AED961A0394}" type="slidenum">
              <a:rPr lang="hr-HR" smtClean="0"/>
              <a:t>44</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15729907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p:cNvSpPr>
            <a:spLocks noGrp="1"/>
          </p:cNvSpPr>
          <p:nvPr>
            <p:ph type="title"/>
          </p:nvPr>
        </p:nvSpPr>
        <p:spPr/>
        <p:txBody>
          <a:bodyPr/>
          <a:lstStyle/>
          <a:p>
            <a:pPr eaLnBrk="1" hangingPunct="1"/>
            <a:r>
              <a:rPr lang="hr-HR" altLang="x-none" sz="3200" b="1"/>
              <a:t>TUZEMSTVO – NEKRETNINE</a:t>
            </a:r>
            <a:endParaRPr lang="hr-HR" altLang="x-none" sz="3200" b="1">
              <a:latin typeface="Times New Roman" panose="02020603050405020304" pitchFamily="18" charset="0"/>
              <a:cs typeface="Times New Roman" panose="02020603050405020304" pitchFamily="18" charset="0"/>
            </a:endParaRPr>
          </a:p>
        </p:txBody>
      </p:sp>
      <p:sp>
        <p:nvSpPr>
          <p:cNvPr id="161795" name="Content Placeholder 2"/>
          <p:cNvSpPr>
            <a:spLocks noGrp="1"/>
          </p:cNvSpPr>
          <p:nvPr>
            <p:ph idx="1"/>
          </p:nvPr>
        </p:nvSpPr>
        <p:spPr>
          <a:xfrm>
            <a:off x="437322" y="1571625"/>
            <a:ext cx="11754677" cy="4554538"/>
          </a:xfrm>
        </p:spPr>
        <p:txBody>
          <a:bodyPr/>
          <a:lstStyle/>
          <a:p>
            <a:pPr eaLnBrk="1" hangingPunct="1">
              <a:buFont typeface="Wingdings" panose="05000000000000000000" pitchFamily="2" charset="2"/>
              <a:buChar char="q"/>
            </a:pPr>
            <a:r>
              <a:rPr lang="hr-HR" altLang="x-none" sz="2400" dirty="0">
                <a:cs typeface="Times New Roman" panose="02020603050405020304" pitchFamily="18" charset="0"/>
              </a:rPr>
              <a:t>Prijavljivanje nastanka porezne obveze i isporuka nekretnine Poreznoj upravi – po Zakonu o porezu na promet nekretnina</a:t>
            </a:r>
          </a:p>
          <a:p>
            <a:pPr lvl="1" eaLnBrk="1" hangingPunct="1">
              <a:buFont typeface="Wingdings" panose="05000000000000000000" pitchFamily="2" charset="2"/>
              <a:buChar char="q"/>
            </a:pPr>
            <a:r>
              <a:rPr lang="hr-HR" altLang="x-none" dirty="0">
                <a:cs typeface="Times New Roman" panose="02020603050405020304" pitchFamily="18" charset="0"/>
              </a:rPr>
              <a:t>Obrazac - </a:t>
            </a:r>
            <a:r>
              <a:rPr lang="hr-HR" altLang="x-none" b="1" dirty="0">
                <a:cs typeface="Times New Roman" panose="02020603050405020304" pitchFamily="18" charset="0"/>
              </a:rPr>
              <a:t>prijava prometa nekretnina</a:t>
            </a:r>
          </a:p>
          <a:p>
            <a:pPr lvl="1" eaLnBrk="1" hangingPunct="1">
              <a:buFont typeface="Wingdings" panose="05000000000000000000" pitchFamily="2" charset="2"/>
              <a:buChar char="q"/>
            </a:pPr>
            <a:r>
              <a:rPr lang="hr-HR" altLang="x-none" dirty="0">
                <a:cs typeface="Times New Roman" panose="02020603050405020304" pitchFamily="18" charset="0"/>
              </a:rPr>
              <a:t> u roku od 30 dana</a:t>
            </a:r>
          </a:p>
          <a:p>
            <a:pPr lvl="1" eaLnBrk="1" hangingPunct="1">
              <a:buFont typeface="Wingdings" panose="05000000000000000000" pitchFamily="2" charset="2"/>
              <a:buChar char="q"/>
            </a:pPr>
            <a:endParaRPr lang="hr-HR" altLang="x-none" dirty="0">
              <a:cs typeface="Times New Roman" panose="02020603050405020304" pitchFamily="18" charset="0"/>
            </a:endParaRPr>
          </a:p>
          <a:p>
            <a:pPr eaLnBrk="1" hangingPunct="1">
              <a:buFont typeface="Wingdings" panose="05000000000000000000" pitchFamily="2" charset="2"/>
              <a:buChar char="q"/>
            </a:pPr>
            <a:r>
              <a:rPr lang="hr-HR" altLang="x-none" sz="2400" b="1" dirty="0">
                <a:cs typeface="Times New Roman" panose="02020603050405020304" pitchFamily="18" charset="0"/>
              </a:rPr>
              <a:t>Obveznik poreza na dodanu vrijednost - isporučitelj nekretnine ili zemljišta </a:t>
            </a:r>
          </a:p>
          <a:p>
            <a:pPr eaLnBrk="1" hangingPunct="1">
              <a:buFont typeface="Wingdings" panose="05000000000000000000" pitchFamily="2" charset="2"/>
              <a:buChar char="q"/>
            </a:pPr>
            <a:r>
              <a:rPr lang="hr-HR" altLang="x-none" sz="2400" b="1" dirty="0">
                <a:cs typeface="Times New Roman" panose="02020603050405020304" pitchFamily="18" charset="0"/>
              </a:rPr>
              <a:t>Obveznik poreza na nekretnine – stjecatelj nekretnine i zemljišta</a:t>
            </a:r>
          </a:p>
        </p:txBody>
      </p:sp>
      <p:sp>
        <p:nvSpPr>
          <p:cNvPr id="2" name="Slide Number Placeholder 1"/>
          <p:cNvSpPr>
            <a:spLocks noGrp="1"/>
          </p:cNvSpPr>
          <p:nvPr>
            <p:ph type="sldNum" sz="quarter" idx="12"/>
          </p:nvPr>
        </p:nvSpPr>
        <p:spPr/>
        <p:txBody>
          <a:bodyPr/>
          <a:lstStyle/>
          <a:p>
            <a:fld id="{7013CDAD-6DAF-4652-AE54-2AED961A0394}" type="slidenum">
              <a:rPr lang="hr-HR" smtClean="0"/>
              <a:t>45</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012418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1"/>
          <p:cNvSpPr>
            <a:spLocks noGrp="1"/>
          </p:cNvSpPr>
          <p:nvPr>
            <p:ph type="title"/>
          </p:nvPr>
        </p:nvSpPr>
        <p:spPr>
          <a:xfrm>
            <a:off x="1981200" y="0"/>
            <a:ext cx="8229600" cy="857250"/>
          </a:xfrm>
        </p:spPr>
        <p:txBody>
          <a:bodyPr/>
          <a:lstStyle/>
          <a:p>
            <a:pPr eaLnBrk="1" hangingPunct="1"/>
            <a:r>
              <a:rPr lang="hr-HR" altLang="x-none" sz="2400" b="1">
                <a:latin typeface="Times New Roman" panose="02020603050405020304" pitchFamily="18" charset="0"/>
                <a:cs typeface="Times New Roman" panose="02020603050405020304" pitchFamily="18" charset="0"/>
              </a:rPr>
              <a:t>PRIMJER PRODAJE STANOVA I POSLOVIH PROSTORA</a:t>
            </a:r>
          </a:p>
        </p:txBody>
      </p:sp>
      <p:sp>
        <p:nvSpPr>
          <p:cNvPr id="169987" name="Content Placeholder 2"/>
          <p:cNvSpPr>
            <a:spLocks noGrp="1"/>
          </p:cNvSpPr>
          <p:nvPr>
            <p:ph idx="1"/>
          </p:nvPr>
        </p:nvSpPr>
        <p:spPr>
          <a:xfrm>
            <a:off x="331304" y="714376"/>
            <a:ext cx="11396869" cy="5929313"/>
          </a:xfrm>
        </p:spPr>
        <p:txBody>
          <a:bodyPr/>
          <a:lstStyle/>
          <a:p>
            <a:pPr>
              <a:buFont typeface="Wingdings" panose="05000000000000000000" pitchFamily="2" charset="2"/>
              <a:buChar char="q"/>
            </a:pPr>
            <a:r>
              <a:rPr lang="hr-HR" altLang="x-none" sz="1800" dirty="0"/>
              <a:t>Porezni obveznik MORE d.o.o. je 2015. sagradio zgradu sa 14 stanova i 5 poslovnih prostora. </a:t>
            </a:r>
          </a:p>
          <a:p>
            <a:pPr>
              <a:buFont typeface="Wingdings" panose="05000000000000000000" pitchFamily="2" charset="2"/>
              <a:buChar char="q"/>
            </a:pPr>
            <a:r>
              <a:rPr lang="hr-HR" altLang="x-none" sz="1800" dirty="0"/>
              <a:t>Od toga je 10 stanova prodao fizičkim osobama, a 4 stana poreznim obveznicima, koji će ih iznajmljivati za stambene potrebe.</a:t>
            </a:r>
          </a:p>
          <a:p>
            <a:pPr>
              <a:buFont typeface="Wingdings" panose="05000000000000000000" pitchFamily="2" charset="2"/>
              <a:buChar char="q"/>
            </a:pPr>
            <a:r>
              <a:rPr lang="hr-HR" altLang="x-none" sz="1800" dirty="0"/>
              <a:t>Poslovne prostore prodao je poreznim obveznicima koji imaju pravo na odbitak pretporeza. </a:t>
            </a:r>
          </a:p>
          <a:p>
            <a:pPr lvl="1">
              <a:buFont typeface="Wingdings" panose="05000000000000000000" pitchFamily="2" charset="2"/>
              <a:buChar char="q"/>
            </a:pPr>
            <a:r>
              <a:rPr lang="vi-VN" altLang="x-none" sz="1800" b="1" dirty="0"/>
              <a:t>radi se o prodaji građevine, odnosno njenih dijelova prije prvog nastanjenja-isporuke</a:t>
            </a:r>
            <a:r>
              <a:rPr lang="hr-HR" altLang="x-none" sz="1800" b="1" dirty="0"/>
              <a:t> </a:t>
            </a:r>
            <a:r>
              <a:rPr lang="vi-VN" altLang="x-none" sz="1800" b="1" dirty="0"/>
              <a:t>stanova</a:t>
            </a:r>
            <a:r>
              <a:rPr lang="hr-HR" altLang="x-none" sz="1800" b="1" dirty="0"/>
              <a:t> </a:t>
            </a:r>
            <a:r>
              <a:rPr lang="vi-VN" altLang="x-none" sz="1800" b="1" dirty="0"/>
              <a:t>i poslovnih</a:t>
            </a:r>
            <a:r>
              <a:rPr lang="hr-HR" altLang="x-none" sz="1800" b="1" dirty="0"/>
              <a:t> </a:t>
            </a:r>
            <a:r>
              <a:rPr lang="vi-VN" altLang="x-none" sz="1800" b="1" dirty="0"/>
              <a:t>prostora,</a:t>
            </a:r>
            <a:r>
              <a:rPr lang="hr-HR" altLang="x-none" sz="1800" b="1" dirty="0"/>
              <a:t> </a:t>
            </a:r>
            <a:r>
              <a:rPr lang="vi-VN" altLang="x-none" sz="1800" b="1" dirty="0"/>
              <a:t>zajedno s pripadajućim zemljištem -oporezive sa 25% PDV-a</a:t>
            </a:r>
            <a:endParaRPr lang="hr-HR" altLang="x-none" sz="1800" b="1" dirty="0"/>
          </a:p>
          <a:p>
            <a:pPr lvl="2">
              <a:buFont typeface="Wingdings" panose="05000000000000000000" pitchFamily="2" charset="2"/>
              <a:buChar char="q"/>
            </a:pPr>
            <a:r>
              <a:rPr lang="hr-HR" altLang="x-none" sz="1800" dirty="0"/>
              <a:t>fizičke osobe koje su kupile stanove za svoje privatne potrebe nemaju pravo na odbitak pretporeza </a:t>
            </a:r>
          </a:p>
          <a:p>
            <a:pPr lvl="2">
              <a:buFont typeface="Wingdings" panose="05000000000000000000" pitchFamily="2" charset="2"/>
              <a:buChar char="q"/>
            </a:pPr>
            <a:r>
              <a:rPr lang="vi-VN" altLang="x-none" sz="1800" dirty="0"/>
              <a:t>porezni obveznici, koji su stanove kupili u svrhu iznajmljivanja za stanovanje</a:t>
            </a:r>
            <a:r>
              <a:rPr lang="hr-HR" altLang="x-none" sz="1800" dirty="0"/>
              <a:t> </a:t>
            </a:r>
            <a:r>
              <a:rPr lang="vi-VN" altLang="x-none" sz="1800" dirty="0"/>
              <a:t>nemaju</a:t>
            </a:r>
            <a:r>
              <a:rPr lang="hr-HR" altLang="x-none" sz="1800" dirty="0"/>
              <a:t> </a:t>
            </a:r>
            <a:r>
              <a:rPr lang="vi-VN" altLang="x-none" sz="1800" dirty="0"/>
              <a:t>pravo na odbitak pretporeza, jer obavljaju usluge koje su prema čl. 40. st. 1. toč. (l) Zakona o PDV-u oslobođene</a:t>
            </a:r>
            <a:r>
              <a:rPr lang="hr-HR" altLang="x-none" sz="1800" dirty="0"/>
              <a:t> </a:t>
            </a:r>
            <a:r>
              <a:rPr lang="vi-VN" altLang="x-none" sz="1800" dirty="0"/>
              <a:t>PDV-a, bez prava na odbitak pretporeza</a:t>
            </a:r>
            <a:r>
              <a:rPr lang="hr-HR" altLang="x-none" sz="1800" dirty="0"/>
              <a:t> </a:t>
            </a:r>
          </a:p>
          <a:p>
            <a:pPr lvl="2">
              <a:buFont typeface="Wingdings" panose="05000000000000000000" pitchFamily="2" charset="2"/>
              <a:buChar char="q"/>
            </a:pPr>
            <a:r>
              <a:rPr lang="hr-HR" altLang="x-none" sz="1800" dirty="0"/>
              <a:t>porezni obveznici koji su kupili poslovni prostor i koriste ga za obavljanje oporezivih isporuka </a:t>
            </a:r>
            <a:r>
              <a:rPr lang="pl-PL" altLang="x-none" sz="1800" dirty="0"/>
              <a:t>imaju pravo na odbitak pretporeza</a:t>
            </a:r>
            <a:endParaRPr lang="hr-HR" altLang="x-none" sz="1800" b="1"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46</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6098950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1524000" y="1"/>
            <a:ext cx="9144000" cy="1000125"/>
          </a:xfrm>
        </p:spPr>
        <p:txBody>
          <a:bodyPr>
            <a:normAutofit/>
          </a:bodyPr>
          <a:lstStyle/>
          <a:p>
            <a:pPr eaLnBrk="1" hangingPunct="1">
              <a:defRPr/>
            </a:pPr>
            <a:r>
              <a:rPr lang="hr-HR" sz="2000" b="1" dirty="0">
                <a:latin typeface="+mn-lt"/>
              </a:rPr>
              <a:t>POREZNI POLOŽAJ ISPORUKE GRAĐEVINE </a:t>
            </a:r>
            <a:r>
              <a:rPr lang="hr-HR" sz="3200" b="1" dirty="0"/>
              <a:t/>
            </a:r>
            <a:br>
              <a:rPr lang="hr-HR" sz="3200" b="1" dirty="0"/>
            </a:br>
            <a:endParaRPr lang="hr-HR" sz="3200" b="1" dirty="0">
              <a:latin typeface="Times New Roman" pitchFamily="18" charset="0"/>
              <a:cs typeface="Times New Roman" pitchFamily="18" charset="0"/>
            </a:endParaRPr>
          </a:p>
        </p:txBody>
      </p:sp>
      <p:sp>
        <p:nvSpPr>
          <p:cNvPr id="172035" name="Content Placeholder 2"/>
          <p:cNvSpPr>
            <a:spLocks noGrp="1"/>
          </p:cNvSpPr>
          <p:nvPr>
            <p:ph idx="1"/>
          </p:nvPr>
        </p:nvSpPr>
        <p:spPr>
          <a:xfrm>
            <a:off x="185529" y="596348"/>
            <a:ext cx="11781183" cy="6056243"/>
          </a:xfrm>
        </p:spPr>
        <p:txBody>
          <a:bodyPr>
            <a:normAutofit fontScale="92500"/>
          </a:bodyPr>
          <a:lstStyle/>
          <a:p>
            <a:pPr>
              <a:buFont typeface="Wingdings" panose="05000000000000000000" pitchFamily="2" charset="2"/>
              <a:buChar char="q"/>
            </a:pPr>
            <a:r>
              <a:rPr lang="vi-VN" altLang="x-none" sz="2100" dirty="0"/>
              <a:t>Porezni obveznik </a:t>
            </a:r>
            <a:r>
              <a:rPr lang="hr-HR" altLang="x-none" sz="2100" dirty="0"/>
              <a:t>DUNAV</a:t>
            </a:r>
            <a:r>
              <a:rPr lang="vi-VN" altLang="x-none" sz="2100" dirty="0"/>
              <a:t> nabavio je „novu“ nekretninu 201</a:t>
            </a:r>
            <a:r>
              <a:rPr lang="hr-HR" altLang="x-none" sz="2100" dirty="0"/>
              <a:t>2</a:t>
            </a:r>
            <a:r>
              <a:rPr lang="vi-VN" altLang="x-none" sz="2100" dirty="0"/>
              <a:t>.</a:t>
            </a:r>
            <a:r>
              <a:rPr lang="hr-HR" altLang="x-none" sz="2100" dirty="0"/>
              <a:t> godine</a:t>
            </a:r>
            <a:r>
              <a:rPr lang="vi-VN" altLang="x-none" sz="2100" dirty="0"/>
              <a:t> za potrebe poslovanja (kao poslovni prostor) i priznao pretporez na građevinski dio, osnovica 2.000.000,00 kn, PDV po stopi od 25 %, 500.000,00 kn. </a:t>
            </a:r>
          </a:p>
          <a:p>
            <a:pPr>
              <a:buFont typeface="Wingdings" panose="05000000000000000000" pitchFamily="2" charset="2"/>
              <a:buChar char="q"/>
            </a:pPr>
            <a:r>
              <a:rPr lang="vi-VN" altLang="x-none" sz="2100" dirty="0"/>
              <a:t>U 2015. porezni obveznik odlučio je prodati navedenu građevinu drugom poreznom obvezniku. </a:t>
            </a:r>
          </a:p>
          <a:p>
            <a:pPr lvl="1">
              <a:buFont typeface="Wingdings" panose="05000000000000000000" pitchFamily="2" charset="2"/>
              <a:buChar char="q"/>
            </a:pPr>
            <a:r>
              <a:rPr lang="vi-VN" altLang="x-none" sz="2100" dirty="0"/>
              <a:t>Koji porez treba obračunati pri isporuci navedene građevine i koje još obveze s motrišta </a:t>
            </a:r>
            <a:r>
              <a:rPr lang="hr-HR" altLang="x-none" sz="2100" dirty="0"/>
              <a:t>P</a:t>
            </a:r>
            <a:r>
              <a:rPr lang="vi-VN" altLang="x-none" sz="2100" dirty="0"/>
              <a:t>DV-a ima društvo?</a:t>
            </a:r>
          </a:p>
          <a:p>
            <a:pPr>
              <a:buFont typeface="Wingdings" panose="05000000000000000000" pitchFamily="2" charset="2"/>
              <a:buChar char="q"/>
            </a:pPr>
            <a:r>
              <a:rPr lang="hr-HR" altLang="x-none" sz="2100" dirty="0"/>
              <a:t>Moguća su sljedeća porezna rješenja:</a:t>
            </a:r>
          </a:p>
          <a:p>
            <a:pPr>
              <a:buFont typeface="Wingdings" panose="05000000000000000000" pitchFamily="2" charset="2"/>
              <a:buChar char="q"/>
            </a:pPr>
            <a:r>
              <a:rPr lang="hr-HR" altLang="x-none" sz="2100" dirty="0"/>
              <a:t>Proteklo je više od 2 godine od korištenja</a:t>
            </a:r>
          </a:p>
          <a:p>
            <a:pPr lvl="1">
              <a:buFont typeface="Wingdings" panose="05000000000000000000" pitchFamily="2" charset="2"/>
              <a:buChar char="q"/>
            </a:pPr>
            <a:r>
              <a:rPr lang="hr-HR" altLang="x-none" sz="2100" b="1" dirty="0"/>
              <a:t>Prodaja građevine sa zemljištem bez PDV-a</a:t>
            </a:r>
            <a:r>
              <a:rPr lang="vi-VN" altLang="x-none" sz="2100" b="1" dirty="0"/>
              <a:t> </a:t>
            </a:r>
            <a:r>
              <a:rPr lang="hr-HR" altLang="x-none" sz="2100" b="1" dirty="0"/>
              <a:t> - </a:t>
            </a:r>
            <a:r>
              <a:rPr lang="vi-VN" altLang="x-none" sz="2100" b="1" dirty="0"/>
              <a:t>oslobođena PDV-a prema čl. 40. st. 1. t. j) Zakona o PDV-u. </a:t>
            </a:r>
            <a:endParaRPr lang="hr-HR" altLang="x-none" sz="2100" b="1" dirty="0"/>
          </a:p>
          <a:p>
            <a:pPr lvl="2" algn="just">
              <a:buFont typeface="Wingdings" panose="05000000000000000000" pitchFamily="2" charset="2"/>
              <a:buChar char="q"/>
            </a:pPr>
            <a:r>
              <a:rPr lang="hr-HR" altLang="x-none" sz="2100" dirty="0"/>
              <a:t>Prodavatelj u ovom slučaju ima obvezu ispravka pretporeza za preostale godine do 2021. </a:t>
            </a:r>
          </a:p>
          <a:p>
            <a:pPr lvl="2" algn="just">
              <a:buFont typeface="Wingdings" panose="05000000000000000000" pitchFamily="2" charset="2"/>
              <a:buChar char="q"/>
            </a:pPr>
            <a:r>
              <a:rPr lang="hr-HR" altLang="x-none" sz="2100" dirty="0"/>
              <a:t>Promatrano razdoblje je 2012. –2021., treba ispraviti pretporez za 7 godina (2015. –2021.).</a:t>
            </a:r>
          </a:p>
          <a:p>
            <a:pPr lvl="2" algn="just">
              <a:buFont typeface="Wingdings" panose="05000000000000000000" pitchFamily="2" charset="2"/>
              <a:buChar char="q"/>
            </a:pPr>
            <a:r>
              <a:rPr lang="hr-HR" altLang="x-none" sz="2100" dirty="0"/>
              <a:t>Izračun: 500.000,00 : 10 x 7 = 350.000,00 kn</a:t>
            </a:r>
          </a:p>
          <a:p>
            <a:pPr lvl="2" algn="just">
              <a:buFont typeface="Wingdings" panose="05000000000000000000" pitchFamily="2" charset="2"/>
              <a:buChar char="q"/>
            </a:pPr>
            <a:r>
              <a:rPr lang="hr-HR" altLang="x-none" sz="2100" dirty="0"/>
              <a:t>Ispravak u navedenoj svoti treba provesti odjednom za cijelo preostalo razdoblje ispravka. </a:t>
            </a:r>
          </a:p>
          <a:p>
            <a:pPr lvl="2">
              <a:buFont typeface="Wingdings" panose="05000000000000000000" pitchFamily="2" charset="2"/>
              <a:buChar char="q"/>
            </a:pPr>
            <a:endParaRPr lang="hr-HR" altLang="x-none" sz="2100" dirty="0"/>
          </a:p>
          <a:p>
            <a:pPr lvl="1">
              <a:buFont typeface="Wingdings" panose="05000000000000000000" pitchFamily="2" charset="2"/>
              <a:buChar char="q"/>
            </a:pPr>
            <a:r>
              <a:rPr lang="hr-HR" sz="2100" b="1" dirty="0"/>
              <a:t>Izbor na oporezivanje - čl. 40. st. 4. Zakona  - </a:t>
            </a:r>
          </a:p>
          <a:p>
            <a:pPr lvl="2">
              <a:buFont typeface="Wingdings" panose="05000000000000000000" pitchFamily="2" charset="2"/>
              <a:buChar char="q"/>
            </a:pPr>
            <a:r>
              <a:rPr lang="hr-HR" sz="2100" dirty="0"/>
              <a:t>uvjet da je kupac porezni obveznik koji ima pravo na odbitak pretporeza u cijelosti </a:t>
            </a:r>
          </a:p>
          <a:p>
            <a:pPr lvl="2">
              <a:buFont typeface="Wingdings" panose="05000000000000000000" pitchFamily="2" charset="2"/>
              <a:buChar char="q"/>
            </a:pPr>
            <a:r>
              <a:rPr lang="hr-HR" sz="2100" b="1" dirty="0"/>
              <a:t>prijenos porezne obveze prema čl. 75. st. 3. t. c) Zakona </a:t>
            </a:r>
          </a:p>
          <a:p>
            <a:pPr lvl="2">
              <a:buFont typeface="Wingdings" panose="05000000000000000000" pitchFamily="2" charset="2"/>
              <a:buChar char="q"/>
            </a:pPr>
            <a:endParaRPr lang="hr-HR" sz="2100" dirty="0"/>
          </a:p>
          <a:p>
            <a:pPr marL="914400" lvl="2" indent="0">
              <a:buNone/>
            </a:pPr>
            <a:endParaRPr lang="hr-HR" sz="2100" b="1" dirty="0"/>
          </a:p>
          <a:p>
            <a:pPr lvl="2">
              <a:buFont typeface="Wingdings" panose="05000000000000000000" pitchFamily="2" charset="2"/>
              <a:buChar char="q"/>
            </a:pPr>
            <a:endParaRPr lang="hr-HR" altLang="x-none" sz="2100" b="1" dirty="0"/>
          </a:p>
          <a:p>
            <a:pPr lvl="1">
              <a:buFont typeface="Wingdings" panose="05000000000000000000" pitchFamily="2" charset="2"/>
              <a:buChar char="q"/>
            </a:pPr>
            <a:endParaRPr lang="hr-HR" altLang="x-none" sz="1600" dirty="0"/>
          </a:p>
        </p:txBody>
      </p:sp>
      <p:sp>
        <p:nvSpPr>
          <p:cNvPr id="2" name="Slide Number Placeholder 1"/>
          <p:cNvSpPr>
            <a:spLocks noGrp="1"/>
          </p:cNvSpPr>
          <p:nvPr>
            <p:ph type="sldNum" sz="quarter" idx="12"/>
          </p:nvPr>
        </p:nvSpPr>
        <p:spPr/>
        <p:txBody>
          <a:bodyPr/>
          <a:lstStyle/>
          <a:p>
            <a:fld id="{7013CDAD-6DAF-4652-AE54-2AED961A0394}" type="slidenum">
              <a:rPr lang="hr-HR" smtClean="0"/>
              <a:t>47</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8224584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
            <a:ext cx="10515600" cy="795129"/>
          </a:xfrm>
        </p:spPr>
        <p:txBody>
          <a:bodyPr>
            <a:normAutofit/>
          </a:bodyPr>
          <a:lstStyle/>
          <a:p>
            <a:r>
              <a:rPr lang="hr-HR" sz="3200" b="1" dirty="0"/>
              <a:t>Način podjele pretporeza</a:t>
            </a:r>
          </a:p>
        </p:txBody>
      </p:sp>
      <p:sp>
        <p:nvSpPr>
          <p:cNvPr id="3" name="Rezervirano mjesto sadržaja 2"/>
          <p:cNvSpPr>
            <a:spLocks noGrp="1"/>
          </p:cNvSpPr>
          <p:nvPr>
            <p:ph idx="1"/>
          </p:nvPr>
        </p:nvSpPr>
        <p:spPr>
          <a:xfrm>
            <a:off x="238539" y="954157"/>
            <a:ext cx="11781183" cy="5671930"/>
          </a:xfrm>
        </p:spPr>
        <p:txBody>
          <a:bodyPr>
            <a:normAutofit fontScale="77500" lnSpcReduction="20000"/>
          </a:bodyPr>
          <a:lstStyle/>
          <a:p>
            <a:pPr>
              <a:buFont typeface="Wingdings" panose="05000000000000000000" pitchFamily="2" charset="2"/>
              <a:buChar char="q"/>
            </a:pPr>
            <a:r>
              <a:rPr lang="hr-HR" b="1" u="sng" dirty="0"/>
              <a:t>Priznavanje pretporeza po ulaznim računima</a:t>
            </a:r>
          </a:p>
          <a:p>
            <a:pPr>
              <a:buFont typeface="Wingdings" panose="05000000000000000000" pitchFamily="2" charset="2"/>
              <a:buChar char="q"/>
            </a:pPr>
            <a:r>
              <a:rPr lang="hr-HR" dirty="0"/>
              <a:t>za potrebe isporuka oslobođenih poreza bez prava na odbitak pretporeza – ne može se odbiti pretporez</a:t>
            </a:r>
          </a:p>
          <a:p>
            <a:pPr>
              <a:buFont typeface="Wingdings" panose="05000000000000000000" pitchFamily="2" charset="2"/>
              <a:buChar char="q"/>
            </a:pPr>
            <a:r>
              <a:rPr lang="hr-HR" dirty="0"/>
              <a:t>za potrebe oporezivih isporuka – može se odbiti u cijelosti</a:t>
            </a:r>
          </a:p>
          <a:p>
            <a:pPr>
              <a:buFont typeface="Wingdings" panose="05000000000000000000" pitchFamily="2" charset="2"/>
              <a:buChar char="q"/>
            </a:pPr>
            <a:r>
              <a:rPr lang="hr-HR" dirty="0"/>
              <a:t>za potrebe oporezivih i oslobođenih isporuka – obvezna podjela pretporeza</a:t>
            </a:r>
          </a:p>
          <a:p>
            <a:pPr>
              <a:buFont typeface="Wingdings" panose="05000000000000000000" pitchFamily="2" charset="2"/>
              <a:buChar char="q"/>
            </a:pPr>
            <a:endParaRPr lang="hr-HR" b="1" u="sng" dirty="0"/>
          </a:p>
          <a:p>
            <a:pPr>
              <a:buFont typeface="Wingdings" panose="05000000000000000000" pitchFamily="2" charset="2"/>
              <a:buChar char="q"/>
            </a:pPr>
            <a:r>
              <a:rPr lang="hr-HR" b="1" u="sng" dirty="0"/>
              <a:t>Podjela – gospodarske i negospodarske svrhe:</a:t>
            </a:r>
          </a:p>
          <a:p>
            <a:pPr lvl="1">
              <a:buFont typeface="Wingdings" panose="05000000000000000000" pitchFamily="2" charset="2"/>
              <a:buChar char="q"/>
            </a:pPr>
            <a:r>
              <a:rPr lang="hr-HR" dirty="0"/>
              <a:t>negospodarska djelatnost – bez prava na odbitak pretporeza</a:t>
            </a:r>
          </a:p>
          <a:p>
            <a:pPr lvl="1">
              <a:buFont typeface="Wingdings" panose="05000000000000000000" pitchFamily="2" charset="2"/>
              <a:buChar char="q"/>
            </a:pPr>
            <a:r>
              <a:rPr lang="hr-HR" dirty="0"/>
              <a:t>gospodarska djelatnost </a:t>
            </a:r>
          </a:p>
          <a:p>
            <a:pPr lvl="1">
              <a:buFont typeface="Wingdings" panose="05000000000000000000" pitchFamily="2" charset="2"/>
              <a:buChar char="q"/>
            </a:pPr>
            <a:r>
              <a:rPr lang="hr-HR" dirty="0"/>
              <a:t>način podjele propisan čl. 137. st. 2. Pravilnika</a:t>
            </a:r>
          </a:p>
          <a:p>
            <a:pPr lvl="1">
              <a:buFont typeface="Wingdings" panose="05000000000000000000" pitchFamily="2" charset="2"/>
              <a:buChar char="q"/>
            </a:pPr>
            <a:r>
              <a:rPr lang="hr-HR" dirty="0"/>
              <a:t>podjela  po broju, mjeri ili težini – podjela po ključu ovisno o svrsi upotrebe</a:t>
            </a:r>
          </a:p>
          <a:p>
            <a:pPr lvl="1">
              <a:buFont typeface="Wingdings" panose="05000000000000000000" pitchFamily="2" charset="2"/>
              <a:buChar char="q"/>
            </a:pPr>
            <a:r>
              <a:rPr lang="hr-HR" dirty="0"/>
              <a:t>podjela je konačna, nema korekcije na kraju godine</a:t>
            </a:r>
          </a:p>
          <a:p>
            <a:pPr lvl="1">
              <a:buFont typeface="Wingdings" panose="05000000000000000000" pitchFamily="2" charset="2"/>
              <a:buChar char="q"/>
            </a:pPr>
            <a:endParaRPr lang="hr-HR" dirty="0"/>
          </a:p>
          <a:p>
            <a:pPr>
              <a:buFont typeface="Wingdings" panose="05000000000000000000" pitchFamily="2" charset="2"/>
              <a:buChar char="q"/>
            </a:pPr>
            <a:r>
              <a:rPr lang="hr-HR" b="1" u="sng" dirty="0"/>
              <a:t>Podjela - razmjerno korištenju za oporezivu/oslobođenu djelatnost:</a:t>
            </a:r>
          </a:p>
          <a:p>
            <a:pPr lvl="1">
              <a:buFont typeface="Wingdings" panose="05000000000000000000" pitchFamily="2" charset="2"/>
              <a:buChar char="q"/>
            </a:pPr>
            <a:r>
              <a:rPr lang="hr-HR" dirty="0"/>
              <a:t>oslobođena djelatnost (čl. 39. i 40. Zakona) – bez prava na odbitak pretporeza</a:t>
            </a:r>
          </a:p>
          <a:p>
            <a:pPr lvl="1">
              <a:buFont typeface="Wingdings" panose="05000000000000000000" pitchFamily="2" charset="2"/>
              <a:buChar char="q"/>
            </a:pPr>
            <a:r>
              <a:rPr lang="hr-HR" dirty="0"/>
              <a:t>oporezivu djelatnost – s pravom na odbitak pretporeza</a:t>
            </a:r>
          </a:p>
          <a:p>
            <a:pPr lvl="1">
              <a:buFont typeface="Wingdings" panose="05000000000000000000" pitchFamily="2" charset="2"/>
              <a:buChar char="q"/>
            </a:pPr>
            <a:r>
              <a:rPr lang="hr-HR" dirty="0"/>
              <a:t>način podjele propisan čl. 138. Pravilnika (prema formuli iz čl. 62. Zakona)</a:t>
            </a:r>
          </a:p>
          <a:p>
            <a:pPr lvl="1">
              <a:buFont typeface="Wingdings" panose="05000000000000000000" pitchFamily="2" charset="2"/>
              <a:buChar char="q"/>
            </a:pPr>
            <a:r>
              <a:rPr lang="hr-HR" dirty="0"/>
              <a:t>podjela je privremena na temelju privremenog % (na temelju isporuka u prethodnoj godini), koji se usklađuje po konačnom obračunu PDV-u</a:t>
            </a:r>
          </a:p>
          <a:p>
            <a:pPr lvl="1">
              <a:buFont typeface="Wingdings" panose="05000000000000000000" pitchFamily="2" charset="2"/>
              <a:buChar char="q"/>
            </a:pPr>
            <a:endParaRPr lang="hr-HR" dirty="0"/>
          </a:p>
          <a:p>
            <a:pPr lvl="1"/>
            <a:endParaRPr lang="hr-HR" dirty="0">
              <a:solidFill>
                <a:srgbClr val="FF0000"/>
              </a:solidFill>
            </a:endParaRPr>
          </a:p>
        </p:txBody>
      </p:sp>
      <p:sp>
        <p:nvSpPr>
          <p:cNvPr id="4" name="Slide Number Placeholder 3"/>
          <p:cNvSpPr>
            <a:spLocks noGrp="1"/>
          </p:cNvSpPr>
          <p:nvPr>
            <p:ph type="sldNum" sz="quarter" idx="12"/>
          </p:nvPr>
        </p:nvSpPr>
        <p:spPr/>
        <p:txBody>
          <a:bodyPr/>
          <a:lstStyle/>
          <a:p>
            <a:fld id="{7013CDAD-6DAF-4652-AE54-2AED961A0394}" type="slidenum">
              <a:rPr lang="hr-HR" smtClean="0"/>
              <a:t>48</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5287318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
            <a:ext cx="10515600" cy="781877"/>
          </a:xfrm>
        </p:spPr>
        <p:txBody>
          <a:bodyPr>
            <a:normAutofit/>
          </a:bodyPr>
          <a:lstStyle/>
          <a:p>
            <a:r>
              <a:rPr lang="hr-HR" dirty="0"/>
              <a:t>Podjela pretporeza („pro rata”)</a:t>
            </a:r>
          </a:p>
        </p:txBody>
      </p:sp>
      <p:sp>
        <p:nvSpPr>
          <p:cNvPr id="3" name="Rezervirano mjesto sadržaja 2"/>
          <p:cNvSpPr>
            <a:spLocks noGrp="1"/>
          </p:cNvSpPr>
          <p:nvPr>
            <p:ph idx="1"/>
          </p:nvPr>
        </p:nvSpPr>
        <p:spPr>
          <a:xfrm>
            <a:off x="119270" y="781878"/>
            <a:ext cx="12072730" cy="6076121"/>
          </a:xfrm>
        </p:spPr>
        <p:txBody>
          <a:bodyPr>
            <a:normAutofit lnSpcReduction="10000"/>
          </a:bodyPr>
          <a:lstStyle/>
          <a:p>
            <a:pPr>
              <a:lnSpc>
                <a:spcPct val="80000"/>
              </a:lnSpc>
              <a:buFont typeface="Wingdings" panose="05000000000000000000" pitchFamily="2" charset="2"/>
              <a:buChar char="q"/>
            </a:pPr>
            <a:r>
              <a:rPr lang="hr-HR" sz="1400" b="1" dirty="0"/>
              <a:t>Obveznici PDV-a koji pored oporezivih obavljaju i isporuke iz čl. 39. 40. i 114. Zakona o PDV-u</a:t>
            </a:r>
          </a:p>
          <a:p>
            <a:pPr lvl="1">
              <a:lnSpc>
                <a:spcPct val="80000"/>
              </a:lnSpc>
              <a:buFont typeface="Wingdings" panose="05000000000000000000" pitchFamily="2" charset="2"/>
              <a:buChar char="q"/>
            </a:pPr>
            <a:r>
              <a:rPr lang="hr-HR" sz="1400" dirty="0"/>
              <a:t>Banke, osiguravajuća društva, investicijsko zlato</a:t>
            </a:r>
          </a:p>
          <a:p>
            <a:pPr lvl="1">
              <a:lnSpc>
                <a:spcPct val="80000"/>
              </a:lnSpc>
              <a:buFont typeface="Wingdings" panose="05000000000000000000" pitchFamily="2" charset="2"/>
              <a:buChar char="q"/>
            </a:pPr>
            <a:r>
              <a:rPr lang="hr-HR" sz="1400" dirty="0"/>
              <a:t>Ustanove – zdravstvene, obrazovne, ustanove u kulturi, ustanove socijalne skrbi….</a:t>
            </a:r>
          </a:p>
          <a:p>
            <a:pPr lvl="1">
              <a:lnSpc>
                <a:spcPct val="80000"/>
              </a:lnSpc>
              <a:buFont typeface="Wingdings" panose="05000000000000000000" pitchFamily="2" charset="2"/>
              <a:buChar char="q"/>
            </a:pPr>
            <a:endParaRPr lang="hr-HR" sz="1400" dirty="0"/>
          </a:p>
          <a:p>
            <a:pPr>
              <a:buFont typeface="Wingdings" panose="05000000000000000000" pitchFamily="2" charset="2"/>
              <a:buChar char="q"/>
            </a:pPr>
            <a:r>
              <a:rPr lang="hr-HR" sz="1400" dirty="0"/>
              <a:t>ako se dobra i usluge koriste djelomično za oporezive isporuke, a djelomično za obavljanje isporuka za koje nije dopušten odbitak pretporeza, može se odbiti samo onaj dio pretporeza koji se odnosi na transakcije za koje je dopušten odbitak pretporeza</a:t>
            </a:r>
          </a:p>
          <a:p>
            <a:pPr>
              <a:buFont typeface="Wingdings" panose="05000000000000000000" pitchFamily="2" charset="2"/>
              <a:buChar char="q"/>
            </a:pPr>
            <a:r>
              <a:rPr lang="hr-HR" sz="1400" dirty="0"/>
              <a:t>u tom slučaju radi se podjela pretporeza  prema postotku iz čl. 62. Zakona:</a:t>
            </a:r>
          </a:p>
          <a:p>
            <a:pPr marL="539496" indent="-457200">
              <a:buFont typeface="Wingdings" panose="05000000000000000000" pitchFamily="2" charset="2"/>
              <a:buChar char="q"/>
            </a:pPr>
            <a:endParaRPr lang="hr-HR" sz="1400" dirty="0"/>
          </a:p>
          <a:p>
            <a:pPr marL="539496" indent="-457200">
              <a:buFont typeface="Wingdings" panose="05000000000000000000" pitchFamily="2" charset="2"/>
              <a:buChar char="q"/>
            </a:pPr>
            <a:r>
              <a:rPr lang="hr-HR" sz="1400" dirty="0">
                <a:solidFill>
                  <a:srgbClr val="C00000"/>
                </a:solidFill>
              </a:rPr>
              <a:t>brojnik: ukupna vrijednost godišnjih oporezivih isporuka (prometa), bez PDV-a, od transakcija za koje je dopušten odbitak pretporeza  x 100</a:t>
            </a:r>
          </a:p>
          <a:p>
            <a:pPr marL="539496" indent="-457200">
              <a:buFont typeface="Wingdings" panose="05000000000000000000" pitchFamily="2" charset="2"/>
              <a:buChar char="q"/>
            </a:pPr>
            <a:r>
              <a:rPr lang="hr-HR" sz="1400" dirty="0">
                <a:solidFill>
                  <a:srgbClr val="C00000"/>
                </a:solidFill>
              </a:rPr>
              <a:t>_____________________________________________________________________</a:t>
            </a:r>
          </a:p>
          <a:p>
            <a:pPr marL="539496" indent="-457200">
              <a:buFont typeface="Wingdings" panose="05000000000000000000" pitchFamily="2" charset="2"/>
              <a:buChar char="q"/>
            </a:pPr>
            <a:r>
              <a:rPr lang="hr-HR" sz="1400" dirty="0">
                <a:solidFill>
                  <a:srgbClr val="C00000"/>
                </a:solidFill>
              </a:rPr>
              <a:t>nazivnik: ukupna vrijednost godišnjih isporuka (prometa), bez PDV-a,od transakcija uključenih u brojnik i  i transakcija za koje nije dopušten odbitak pretporeza te iznos subvencija, osim onih koje su izravno povezane s cijenom isporuka dobara ili usluga iz čl. 33. st. 1. Zakona</a:t>
            </a:r>
          </a:p>
          <a:p>
            <a:pPr>
              <a:buFont typeface="Wingdings" panose="05000000000000000000" pitchFamily="2" charset="2"/>
              <a:buChar char="q"/>
            </a:pPr>
            <a:endParaRPr lang="hr-HR" sz="1400" b="1" dirty="0"/>
          </a:p>
          <a:p>
            <a:pPr marL="539496" indent="-457200">
              <a:buFont typeface="Wingdings" panose="05000000000000000000" pitchFamily="2" charset="2"/>
              <a:buChar char="q"/>
            </a:pPr>
            <a:r>
              <a:rPr lang="hr-HR" sz="1400" b="1" dirty="0"/>
              <a:t> Kod izračuna ne uzimaju se u obzir:</a:t>
            </a:r>
          </a:p>
          <a:p>
            <a:pPr>
              <a:buFont typeface="Wingdings" panose="05000000000000000000" pitchFamily="2" charset="2"/>
              <a:buChar char="q"/>
            </a:pPr>
            <a:r>
              <a:rPr lang="hr-HR" sz="1400" dirty="0"/>
              <a:t>a) iznos prometa koji se odnosi na isporuke gospodarskih dobara koja porezni obveznik koristi za obavljanje svoje gospodarske djelatnosti,</a:t>
            </a:r>
          </a:p>
          <a:p>
            <a:pPr>
              <a:buFont typeface="Wingdings" panose="05000000000000000000" pitchFamily="2" charset="2"/>
              <a:buChar char="q"/>
            </a:pPr>
            <a:r>
              <a:rPr lang="hr-HR" sz="1400" dirty="0"/>
              <a:t>b) iznos prometa koji se odnosi na povremene isporuke nekretnina,</a:t>
            </a:r>
          </a:p>
          <a:p>
            <a:pPr>
              <a:buFont typeface="Wingdings" panose="05000000000000000000" pitchFamily="2" charset="2"/>
              <a:buChar char="q"/>
            </a:pPr>
            <a:r>
              <a:rPr lang="hr-HR" sz="1400" dirty="0"/>
              <a:t>c) iznos prometa koji se odnosi na povremene financijske transakcije navedene u članku 40. stavku 1. točkama b) do g) Zakona.</a:t>
            </a:r>
          </a:p>
          <a:p>
            <a:pPr lvl="1">
              <a:buFont typeface="Wingdings" panose="05000000000000000000" pitchFamily="2" charset="2"/>
              <a:buChar char="q"/>
            </a:pPr>
            <a:r>
              <a:rPr lang="hr-HR" altLang="x-none" sz="1400" dirty="0"/>
              <a:t>Mišljenje PU: broj klase:410-01/16-01/188Urudžbeni broj:513-07-21-01/16-2Zagreb, 26.02.2016 , dva zajma ne smatraju se povremenim transakcijama</a:t>
            </a:r>
          </a:p>
          <a:p>
            <a:pPr lvl="1">
              <a:buFont typeface="Wingdings" panose="05000000000000000000" pitchFamily="2" charset="2"/>
              <a:buChar char="q"/>
            </a:pPr>
            <a:endParaRPr lang="hr-HR" sz="1400" dirty="0"/>
          </a:p>
          <a:p>
            <a:pPr marL="539496" indent="-457200">
              <a:buFont typeface="Wingdings" panose="05000000000000000000" pitchFamily="2" charset="2"/>
              <a:buChar char="q"/>
            </a:pPr>
            <a:r>
              <a:rPr lang="hr-HR" sz="1400" dirty="0"/>
              <a:t>% pretporeza izračunava se na godišnjoj razini i zaokružuje se naviše do sljedećeg cijelog broja</a:t>
            </a:r>
          </a:p>
          <a:p>
            <a:pPr marL="539496" indent="-457200">
              <a:buFont typeface="Wingdings" panose="05000000000000000000" pitchFamily="2" charset="2"/>
              <a:buChar char="q"/>
            </a:pPr>
            <a:r>
              <a:rPr lang="hr-HR" sz="1400" dirty="0"/>
              <a:t>% se koristi tijekom godine na temelju odnosa iz prethodne te se radi usklađenje prema konačnom obračunu PDV-u</a:t>
            </a:r>
          </a:p>
          <a:p>
            <a:pPr marL="539496" indent="-457200">
              <a:buFont typeface="Wingdings" panose="05000000000000000000" pitchFamily="2" charset="2"/>
              <a:buChar char="q"/>
            </a:pPr>
            <a:r>
              <a:rPr lang="hr-HR" sz="1400" b="1" dirty="0"/>
              <a:t>Podjela pretporeza ne provodi se ako porezni obveznik ima pravo priznavanja pretporeza 98 % ili više </a:t>
            </a:r>
          </a:p>
          <a:p>
            <a:pPr marL="539496" indent="-457200">
              <a:buFont typeface="Wingdings" panose="05000000000000000000" pitchFamily="2" charset="2"/>
              <a:buChar char="q"/>
            </a:pPr>
            <a:endParaRPr lang="hr-HR" sz="1400" dirty="0"/>
          </a:p>
        </p:txBody>
      </p:sp>
      <p:sp>
        <p:nvSpPr>
          <p:cNvPr id="4" name="Slide Number Placeholder 3"/>
          <p:cNvSpPr>
            <a:spLocks noGrp="1"/>
          </p:cNvSpPr>
          <p:nvPr>
            <p:ph type="sldNum" sz="quarter" idx="12"/>
          </p:nvPr>
        </p:nvSpPr>
        <p:spPr/>
        <p:txBody>
          <a:bodyPr/>
          <a:lstStyle/>
          <a:p>
            <a:fld id="{7013CDAD-6DAF-4652-AE54-2AED961A0394}" type="slidenum">
              <a:rPr lang="hr-HR" smtClean="0"/>
              <a:t>49</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1440054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1" y="1"/>
            <a:ext cx="9097963" cy="468313"/>
          </a:xfrm>
        </p:spPr>
        <p:txBody>
          <a:bodyPr>
            <a:normAutofit fontScale="90000"/>
          </a:bodyPr>
          <a:lstStyle/>
          <a:p>
            <a:pPr eaLnBrk="1" hangingPunct="1">
              <a:defRPr/>
            </a:pPr>
            <a:r>
              <a:rPr lang="hr-HR" sz="3200" b="1" dirty="0">
                <a:latin typeface="+mn-lt"/>
              </a:rPr>
              <a:t>PREDMET OPOREZIVANJA</a:t>
            </a:r>
          </a:p>
        </p:txBody>
      </p:sp>
      <p:sp>
        <p:nvSpPr>
          <p:cNvPr id="22531" name="Subtitle 2"/>
          <p:cNvSpPr>
            <a:spLocks noGrp="1"/>
          </p:cNvSpPr>
          <p:nvPr>
            <p:ph idx="1"/>
          </p:nvPr>
        </p:nvSpPr>
        <p:spPr>
          <a:xfrm>
            <a:off x="1524001" y="571501"/>
            <a:ext cx="9001125" cy="6119813"/>
          </a:xfrm>
        </p:spPr>
        <p:txBody>
          <a:bodyPr/>
          <a:lstStyle/>
          <a:p>
            <a:pPr eaLnBrk="1" hangingPunct="1"/>
            <a:endParaRPr lang="hr-HR" altLang="x-none" sz="2400" b="1" dirty="0"/>
          </a:p>
          <a:p>
            <a:pPr eaLnBrk="1" hangingPunct="1">
              <a:buFont typeface="Wingdings" panose="05000000000000000000" pitchFamily="2" charset="2"/>
              <a:buChar char="q"/>
            </a:pPr>
            <a:r>
              <a:rPr lang="vi-VN" altLang="x-none" sz="2400" b="1" u="sng" dirty="0"/>
              <a:t>Predmet oporezivanja PDV-om je:</a:t>
            </a:r>
            <a:br>
              <a:rPr lang="vi-VN" altLang="x-none" sz="2400" b="1" u="sng" dirty="0"/>
            </a:br>
            <a:r>
              <a:rPr lang="vi-VN" altLang="x-none" sz="2400" dirty="0"/>
              <a:t/>
            </a:r>
            <a:br>
              <a:rPr lang="vi-VN" altLang="x-none" sz="2400" dirty="0"/>
            </a:br>
            <a:r>
              <a:rPr lang="vi-VN" altLang="x-none" sz="2400" dirty="0"/>
              <a:t>1. </a:t>
            </a:r>
            <a:r>
              <a:rPr lang="vi-VN" altLang="x-none" sz="2400" b="1" dirty="0"/>
              <a:t>isporuka dobara u tuzemstvu </a:t>
            </a:r>
            <a:r>
              <a:rPr lang="vi-VN" altLang="x-none" sz="2400" dirty="0"/>
              <a:t>uz naknadu koju obavi porezni obveznik</a:t>
            </a:r>
            <a:br>
              <a:rPr lang="vi-VN" altLang="x-none" sz="2400" dirty="0"/>
            </a:br>
            <a:r>
              <a:rPr lang="vi-VN" altLang="x-none" sz="2400" dirty="0"/>
              <a:t/>
            </a:r>
            <a:br>
              <a:rPr lang="vi-VN" altLang="x-none" sz="2400" dirty="0"/>
            </a:br>
            <a:r>
              <a:rPr lang="vi-VN" altLang="x-none" sz="2400" dirty="0"/>
              <a:t>2. </a:t>
            </a:r>
            <a:r>
              <a:rPr lang="vi-VN" altLang="x-none" sz="2400" b="1" dirty="0"/>
              <a:t>obavljanje usluga u tuzemstvu </a:t>
            </a:r>
            <a:r>
              <a:rPr lang="vi-VN" altLang="x-none" sz="2400" dirty="0"/>
              <a:t>uz naknadu koje obavi porezni obveznik </a:t>
            </a:r>
            <a:endParaRPr lang="hr-HR" altLang="x-none" sz="2400" dirty="0"/>
          </a:p>
          <a:p>
            <a:pPr eaLnBrk="1" hangingPunct="1">
              <a:buFont typeface="Arial" panose="020B0604020202020204" pitchFamily="34" charset="0"/>
              <a:buNone/>
            </a:pPr>
            <a:r>
              <a:rPr lang="vi-VN" altLang="x-none" sz="2400" dirty="0"/>
              <a:t/>
            </a:r>
            <a:br>
              <a:rPr lang="vi-VN" altLang="x-none" sz="2400" dirty="0"/>
            </a:br>
            <a:r>
              <a:rPr lang="vi-VN" altLang="x-none" sz="2400" dirty="0"/>
              <a:t>3. stjecanje dobara unutar Europske unije koje u tuzemstvu obavi uz naknadu</a:t>
            </a:r>
            <a:endParaRPr lang="hr-HR" altLang="x-none" sz="2400" dirty="0"/>
          </a:p>
          <a:p>
            <a:pPr eaLnBrk="1" hangingPunct="1">
              <a:buFont typeface="Arial" panose="020B0604020202020204" pitchFamily="34" charset="0"/>
              <a:buNone/>
            </a:pPr>
            <a:r>
              <a:rPr lang="vi-VN" altLang="x-none" sz="2400" dirty="0"/>
              <a:t/>
            </a:r>
            <a:br>
              <a:rPr lang="vi-VN" altLang="x-none" sz="2400" dirty="0"/>
            </a:br>
            <a:r>
              <a:rPr lang="vi-VN" altLang="x-none" sz="2400" dirty="0"/>
              <a:t>4. uvoz dobara.</a:t>
            </a:r>
            <a:endParaRPr lang="hr-HR" altLang="x-none" sz="2400" dirty="0"/>
          </a:p>
          <a:p>
            <a:pPr eaLnBrk="1" hangingPunct="1"/>
            <a:endParaRPr lang="hr-HR" altLang="x-none" sz="2200" dirty="0"/>
          </a:p>
        </p:txBody>
      </p:sp>
      <p:sp>
        <p:nvSpPr>
          <p:cNvPr id="2" name="Slide Number Placeholder 1"/>
          <p:cNvSpPr>
            <a:spLocks noGrp="1"/>
          </p:cNvSpPr>
          <p:nvPr>
            <p:ph type="sldNum" sz="quarter" idx="12"/>
          </p:nvPr>
        </p:nvSpPr>
        <p:spPr/>
        <p:txBody>
          <a:bodyPr/>
          <a:lstStyle/>
          <a:p>
            <a:fld id="{7013CDAD-6DAF-4652-AE54-2AED961A0394}" type="slidenum">
              <a:rPr lang="hr-HR" smtClean="0"/>
              <a:t>5</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954730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84313" y="1"/>
            <a:ext cx="10969487" cy="861390"/>
          </a:xfrm>
        </p:spPr>
        <p:txBody>
          <a:bodyPr/>
          <a:lstStyle/>
          <a:p>
            <a:r>
              <a:rPr lang="hr-HR" dirty="0"/>
              <a:t>Ispravak odbitka pretporeza</a:t>
            </a:r>
          </a:p>
        </p:txBody>
      </p:sp>
      <p:sp>
        <p:nvSpPr>
          <p:cNvPr id="3" name="Rezervirano mjesto sadržaja 2"/>
          <p:cNvSpPr>
            <a:spLocks noGrp="1"/>
          </p:cNvSpPr>
          <p:nvPr>
            <p:ph idx="1"/>
          </p:nvPr>
        </p:nvSpPr>
        <p:spPr>
          <a:xfrm>
            <a:off x="0" y="768626"/>
            <a:ext cx="12046226" cy="5963477"/>
          </a:xfrm>
        </p:spPr>
        <p:txBody>
          <a:bodyPr>
            <a:normAutofit fontScale="92500" lnSpcReduction="10000"/>
          </a:bodyPr>
          <a:lstStyle/>
          <a:p>
            <a:pPr>
              <a:buFont typeface="Wingdings" panose="05000000000000000000" pitchFamily="2" charset="2"/>
              <a:buChar char="q"/>
            </a:pPr>
            <a:r>
              <a:rPr lang="hr-HR" altLang="x-none" sz="2200" dirty="0">
                <a:cs typeface="Times New Roman" panose="02020603050405020304" pitchFamily="18" charset="0"/>
              </a:rPr>
              <a:t>Ispravak pretporeza za </a:t>
            </a:r>
            <a:r>
              <a:rPr lang="hr-HR" altLang="x-none" sz="2200" b="1" dirty="0">
                <a:cs typeface="Times New Roman" panose="02020603050405020304" pitchFamily="18" charset="0"/>
              </a:rPr>
              <a:t>zalihe dobara </a:t>
            </a:r>
            <a:r>
              <a:rPr lang="hr-HR" altLang="x-none" sz="2200" dirty="0">
                <a:cs typeface="Times New Roman" panose="02020603050405020304" pitchFamily="18" charset="0"/>
              </a:rPr>
              <a:t>ako je odbitak viši ili niži od onog na koji je porezni obveznik imao pravo (čl. 65a)</a:t>
            </a:r>
          </a:p>
          <a:p>
            <a:pPr>
              <a:buFont typeface="Wingdings" panose="05000000000000000000" pitchFamily="2" charset="2"/>
              <a:buChar char="q"/>
            </a:pPr>
            <a:r>
              <a:rPr lang="hr-HR" sz="2200" dirty="0"/>
              <a:t>Ispravak pretporeza </a:t>
            </a:r>
            <a:r>
              <a:rPr lang="hr-HR" sz="2200" b="1" dirty="0"/>
              <a:t>za nekretnine (10 godina) ili gospodarska dobra (5 godina)</a:t>
            </a:r>
            <a:r>
              <a:rPr lang="hr-HR" sz="2200" dirty="0"/>
              <a:t> koji je bio iskorišten (neiskorišten) </a:t>
            </a:r>
            <a:r>
              <a:rPr lang="hr-HR" sz="2200" b="1" u="sng" dirty="0"/>
              <a:t>u godini nabave/proizvodnje </a:t>
            </a:r>
          </a:p>
          <a:p>
            <a:pPr>
              <a:buFont typeface="Wingdings" panose="05000000000000000000" pitchFamily="2" charset="2"/>
              <a:buChar char="q"/>
            </a:pPr>
            <a:endParaRPr lang="hr-HR" sz="2200" b="1" dirty="0"/>
          </a:p>
          <a:p>
            <a:pPr lvl="1">
              <a:buFont typeface="Wingdings" panose="05000000000000000000" pitchFamily="2" charset="2"/>
              <a:buChar char="q"/>
            </a:pPr>
            <a:r>
              <a:rPr lang="hr-HR" sz="2200" b="1" u="sng" dirty="0"/>
              <a:t>Promjena uvjeta mjerodavnih za odbitak pretporeza:</a:t>
            </a:r>
          </a:p>
          <a:p>
            <a:pPr lvl="1">
              <a:buFont typeface="Wingdings" panose="05000000000000000000" pitchFamily="2" charset="2"/>
              <a:buChar char="q"/>
            </a:pPr>
            <a:r>
              <a:rPr lang="hr-HR" sz="2200" dirty="0"/>
              <a:t>prelazak na oporezivanje prema čl. 90 Zakona (izlazak iz sustava PDV-a)</a:t>
            </a:r>
          </a:p>
          <a:p>
            <a:pPr lvl="1">
              <a:buFont typeface="Wingdings" panose="05000000000000000000" pitchFamily="2" charset="2"/>
              <a:buChar char="q"/>
            </a:pPr>
            <a:r>
              <a:rPr lang="hr-HR" sz="2200" dirty="0"/>
              <a:t>prelazak sa oporezivanja prema čl. 90 na redovni postupak oporezivanja (ulazak u sustav PDV-a)</a:t>
            </a:r>
          </a:p>
          <a:p>
            <a:pPr lvl="1">
              <a:buFont typeface="Wingdings" panose="05000000000000000000" pitchFamily="2" charset="2"/>
              <a:buChar char="q"/>
            </a:pPr>
            <a:r>
              <a:rPr lang="hr-HR" sz="2200" dirty="0"/>
              <a:t>prestanak obavljanja oporezivih isporuka i početak obavljanja oslobođenih isporuka bez prava na odbitak pretporeza iz čl. 39.,40. i 114 Zakona</a:t>
            </a:r>
          </a:p>
          <a:p>
            <a:pPr lvl="1">
              <a:buFont typeface="Wingdings" panose="05000000000000000000" pitchFamily="2" charset="2"/>
              <a:buChar char="q"/>
            </a:pPr>
            <a:r>
              <a:rPr lang="hr-HR" sz="2200" dirty="0"/>
              <a:t>prestanak obavljanja oslobođenih isporuka iz čl. 39., 40. i 114 i početak obavljanja oporezivih isporuka</a:t>
            </a:r>
          </a:p>
          <a:p>
            <a:pPr lvl="1">
              <a:buFont typeface="Wingdings" panose="05000000000000000000" pitchFamily="2" charset="2"/>
              <a:buChar char="q"/>
            </a:pPr>
            <a:endParaRPr lang="hr-HR" sz="2200" dirty="0"/>
          </a:p>
          <a:p>
            <a:pPr lvl="1">
              <a:buFont typeface="Wingdings" panose="05000000000000000000" pitchFamily="2" charset="2"/>
              <a:buChar char="q"/>
            </a:pPr>
            <a:r>
              <a:rPr lang="hr-HR" sz="2200" dirty="0"/>
              <a:t>promjena postotka utvrđenog za odbitak pretporeza</a:t>
            </a:r>
          </a:p>
          <a:p>
            <a:pPr lvl="2">
              <a:buFont typeface="Wingdings" panose="05000000000000000000" pitchFamily="2" charset="2"/>
              <a:buChar char="q"/>
            </a:pPr>
            <a:r>
              <a:rPr lang="hr-HR" sz="2200" dirty="0"/>
              <a:t>godišnji iznos ispravka iznosi 1/5 za gospodarska dobra ili 1/10 za nekretnine</a:t>
            </a:r>
            <a:endParaRPr lang="hr-HR" sz="2200" b="1" u="sng" dirty="0"/>
          </a:p>
          <a:p>
            <a:pPr lvl="2">
              <a:buFont typeface="Wingdings" panose="05000000000000000000" pitchFamily="2" charset="2"/>
              <a:buChar char="q"/>
            </a:pPr>
            <a:r>
              <a:rPr lang="hr-HR" sz="2200" dirty="0"/>
              <a:t>ne provodi se ako je pretporez koji bi se trebao ispraviti </a:t>
            </a:r>
            <a:r>
              <a:rPr lang="hr-HR" sz="2200" b="1" dirty="0">
                <a:solidFill>
                  <a:srgbClr val="C00000"/>
                </a:solidFill>
              </a:rPr>
              <a:t>manji od 1.000,00 kn </a:t>
            </a:r>
            <a:r>
              <a:rPr lang="hr-HR" sz="2200" dirty="0" err="1"/>
              <a:t>pojednom</a:t>
            </a:r>
            <a:r>
              <a:rPr lang="hr-HR" sz="2200" dirty="0"/>
              <a:t> gospodarskom dobru</a:t>
            </a:r>
          </a:p>
          <a:p>
            <a:pPr lvl="1">
              <a:buFont typeface="Wingdings" panose="05000000000000000000" pitchFamily="2" charset="2"/>
              <a:buChar char="q"/>
            </a:pPr>
            <a:r>
              <a:rPr lang="hr-HR" altLang="x-none" sz="2200" dirty="0"/>
              <a:t>P</a:t>
            </a:r>
            <a:r>
              <a:rPr lang="vi-VN" altLang="x-none" sz="2200" dirty="0"/>
              <a:t>orezni obveznik </a:t>
            </a:r>
            <a:r>
              <a:rPr lang="vi-VN" altLang="x-none" sz="2200" b="1" dirty="0"/>
              <a:t>nije obvezan ispraviti</a:t>
            </a:r>
            <a:r>
              <a:rPr lang="vi-VN" altLang="x-none" sz="2200" dirty="0"/>
              <a:t> odbitak pretporeza u slučaju uništenja, gubitka ili krađe dobara za koje postoje valjani dokazi, kao i kod davanja poklona male vrijednosti i uzoraka</a:t>
            </a:r>
            <a:r>
              <a:rPr lang="hr-HR" altLang="x-none" sz="2200" dirty="0"/>
              <a:t>.</a:t>
            </a:r>
          </a:p>
          <a:p>
            <a:pPr marL="914400" lvl="2" indent="0">
              <a:buNone/>
            </a:pPr>
            <a:endParaRPr lang="hr-HR" dirty="0"/>
          </a:p>
        </p:txBody>
      </p:sp>
      <p:sp>
        <p:nvSpPr>
          <p:cNvPr id="4" name="Slide Number Placeholder 3"/>
          <p:cNvSpPr>
            <a:spLocks noGrp="1"/>
          </p:cNvSpPr>
          <p:nvPr>
            <p:ph type="sldNum" sz="quarter" idx="12"/>
          </p:nvPr>
        </p:nvSpPr>
        <p:spPr/>
        <p:txBody>
          <a:bodyPr/>
          <a:lstStyle/>
          <a:p>
            <a:fld id="{7013CDAD-6DAF-4652-AE54-2AED961A0394}" type="slidenum">
              <a:rPr lang="hr-HR" smtClean="0"/>
              <a:t>50</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64117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765" y="1"/>
            <a:ext cx="12138991" cy="1391477"/>
          </a:xfrm>
        </p:spPr>
        <p:txBody>
          <a:bodyPr>
            <a:normAutofit/>
          </a:bodyPr>
          <a:lstStyle/>
          <a:p>
            <a:r>
              <a:rPr lang="hr-HR" sz="2800" dirty="0">
                <a:latin typeface="+mn-lt"/>
              </a:rPr>
              <a:t>Ispravak pretporeza za DI zbog promjene % za odbitak pretporeza u odnosu na godinu nabave</a:t>
            </a:r>
          </a:p>
        </p:txBody>
      </p:sp>
      <p:sp>
        <p:nvSpPr>
          <p:cNvPr id="3" name="Rezervirano mjesto sadržaja 2"/>
          <p:cNvSpPr>
            <a:spLocks noGrp="1"/>
          </p:cNvSpPr>
          <p:nvPr>
            <p:ph idx="1"/>
          </p:nvPr>
        </p:nvSpPr>
        <p:spPr>
          <a:xfrm>
            <a:off x="92765" y="1391478"/>
            <a:ext cx="11953461" cy="5155095"/>
          </a:xfrm>
        </p:spPr>
        <p:txBody>
          <a:bodyPr>
            <a:normAutofit/>
          </a:bodyPr>
          <a:lstStyle/>
          <a:p>
            <a:pPr marL="425196" indent="-342900">
              <a:buFont typeface="Wingdings" panose="05000000000000000000" pitchFamily="2" charset="2"/>
              <a:buChar char="q"/>
            </a:pPr>
            <a:r>
              <a:rPr lang="hr-HR" sz="2000" b="1" dirty="0"/>
              <a:t>PRIMJER: </a:t>
            </a:r>
          </a:p>
          <a:p>
            <a:pPr>
              <a:buFont typeface="Wingdings" panose="05000000000000000000" pitchFamily="2" charset="2"/>
              <a:buChar char="q"/>
            </a:pPr>
            <a:r>
              <a:rPr lang="hr-HR" sz="2000" dirty="0"/>
              <a:t>Društvo BURA nabavilo je 2014. g. opremu NV 120.000 + 30.000 PDV-a</a:t>
            </a:r>
          </a:p>
          <a:p>
            <a:pPr>
              <a:buFont typeface="Wingdings" panose="05000000000000000000" pitchFamily="2" charset="2"/>
              <a:buChar char="q"/>
            </a:pPr>
            <a:r>
              <a:rPr lang="hr-HR" sz="2000" dirty="0"/>
              <a:t>pravo na odbitak pretporeza u 2014. g. utvrđeno je po stopi 10% - iskorišten je pretporez 3.000 kn</a:t>
            </a:r>
          </a:p>
          <a:p>
            <a:pPr>
              <a:buFont typeface="Wingdings" panose="05000000000000000000" pitchFamily="2" charset="2"/>
              <a:buChar char="q"/>
            </a:pPr>
            <a:r>
              <a:rPr lang="hr-HR" sz="2000" dirty="0"/>
              <a:t>% prava na odbitak pretporeza 2015. g. iznosi 15%</a:t>
            </a:r>
          </a:p>
          <a:p>
            <a:pPr>
              <a:buFont typeface="Wingdings" panose="05000000000000000000" pitchFamily="2" charset="2"/>
              <a:buChar char="q"/>
            </a:pPr>
            <a:r>
              <a:rPr lang="hr-HR" sz="2000" dirty="0"/>
              <a:t>u 2015. (druga godina korištenja) pravo na odbitak pretporeza iznosilo bi 4.500 kn (30.000 x 15%)</a:t>
            </a:r>
          </a:p>
          <a:p>
            <a:pPr>
              <a:buFont typeface="Wingdings" panose="05000000000000000000" pitchFamily="2" charset="2"/>
              <a:buChar char="q"/>
            </a:pPr>
            <a:r>
              <a:rPr lang="hr-HR" sz="2000" dirty="0"/>
              <a:t>razlika:</a:t>
            </a:r>
          </a:p>
          <a:p>
            <a:pPr lvl="1">
              <a:buFont typeface="Wingdings" panose="05000000000000000000" pitchFamily="2" charset="2"/>
              <a:buChar char="q"/>
            </a:pPr>
            <a:r>
              <a:rPr lang="hr-HR" sz="2000" dirty="0"/>
              <a:t>4.500 – 3.000 = </a:t>
            </a:r>
            <a:r>
              <a:rPr lang="hr-HR" sz="2000" dirty="0">
                <a:solidFill>
                  <a:srgbClr val="C00000"/>
                </a:solidFill>
              </a:rPr>
              <a:t>1.500 &gt; 1.000 </a:t>
            </a:r>
            <a:r>
              <a:rPr lang="hr-HR" sz="2000" dirty="0"/>
              <a:t>pa treba ispraviti iskorišteni pretporez za 1/5 razlike (1.500/5 = 300,00 kn) </a:t>
            </a:r>
          </a:p>
          <a:p>
            <a:pPr>
              <a:buFont typeface="Wingdings" panose="05000000000000000000" pitchFamily="2" charset="2"/>
              <a:buChar char="q"/>
            </a:pPr>
            <a:r>
              <a:rPr lang="hr-HR" sz="2000" dirty="0"/>
              <a:t>kako se % promijenio u korist oporezivih isporuka, treba povećati pravo na pretporez za 300,00 kn</a:t>
            </a:r>
          </a:p>
        </p:txBody>
      </p:sp>
      <p:sp>
        <p:nvSpPr>
          <p:cNvPr id="4" name="Slide Number Placeholder 3"/>
          <p:cNvSpPr>
            <a:spLocks noGrp="1"/>
          </p:cNvSpPr>
          <p:nvPr>
            <p:ph type="sldNum" sz="quarter" idx="12"/>
          </p:nvPr>
        </p:nvSpPr>
        <p:spPr/>
        <p:txBody>
          <a:bodyPr/>
          <a:lstStyle/>
          <a:p>
            <a:fld id="{7013CDAD-6DAF-4652-AE54-2AED961A0394}" type="slidenum">
              <a:rPr lang="hr-HR" smtClean="0"/>
              <a:t>51</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14188566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106018"/>
            <a:ext cx="12192000" cy="1073426"/>
          </a:xfrm>
        </p:spPr>
        <p:txBody>
          <a:bodyPr>
            <a:normAutofit/>
          </a:bodyPr>
          <a:lstStyle/>
          <a:p>
            <a:r>
              <a:rPr lang="hr-HR" sz="3200" dirty="0"/>
              <a:t>Ispravak odbitka pretporeza kod isporuke gospodarskih dobara</a:t>
            </a:r>
          </a:p>
        </p:txBody>
      </p:sp>
      <p:sp>
        <p:nvSpPr>
          <p:cNvPr id="3" name="Rezervirano mjesto sadržaja 2"/>
          <p:cNvSpPr>
            <a:spLocks noGrp="1"/>
          </p:cNvSpPr>
          <p:nvPr>
            <p:ph idx="1"/>
          </p:nvPr>
        </p:nvSpPr>
        <p:spPr>
          <a:xfrm>
            <a:off x="0" y="1338470"/>
            <a:ext cx="12192000" cy="5314121"/>
          </a:xfrm>
        </p:spPr>
        <p:txBody>
          <a:bodyPr>
            <a:normAutofit/>
          </a:bodyPr>
          <a:lstStyle/>
          <a:p>
            <a:pPr>
              <a:buFont typeface="Wingdings" panose="05000000000000000000" pitchFamily="2" charset="2"/>
              <a:buChar char="q"/>
            </a:pPr>
            <a:r>
              <a:rPr lang="hr-HR" sz="2000" dirty="0"/>
              <a:t>ako porezni obveznik unutar razdoblja za ispravak pretporeza (5 odnosno 10 godina) isporučuje (prodaje) gospodarsko dobro smatra se da je ono korišteno za gospodarsku djelatnost do isteka razdoblja za ispravak pretporeza – čl. 65 ZPDV</a:t>
            </a:r>
          </a:p>
          <a:p>
            <a:pPr marL="425196" indent="-342900">
              <a:buFont typeface="Wingdings" panose="05000000000000000000" pitchFamily="2" charset="2"/>
              <a:buChar char="q"/>
            </a:pPr>
            <a:r>
              <a:rPr lang="hr-HR" sz="2000" b="1" dirty="0"/>
              <a:t>Primjer</a:t>
            </a:r>
            <a:r>
              <a:rPr lang="hr-HR" sz="2000" dirty="0"/>
              <a:t>:</a:t>
            </a:r>
          </a:p>
          <a:p>
            <a:pPr>
              <a:buFont typeface="Wingdings" panose="05000000000000000000" pitchFamily="2" charset="2"/>
              <a:buChar char="q"/>
            </a:pPr>
            <a:r>
              <a:rPr lang="hr-HR" sz="2000" dirty="0"/>
              <a:t>“mali porezni obveznik” u 2015. nabavio je opremu u vrijednosti 10.000 kn + 2.500 PDV (nije imao pravo na odbitak pretporeza)</a:t>
            </a:r>
          </a:p>
          <a:p>
            <a:pPr>
              <a:buFont typeface="Wingdings" panose="05000000000000000000" pitchFamily="2" charset="2"/>
              <a:buChar char="q"/>
            </a:pPr>
            <a:r>
              <a:rPr lang="hr-HR" sz="2000" dirty="0"/>
              <a:t>u 2016. – ulazi u sustav PDV-a i ima pravo ispraviti pretporez za 1/5 koja se odnosi na </a:t>
            </a:r>
            <a:r>
              <a:rPr lang="hr-HR" sz="2000" dirty="0" smtClean="0"/>
              <a:t>201</a:t>
            </a:r>
            <a:r>
              <a:rPr lang="ta-IN" sz="2000" dirty="0" smtClean="0"/>
              <a:t>6</a:t>
            </a:r>
            <a:r>
              <a:rPr lang="hr-HR" sz="2000" dirty="0" smtClean="0"/>
              <a:t>. </a:t>
            </a:r>
            <a:r>
              <a:rPr lang="hr-HR" sz="2000" dirty="0"/>
              <a:t>godinu tj. iznos od 500 kn te za preostale godine u </a:t>
            </a:r>
            <a:r>
              <a:rPr lang="hr-HR" sz="2000" dirty="0" smtClean="0"/>
              <a:t>201</a:t>
            </a:r>
            <a:r>
              <a:rPr lang="ta-IN" sz="2000" dirty="0" smtClean="0"/>
              <a:t>7</a:t>
            </a:r>
            <a:r>
              <a:rPr lang="hr-HR" sz="2000" dirty="0" smtClean="0"/>
              <a:t>, 201</a:t>
            </a:r>
            <a:r>
              <a:rPr lang="ta-IN" sz="2000" dirty="0" smtClean="0"/>
              <a:t>8</a:t>
            </a:r>
            <a:r>
              <a:rPr lang="hr-HR" sz="2000" dirty="0" smtClean="0"/>
              <a:t> </a:t>
            </a:r>
            <a:r>
              <a:rPr lang="hr-HR" sz="2000" dirty="0"/>
              <a:t>i </a:t>
            </a:r>
            <a:r>
              <a:rPr lang="hr-HR" sz="2000" dirty="0" smtClean="0"/>
              <a:t>201</a:t>
            </a:r>
            <a:r>
              <a:rPr lang="ta-IN" sz="2000" dirty="0" smtClean="0"/>
              <a:t>9</a:t>
            </a:r>
            <a:r>
              <a:rPr lang="hr-HR" sz="2000" dirty="0" smtClean="0"/>
              <a:t> </a:t>
            </a:r>
            <a:r>
              <a:rPr lang="hr-HR" sz="2000" dirty="0"/>
              <a:t>(svake godine za preostalu 1/5)</a:t>
            </a:r>
          </a:p>
          <a:p>
            <a:pPr>
              <a:buFont typeface="Wingdings" panose="05000000000000000000" pitchFamily="2" charset="2"/>
              <a:buChar char="q"/>
            </a:pPr>
            <a:r>
              <a:rPr lang="hr-HR" sz="2000" b="1" u="sng" dirty="0"/>
              <a:t>Međutim,</a:t>
            </a:r>
            <a:r>
              <a:rPr lang="hr-HR" sz="2000" dirty="0"/>
              <a:t> odlučio je  prodati opremu pa  ima pravo ispraviti pretporez za sve četiri godine odjednom tj. za iznos 2.000,00  (4 x 500,00).</a:t>
            </a:r>
          </a:p>
          <a:p>
            <a:pPr>
              <a:buFont typeface="Wingdings" panose="05000000000000000000" pitchFamily="2" charset="2"/>
              <a:buChar char="q"/>
            </a:pPr>
            <a:endParaRPr lang="hr-HR" dirty="0"/>
          </a:p>
          <a:p>
            <a:endParaRPr lang="hr-HR" dirty="0"/>
          </a:p>
          <a:p>
            <a:endParaRPr lang="hr-HR" dirty="0"/>
          </a:p>
        </p:txBody>
      </p:sp>
      <p:sp>
        <p:nvSpPr>
          <p:cNvPr id="4" name="Slide Number Placeholder 3"/>
          <p:cNvSpPr>
            <a:spLocks noGrp="1"/>
          </p:cNvSpPr>
          <p:nvPr>
            <p:ph type="sldNum" sz="quarter" idx="12"/>
          </p:nvPr>
        </p:nvSpPr>
        <p:spPr/>
        <p:txBody>
          <a:bodyPr/>
          <a:lstStyle/>
          <a:p>
            <a:fld id="{7013CDAD-6DAF-4652-AE54-2AED961A0394}" type="slidenum">
              <a:rPr lang="hr-HR" smtClean="0"/>
              <a:t>52</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038966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 y="92766"/>
            <a:ext cx="11781183" cy="742122"/>
          </a:xfrm>
        </p:spPr>
        <p:txBody>
          <a:bodyPr>
            <a:normAutofit/>
          </a:bodyPr>
          <a:lstStyle/>
          <a:p>
            <a:r>
              <a:rPr lang="hr-HR" dirty="0"/>
              <a:t>TUZEMNI PRIJENOS POREZNE OBVEZE</a:t>
            </a:r>
            <a:endParaRPr lang="hr-HR" b="1" dirty="0"/>
          </a:p>
        </p:txBody>
      </p:sp>
      <p:sp>
        <p:nvSpPr>
          <p:cNvPr id="3" name="Rezervirano mjesto sadržaja 2"/>
          <p:cNvSpPr>
            <a:spLocks noGrp="1"/>
          </p:cNvSpPr>
          <p:nvPr>
            <p:ph idx="1"/>
          </p:nvPr>
        </p:nvSpPr>
        <p:spPr>
          <a:xfrm>
            <a:off x="-1" y="1825625"/>
            <a:ext cx="12192001" cy="4932984"/>
          </a:xfrm>
        </p:spPr>
        <p:txBody>
          <a:bodyPr>
            <a:normAutofit/>
          </a:bodyPr>
          <a:lstStyle/>
          <a:p>
            <a:pPr>
              <a:buFont typeface="Wingdings" panose="05000000000000000000" pitchFamily="2" charset="2"/>
              <a:buChar char="q"/>
            </a:pPr>
            <a:r>
              <a:rPr lang="hr-HR" b="1" dirty="0"/>
              <a:t>Zakon o PDV-u – čl. 75. st. 3.</a:t>
            </a:r>
          </a:p>
          <a:p>
            <a:pPr lvl="1">
              <a:buFont typeface="Wingdings" panose="05000000000000000000" pitchFamily="2" charset="2"/>
              <a:buChar char="q"/>
            </a:pPr>
            <a:r>
              <a:rPr lang="hr-HR" dirty="0"/>
              <a:t>porezni obveznik </a:t>
            </a:r>
            <a:r>
              <a:rPr lang="hr-HR" u="sng" dirty="0">
                <a:solidFill>
                  <a:srgbClr val="C00000"/>
                </a:solidFill>
              </a:rPr>
              <a:t>upisan u registar obveznika PDV-a </a:t>
            </a:r>
            <a:r>
              <a:rPr lang="hr-HR" dirty="0"/>
              <a:t>u RH obvezan je platiti PDV kada mu se obave sljedeće isporuke:</a:t>
            </a:r>
          </a:p>
          <a:p>
            <a:pPr marL="891540" lvl="2" indent="-342900">
              <a:buFont typeface="Wingdings" panose="05000000000000000000" pitchFamily="2" charset="2"/>
              <a:buChar char="q"/>
            </a:pPr>
            <a:r>
              <a:rPr lang="hr-HR" dirty="0"/>
              <a:t>građevinske usluge</a:t>
            </a:r>
          </a:p>
          <a:p>
            <a:pPr marL="891540" lvl="2" indent="-342900">
              <a:buFont typeface="Wingdings" panose="05000000000000000000" pitchFamily="2" charset="2"/>
              <a:buChar char="q"/>
            </a:pPr>
            <a:r>
              <a:rPr lang="hr-HR" dirty="0"/>
              <a:t>isporuke rabljenog materijala (otpada)</a:t>
            </a:r>
          </a:p>
          <a:p>
            <a:pPr marL="891540" lvl="2" indent="-342900">
              <a:buFont typeface="Wingdings" panose="05000000000000000000" pitchFamily="2" charset="2"/>
              <a:buChar char="q"/>
            </a:pPr>
            <a:r>
              <a:rPr lang="hr-HR" dirty="0"/>
              <a:t>isporuke nekretnina ako se isporučitelj odlučio za oporezivanje u skladu s člankom 40. stavkom 4. Zakona (primjena od 1.1.2015.)</a:t>
            </a:r>
          </a:p>
          <a:p>
            <a:pPr marL="891540" lvl="2" indent="-342900">
              <a:buFont typeface="Wingdings" panose="05000000000000000000" pitchFamily="2" charset="2"/>
              <a:buChar char="q"/>
            </a:pPr>
            <a:r>
              <a:rPr lang="hr-HR" dirty="0"/>
              <a:t>isporuka nekretnina koje je prodao </a:t>
            </a:r>
            <a:r>
              <a:rPr lang="hr-HR" dirty="0" err="1"/>
              <a:t>ovršenik</a:t>
            </a:r>
            <a:r>
              <a:rPr lang="hr-HR" dirty="0"/>
              <a:t> u postupku ovrhe</a:t>
            </a:r>
          </a:p>
          <a:p>
            <a:pPr marL="891540" lvl="2" indent="-342900">
              <a:buFont typeface="Wingdings" panose="05000000000000000000" pitchFamily="2" charset="2"/>
              <a:buChar char="q"/>
            </a:pPr>
            <a:r>
              <a:rPr lang="hr-HR" dirty="0"/>
              <a:t>prijenos emisijskih jedinica stakleničkih plinova sukladno propisima kojima se uređuje sustav trgovanja emisijskim jedinicama stakleničkih plinova</a:t>
            </a:r>
          </a:p>
          <a:p>
            <a:pPr>
              <a:buFont typeface="Wingdings" panose="05000000000000000000" pitchFamily="2" charset="2"/>
              <a:buChar char="q"/>
            </a:pPr>
            <a:endParaRPr lang="hr-HR" dirty="0"/>
          </a:p>
          <a:p>
            <a:endParaRPr lang="hr-HR" dirty="0"/>
          </a:p>
        </p:txBody>
      </p:sp>
      <p:sp>
        <p:nvSpPr>
          <p:cNvPr id="4" name="Slide Number Placeholder 3"/>
          <p:cNvSpPr>
            <a:spLocks noGrp="1"/>
          </p:cNvSpPr>
          <p:nvPr>
            <p:ph type="sldNum" sz="quarter" idx="12"/>
          </p:nvPr>
        </p:nvSpPr>
        <p:spPr/>
        <p:txBody>
          <a:bodyPr/>
          <a:lstStyle/>
          <a:p>
            <a:fld id="{7013CDAD-6DAF-4652-AE54-2AED961A0394}" type="slidenum">
              <a:rPr lang="hr-HR" smtClean="0"/>
              <a:t>53</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1634645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1981200" y="1"/>
            <a:ext cx="8229600" cy="714375"/>
          </a:xfrm>
        </p:spPr>
        <p:txBody>
          <a:bodyPr/>
          <a:lstStyle/>
          <a:p>
            <a:pPr>
              <a:defRPr/>
            </a:pPr>
            <a:r>
              <a:rPr lang="hr-HR" sz="3200" b="1" dirty="0">
                <a:latin typeface="+mn-lt"/>
              </a:rPr>
              <a:t>GRAĐEVINSKE USLUGE</a:t>
            </a:r>
          </a:p>
        </p:txBody>
      </p:sp>
      <p:sp>
        <p:nvSpPr>
          <p:cNvPr id="194563" name="Content Placeholder 2"/>
          <p:cNvSpPr>
            <a:spLocks noGrp="1"/>
          </p:cNvSpPr>
          <p:nvPr>
            <p:ph idx="1"/>
          </p:nvPr>
        </p:nvSpPr>
        <p:spPr>
          <a:xfrm>
            <a:off x="145774" y="596348"/>
            <a:ext cx="12046226" cy="6400800"/>
          </a:xfrm>
        </p:spPr>
        <p:txBody>
          <a:bodyPr>
            <a:normAutofit fontScale="92500" lnSpcReduction="20000"/>
          </a:bodyPr>
          <a:lstStyle/>
          <a:p>
            <a:pPr>
              <a:buFont typeface="Wingdings" panose="05000000000000000000" pitchFamily="2" charset="2"/>
              <a:buChar char="q"/>
            </a:pPr>
            <a:r>
              <a:rPr lang="hr-HR" altLang="x-none" sz="2000" dirty="0"/>
              <a:t>Građevinske usluge -</a:t>
            </a:r>
            <a:r>
              <a:rPr lang="hr-HR" altLang="x-none" sz="2000" b="1" dirty="0"/>
              <a:t>prijenos porezne obveze </a:t>
            </a:r>
            <a:r>
              <a:rPr lang="hr-HR" altLang="x-none" sz="2000" dirty="0"/>
              <a:t>(čl. 75 st. 3 t a) ZPDV) </a:t>
            </a:r>
          </a:p>
          <a:p>
            <a:pPr lvl="1">
              <a:buFont typeface="Wingdings" panose="05000000000000000000" pitchFamily="2" charset="2"/>
              <a:buChar char="q"/>
            </a:pPr>
            <a:r>
              <a:rPr lang="hr-HR" dirty="0"/>
              <a:t>u vezi s izgradnjom, održavanjem, rekonstrukcijom ili uklanjanjem građevina, uključujući usluge popravka i čišćenja</a:t>
            </a:r>
          </a:p>
          <a:p>
            <a:pPr lvl="1">
              <a:buFont typeface="Wingdings" panose="05000000000000000000" pitchFamily="2" charset="2"/>
              <a:buChar char="q"/>
            </a:pPr>
            <a:r>
              <a:rPr lang="hr-HR" u="sng" dirty="0"/>
              <a:t>Jedinstvenost usluge</a:t>
            </a:r>
          </a:p>
          <a:p>
            <a:pPr lvl="2">
              <a:buFont typeface="Wingdings" panose="05000000000000000000" pitchFamily="2" charset="2"/>
              <a:buChar char="q"/>
            </a:pPr>
            <a:r>
              <a:rPr lang="hr-HR" dirty="0"/>
              <a:t>prijenos porezne obveze odnosi se na ukupne radove s ili bez utrošenog materijala </a:t>
            </a:r>
          </a:p>
          <a:p>
            <a:pPr>
              <a:buFont typeface="Wingdings" panose="05000000000000000000" pitchFamily="2" charset="2"/>
              <a:buChar char="q"/>
            </a:pPr>
            <a:r>
              <a:rPr lang="hr-HR" altLang="x-none" sz="2000" dirty="0"/>
              <a:t>Građevinske usluge </a:t>
            </a:r>
          </a:p>
          <a:p>
            <a:pPr lvl="1">
              <a:buFont typeface="Wingdings" panose="05000000000000000000" pitchFamily="2" charset="2"/>
              <a:buChar char="q"/>
            </a:pPr>
            <a:r>
              <a:rPr lang="hr-HR" altLang="x-none" sz="2000" dirty="0"/>
              <a:t>čl. 152 st. 1 PPDV,</a:t>
            </a:r>
          </a:p>
          <a:p>
            <a:pPr lvl="1">
              <a:buFont typeface="Wingdings" panose="05000000000000000000" pitchFamily="2" charset="2"/>
              <a:buChar char="q"/>
            </a:pPr>
            <a:r>
              <a:rPr lang="hr-HR" altLang="x-none" sz="2000" dirty="0"/>
              <a:t> Dodatak II PPDV</a:t>
            </a:r>
          </a:p>
          <a:p>
            <a:pPr lvl="1">
              <a:buFont typeface="Wingdings" panose="05000000000000000000" pitchFamily="2" charset="2"/>
              <a:buChar char="q"/>
            </a:pPr>
            <a:r>
              <a:rPr lang="hr-HR" altLang="x-none" sz="2000" dirty="0"/>
              <a:t>Mišljenja PU</a:t>
            </a:r>
          </a:p>
          <a:p>
            <a:pPr lvl="1">
              <a:buFont typeface="Wingdings" panose="05000000000000000000" pitchFamily="2" charset="2"/>
              <a:buChar char="Ø"/>
            </a:pPr>
            <a:endParaRPr lang="hr-HR" altLang="x-none" sz="2000" dirty="0">
              <a:solidFill>
                <a:srgbClr val="FF0000"/>
              </a:solidFill>
            </a:endParaRPr>
          </a:p>
          <a:p>
            <a:pPr>
              <a:buFont typeface="Wingdings" panose="05000000000000000000" pitchFamily="2" charset="2"/>
              <a:buChar char="q"/>
            </a:pPr>
            <a:r>
              <a:rPr lang="hr-HR" altLang="x-none" sz="2000" dirty="0"/>
              <a:t>Izvođač radova </a:t>
            </a:r>
          </a:p>
          <a:p>
            <a:pPr lvl="1">
              <a:buFont typeface="Wingdings" panose="05000000000000000000" pitchFamily="2" charset="2"/>
              <a:buChar char="q"/>
            </a:pPr>
            <a:r>
              <a:rPr lang="hr-HR" altLang="x-none" sz="2000" dirty="0"/>
              <a:t> Nabava materijala s PDV – priznavanje pretporeza</a:t>
            </a:r>
          </a:p>
          <a:p>
            <a:pPr lvl="1">
              <a:buFont typeface="Wingdings" panose="05000000000000000000" pitchFamily="2" charset="2"/>
              <a:buChar char="q"/>
            </a:pPr>
            <a:r>
              <a:rPr lang="hr-HR" altLang="x-none" sz="2000" dirty="0"/>
              <a:t>Isporuka usluga građenja – bez PDV – prijenos porezne obveze, </a:t>
            </a:r>
          </a:p>
          <a:p>
            <a:pPr lvl="2">
              <a:buFont typeface="Wingdings" panose="05000000000000000000" pitchFamily="2" charset="2"/>
              <a:buChar char="q"/>
            </a:pPr>
            <a:r>
              <a:rPr lang="hr-HR" altLang="x-none" dirty="0"/>
              <a:t>Napomena na računu: Tuzemni prijenos porezne obveze po čl. 75 st. 3 t a) Zakona o PDV-u</a:t>
            </a:r>
          </a:p>
          <a:p>
            <a:pPr>
              <a:buFont typeface="Wingdings" panose="05000000000000000000" pitchFamily="2" charset="2"/>
              <a:buChar char="q"/>
            </a:pPr>
            <a:r>
              <a:rPr lang="hr-HR" altLang="x-none" sz="2000" dirty="0"/>
              <a:t>Investitor, naručitelj usluga</a:t>
            </a:r>
          </a:p>
          <a:p>
            <a:pPr lvl="1">
              <a:buFont typeface="Wingdings" panose="05000000000000000000" pitchFamily="2" charset="2"/>
              <a:buChar char="q"/>
            </a:pPr>
            <a:r>
              <a:rPr lang="hr-HR" altLang="x-none" sz="2000" dirty="0"/>
              <a:t>Na fakturiranu uslugu uz TPPO -obračuna PDV i priznaje si pretporez</a:t>
            </a:r>
          </a:p>
          <a:p>
            <a:pPr>
              <a:buFont typeface="Wingdings" panose="05000000000000000000" pitchFamily="2" charset="2"/>
              <a:buChar char="q"/>
            </a:pPr>
            <a:r>
              <a:rPr lang="hr-HR" altLang="x-none" sz="2000" dirty="0"/>
              <a:t>Građevinske usluge  - fizičkoj ili pravnoj osobi koja nije obveznik PDV-a</a:t>
            </a:r>
          </a:p>
          <a:p>
            <a:pPr lvl="1">
              <a:buFont typeface="Wingdings" panose="05000000000000000000" pitchFamily="2" charset="2"/>
              <a:buChar char="q"/>
            </a:pPr>
            <a:r>
              <a:rPr lang="hr-HR" altLang="x-none" sz="2000" dirty="0"/>
              <a:t>Ispostavlja račun s PDV-om</a:t>
            </a:r>
          </a:p>
          <a:p>
            <a:pPr lvl="2">
              <a:buFont typeface="Wingdings" panose="05000000000000000000" pitchFamily="2" charset="2"/>
              <a:buChar char="q"/>
            </a:pPr>
            <a:r>
              <a:rPr lang="hr-HR" altLang="x-none" dirty="0"/>
              <a:t>Obveza obračuna PDV-a nastaje:</a:t>
            </a:r>
          </a:p>
          <a:p>
            <a:pPr lvl="3">
              <a:buFont typeface="Wingdings" panose="05000000000000000000" pitchFamily="2" charset="2"/>
              <a:buChar char="q"/>
            </a:pPr>
            <a:r>
              <a:rPr lang="hr-HR" altLang="x-none" dirty="0"/>
              <a:t>U mjesecu ovjere obračunske situacije od strane nadzornog </a:t>
            </a:r>
            <a:r>
              <a:rPr lang="hr-HR" altLang="x-none" dirty="0" err="1"/>
              <a:t>inžinjera</a:t>
            </a:r>
            <a:endParaRPr lang="hr-HR" altLang="x-none" dirty="0"/>
          </a:p>
          <a:p>
            <a:pPr lvl="3">
              <a:buFont typeface="Wingdings" panose="05000000000000000000" pitchFamily="2" charset="2"/>
              <a:buChar char="q"/>
            </a:pPr>
            <a:r>
              <a:rPr lang="hr-HR" altLang="x-none" dirty="0"/>
              <a:t>Ako je ne ovjeri, u mjesecu nakon ispostave obračunske situacije</a:t>
            </a:r>
          </a:p>
          <a:p>
            <a:pPr lvl="1">
              <a:buFont typeface="Wingdings" panose="05000000000000000000" pitchFamily="2" charset="2"/>
              <a:buChar char="Ø"/>
            </a:pPr>
            <a:endParaRPr lang="hr-HR" altLang="x-none" sz="2000" dirty="0"/>
          </a:p>
        </p:txBody>
      </p:sp>
      <p:sp>
        <p:nvSpPr>
          <p:cNvPr id="2" name="Slide Number Placeholder 1"/>
          <p:cNvSpPr>
            <a:spLocks noGrp="1"/>
          </p:cNvSpPr>
          <p:nvPr>
            <p:ph type="sldNum" sz="quarter" idx="12"/>
          </p:nvPr>
        </p:nvSpPr>
        <p:spPr/>
        <p:txBody>
          <a:bodyPr/>
          <a:lstStyle/>
          <a:p>
            <a:fld id="{7013CDAD-6DAF-4652-AE54-2AED961A0394}" type="slidenum">
              <a:rPr lang="hr-HR" smtClean="0"/>
              <a:t>54</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8246821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1981200" y="1"/>
            <a:ext cx="8229600" cy="714375"/>
          </a:xfrm>
        </p:spPr>
        <p:txBody>
          <a:bodyPr/>
          <a:lstStyle/>
          <a:p>
            <a:pPr>
              <a:defRPr/>
            </a:pPr>
            <a:r>
              <a:rPr lang="hr-HR" sz="3200" b="1" dirty="0">
                <a:latin typeface="+mn-lt"/>
              </a:rPr>
              <a:t>GRAĐEVINSKE USLUGE</a:t>
            </a:r>
          </a:p>
        </p:txBody>
      </p:sp>
      <p:sp>
        <p:nvSpPr>
          <p:cNvPr id="230403" name="Content Placeholder 2"/>
          <p:cNvSpPr>
            <a:spLocks noGrp="1"/>
          </p:cNvSpPr>
          <p:nvPr>
            <p:ph idx="1"/>
          </p:nvPr>
        </p:nvSpPr>
        <p:spPr>
          <a:xfrm>
            <a:off x="172279" y="714376"/>
            <a:ext cx="12019722" cy="6143624"/>
          </a:xfrm>
        </p:spPr>
        <p:txBody>
          <a:bodyPr/>
          <a:lstStyle/>
          <a:p>
            <a:pPr>
              <a:buFont typeface="Wingdings" panose="05000000000000000000" pitchFamily="2" charset="2"/>
              <a:buChar char="q"/>
            </a:pPr>
            <a:r>
              <a:rPr lang="hr-HR" altLang="x-none" sz="2000" dirty="0"/>
              <a:t>Građevinske usluge (čl. 152 st. 1 PPDV, Dodatak II PPDV):</a:t>
            </a:r>
          </a:p>
          <a:p>
            <a:pPr lvl="1">
              <a:buFont typeface="Wingdings" panose="05000000000000000000" pitchFamily="2" charset="2"/>
              <a:buChar char="q"/>
            </a:pPr>
            <a:r>
              <a:rPr lang="hr-HR" altLang="x-none" sz="1800" dirty="0"/>
              <a:t>Radovi na izgradnji nekretnine</a:t>
            </a:r>
          </a:p>
          <a:p>
            <a:pPr lvl="1">
              <a:buFont typeface="Wingdings" panose="05000000000000000000" pitchFamily="2" charset="2"/>
              <a:buChar char="q"/>
            </a:pPr>
            <a:r>
              <a:rPr lang="hr-HR" altLang="x-none" sz="1800" dirty="0"/>
              <a:t>Održavanje nekretnine</a:t>
            </a:r>
          </a:p>
          <a:p>
            <a:pPr lvl="1">
              <a:buFont typeface="Wingdings" panose="05000000000000000000" pitchFamily="2" charset="2"/>
              <a:buChar char="q"/>
            </a:pPr>
            <a:r>
              <a:rPr lang="hr-HR" altLang="x-none" sz="1800" dirty="0"/>
              <a:t>Rekonstrukcija nekretnine</a:t>
            </a:r>
          </a:p>
          <a:p>
            <a:pPr lvl="1">
              <a:buFont typeface="Wingdings" panose="05000000000000000000" pitchFamily="2" charset="2"/>
              <a:buChar char="q"/>
            </a:pPr>
            <a:r>
              <a:rPr lang="hr-HR" altLang="x-none" sz="1800" dirty="0"/>
              <a:t>Uklanjanja, rušenje građevine ili njezinih dijelova</a:t>
            </a:r>
          </a:p>
          <a:p>
            <a:pPr lvl="1">
              <a:buFont typeface="Wingdings" panose="05000000000000000000" pitchFamily="2" charset="2"/>
              <a:buChar char="q"/>
            </a:pPr>
            <a:r>
              <a:rPr lang="hr-HR" altLang="x-none" sz="1800" dirty="0"/>
              <a:t>Popravak i čišćenje građevine u tijeku i nakon završetka građevinskih radova</a:t>
            </a:r>
          </a:p>
          <a:p>
            <a:pPr lvl="1">
              <a:buFont typeface="Wingdings" panose="05000000000000000000" pitchFamily="2" charset="2"/>
              <a:buChar char="q"/>
            </a:pPr>
            <a:r>
              <a:rPr lang="hr-HR" altLang="x-none" sz="1800" dirty="0"/>
              <a:t>Ustupanje osoblja za izvođenje građevinske usluge</a:t>
            </a:r>
          </a:p>
          <a:p>
            <a:pPr>
              <a:buFont typeface="Wingdings" panose="05000000000000000000" pitchFamily="2" charset="2"/>
              <a:buChar char="q"/>
            </a:pPr>
            <a:r>
              <a:rPr lang="hr-HR" altLang="x-none" sz="2000" dirty="0"/>
              <a:t>Ne smatraju se građevinskim uslugama (čl. 152 st. 2 PPDV), </a:t>
            </a:r>
          </a:p>
          <a:p>
            <a:pPr lvl="1">
              <a:buFont typeface="Wingdings" panose="05000000000000000000" pitchFamily="2" charset="2"/>
              <a:buChar char="q"/>
            </a:pPr>
            <a:r>
              <a:rPr lang="hr-HR" altLang="x-none" sz="1800" dirty="0"/>
              <a:t>Ispitivanje određenih dijelova građevine</a:t>
            </a:r>
          </a:p>
          <a:p>
            <a:pPr lvl="1">
              <a:buFont typeface="Wingdings" panose="05000000000000000000" pitchFamily="2" charset="2"/>
              <a:buChar char="q"/>
            </a:pPr>
            <a:r>
              <a:rPr lang="hr-HR" altLang="x-none" sz="1800" dirty="0"/>
              <a:t>Proizvodnja građevinskih proizvoda i dokazivanje upotrebljivosti</a:t>
            </a:r>
          </a:p>
          <a:p>
            <a:pPr lvl="1">
              <a:buFont typeface="Wingdings" panose="05000000000000000000" pitchFamily="2" charset="2"/>
              <a:buChar char="q"/>
            </a:pPr>
            <a:r>
              <a:rPr lang="hr-HR" altLang="x-none" sz="1800" b="1" dirty="0">
                <a:solidFill>
                  <a:srgbClr val="C00000"/>
                </a:solidFill>
              </a:rPr>
              <a:t>Periodični ili </a:t>
            </a:r>
            <a:r>
              <a:rPr lang="hr-HR" altLang="x-none" sz="1800" b="1" dirty="0" err="1">
                <a:solidFill>
                  <a:srgbClr val="C00000"/>
                </a:solidFill>
              </a:rPr>
              <a:t>neperiodični</a:t>
            </a:r>
            <a:r>
              <a:rPr lang="hr-HR" altLang="x-none" sz="1800" b="1" dirty="0">
                <a:solidFill>
                  <a:srgbClr val="C00000"/>
                </a:solidFill>
              </a:rPr>
              <a:t> pregled, održavanje, popravak..</a:t>
            </a:r>
          </a:p>
          <a:p>
            <a:pPr lvl="1">
              <a:buFont typeface="Wingdings" panose="05000000000000000000" pitchFamily="2" charset="2"/>
              <a:buChar char="q"/>
            </a:pPr>
            <a:r>
              <a:rPr lang="hr-HR" altLang="x-none" sz="1800" dirty="0"/>
              <a:t>Čišćenje cesta, ulica..., hortikulturno uređenje okoliša, održavanje zelenih površina...</a:t>
            </a:r>
          </a:p>
          <a:p>
            <a:pPr lvl="1">
              <a:buFont typeface="Wingdings" panose="05000000000000000000" pitchFamily="2" charset="2"/>
              <a:buChar char="q"/>
            </a:pPr>
            <a:r>
              <a:rPr lang="hr-HR" altLang="x-none" sz="1800" dirty="0"/>
              <a:t>Čišćenje građevine i sl. poslovi koji se ne obavljaju u sklopu građenja </a:t>
            </a:r>
          </a:p>
          <a:p>
            <a:pPr lvl="1">
              <a:buFont typeface="Wingdings" panose="05000000000000000000" pitchFamily="2" charset="2"/>
              <a:buChar char="q"/>
            </a:pPr>
            <a:r>
              <a:rPr lang="hr-HR" altLang="x-none" sz="1800" dirty="0"/>
              <a:t>Energetski pregled građevine</a:t>
            </a:r>
          </a:p>
          <a:p>
            <a:pPr lvl="1">
              <a:buFont typeface="Wingdings" panose="05000000000000000000" pitchFamily="2" charset="2"/>
              <a:buChar char="q"/>
            </a:pPr>
            <a:r>
              <a:rPr lang="hr-HR" altLang="x-none" sz="1800" dirty="0"/>
              <a:t>Usluge vještačenja</a:t>
            </a:r>
          </a:p>
          <a:p>
            <a:pPr lvl="1">
              <a:buFont typeface="Wingdings" panose="05000000000000000000" pitchFamily="2" charset="2"/>
              <a:buChar char="q"/>
            </a:pPr>
            <a:r>
              <a:rPr lang="hr-HR" altLang="x-none" sz="1800" dirty="0"/>
              <a:t>Prijevoz građevinske opreme, radnika...</a:t>
            </a:r>
          </a:p>
          <a:p>
            <a:pPr lvl="1">
              <a:buFont typeface="Wingdings" panose="05000000000000000000" pitchFamily="2" charset="2"/>
              <a:buChar char="Ø"/>
            </a:pPr>
            <a:endParaRPr lang="hr-HR" altLang="x-none" dirty="0"/>
          </a:p>
        </p:txBody>
      </p:sp>
      <p:sp>
        <p:nvSpPr>
          <p:cNvPr id="2304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5934384E-4D8B-4DBF-95D6-7DDE53457485}" type="slidenum">
              <a:rPr lang="hr-HR" altLang="x-none" sz="1200">
                <a:solidFill>
                  <a:srgbClr val="898989"/>
                </a:solidFill>
              </a:rPr>
              <a:pPr>
                <a:spcBef>
                  <a:spcPct val="0"/>
                </a:spcBef>
                <a:buFontTx/>
                <a:buNone/>
              </a:pPr>
              <a:t>55</a:t>
            </a:fld>
            <a:endParaRPr lang="hr-HR" altLang="x-none" sz="1200">
              <a:solidFill>
                <a:srgbClr val="898989"/>
              </a:solidFill>
            </a:endParaRPr>
          </a:p>
        </p:txBody>
      </p:sp>
      <p:sp>
        <p:nvSpPr>
          <p:cNvPr id="2" name="Footer Placeholder 1"/>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11339504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765" y="1"/>
            <a:ext cx="12006470" cy="649356"/>
          </a:xfrm>
        </p:spPr>
        <p:txBody>
          <a:bodyPr>
            <a:normAutofit/>
          </a:bodyPr>
          <a:lstStyle/>
          <a:p>
            <a:r>
              <a:rPr lang="hr-HR" sz="2800" b="1" dirty="0"/>
              <a:t>Popis građevinskih radova – čl. 152. Pravilnika</a:t>
            </a:r>
          </a:p>
        </p:txBody>
      </p:sp>
      <p:sp>
        <p:nvSpPr>
          <p:cNvPr id="3" name="Rezervirano mjesto sadržaja 2"/>
          <p:cNvSpPr>
            <a:spLocks noGrp="1"/>
          </p:cNvSpPr>
          <p:nvPr>
            <p:ph idx="1"/>
          </p:nvPr>
        </p:nvSpPr>
        <p:spPr>
          <a:xfrm>
            <a:off x="92765" y="649356"/>
            <a:ext cx="12006470" cy="6208643"/>
          </a:xfrm>
        </p:spPr>
        <p:txBody>
          <a:bodyPr>
            <a:normAutofit fontScale="92500"/>
          </a:bodyPr>
          <a:lstStyle/>
          <a:p>
            <a:pPr>
              <a:buFont typeface="Wingdings" panose="05000000000000000000" pitchFamily="2" charset="2"/>
              <a:buChar char="q"/>
            </a:pPr>
            <a:r>
              <a:rPr lang="hr-HR" sz="2300" dirty="0">
                <a:solidFill>
                  <a:srgbClr val="FF0000"/>
                </a:solidFill>
              </a:rPr>
              <a:t>a</a:t>
            </a:r>
            <a:r>
              <a:rPr lang="hr-HR" sz="2200" dirty="0">
                <a:solidFill>
                  <a:srgbClr val="FF0000"/>
                </a:solidFill>
              </a:rPr>
              <a:t>) radovi u okviru građenja (izgradnja, održavanje, rekonstrukcija i uklanjanje građevinskog objekta ili njegovih dijelova) iz Dodatka II. koji je sastavni dio Pravilnika)</a:t>
            </a:r>
          </a:p>
          <a:p>
            <a:pPr>
              <a:buFont typeface="Wingdings" panose="05000000000000000000" pitchFamily="2" charset="2"/>
              <a:buChar char="q"/>
            </a:pPr>
            <a:r>
              <a:rPr lang="hr-HR" sz="2200" dirty="0"/>
              <a:t>b) prateći radovi nužni za izvođenje radova iz točke a) koji su zajedno s njima ugovoreni i izvedeni,</a:t>
            </a:r>
          </a:p>
          <a:p>
            <a:pPr>
              <a:buFont typeface="Wingdings" panose="05000000000000000000" pitchFamily="2" charset="2"/>
              <a:buChar char="q"/>
            </a:pPr>
            <a:r>
              <a:rPr lang="hr-HR" sz="2200" dirty="0"/>
              <a:t>c) radovi hortikulturnog uređenja i radovi uređenja okoliša ako se izvode u okviru izgradnje i rekonstrukcije pojedinog građevinskog objekta,</a:t>
            </a:r>
          </a:p>
          <a:p>
            <a:pPr>
              <a:buFont typeface="Wingdings" panose="05000000000000000000" pitchFamily="2" charset="2"/>
              <a:buChar char="q"/>
            </a:pPr>
            <a:r>
              <a:rPr lang="hr-HR" sz="2200" dirty="0"/>
              <a:t>d) usluge koje se obavljaju u okviru arhitektonske, građevinske, geodetske, strojarske, i elektrotehničke djelatnosti ako je obavljanje tih usluga potrebno za obavljanje radova iz točke a) ovoga stavka,</a:t>
            </a:r>
          </a:p>
          <a:p>
            <a:pPr>
              <a:buFont typeface="Wingdings" panose="05000000000000000000" pitchFamily="2" charset="2"/>
              <a:buChar char="q"/>
            </a:pPr>
            <a:r>
              <a:rPr lang="hr-HR" sz="2200" dirty="0"/>
              <a:t>e) usluge stručnog nadzora građenja sukladno propisima kojima se uređuju arhitektonski i inženjerski poslovi i djelatnosti u prostornom uređenju i gradnji,</a:t>
            </a:r>
          </a:p>
          <a:p>
            <a:pPr>
              <a:buFont typeface="Wingdings" panose="05000000000000000000" pitchFamily="2" charset="2"/>
              <a:buChar char="q"/>
            </a:pPr>
            <a:r>
              <a:rPr lang="hr-HR" sz="2200" dirty="0"/>
              <a:t>f) ustupanje osoblja, ako ono obavlja građevinske usluge,</a:t>
            </a:r>
          </a:p>
          <a:p>
            <a:pPr>
              <a:buFont typeface="Wingdings" panose="05000000000000000000" pitchFamily="2" charset="2"/>
              <a:buChar char="q"/>
            </a:pPr>
            <a:r>
              <a:rPr lang="hr-HR" sz="2200" dirty="0"/>
              <a:t>g) iznajmljivanje strojeva i opreme za građenje, s rukovateljem,</a:t>
            </a:r>
          </a:p>
          <a:p>
            <a:pPr>
              <a:buFont typeface="Wingdings" panose="05000000000000000000" pitchFamily="2" charset="2"/>
              <a:buChar char="q"/>
            </a:pPr>
            <a:r>
              <a:rPr lang="hr-HR" sz="2200" dirty="0"/>
              <a:t>h) usluge čišćenja koje se obavljaju u okviru građenja,</a:t>
            </a:r>
          </a:p>
          <a:p>
            <a:pPr>
              <a:buFont typeface="Wingdings" panose="05000000000000000000" pitchFamily="2" charset="2"/>
              <a:buChar char="q"/>
            </a:pPr>
            <a:r>
              <a:rPr lang="hr-HR" sz="2200" dirty="0"/>
              <a:t>i) ugradnja, umjeravanje, probno testiranje, puštanje u rad i slične usluge kada se izvode na uređajima i opremi prilikom izgradnje ili rekonstrukcije građevinskog objekta,</a:t>
            </a:r>
          </a:p>
          <a:p>
            <a:pPr>
              <a:buFont typeface="Wingdings" panose="05000000000000000000" pitchFamily="2" charset="2"/>
              <a:buChar char="q"/>
            </a:pPr>
            <a:r>
              <a:rPr lang="hr-HR" sz="2200" dirty="0"/>
              <a:t>j) usluge koordinatora zaštite na radu u vezi s izvođenjem radova iz točke a) ovoga stavka,</a:t>
            </a:r>
          </a:p>
          <a:p>
            <a:pPr>
              <a:buFont typeface="Wingdings" panose="05000000000000000000" pitchFamily="2" charset="2"/>
              <a:buChar char="q"/>
            </a:pPr>
            <a:r>
              <a:rPr lang="hr-HR" sz="2200" dirty="0"/>
              <a:t>k) geomehanički, geotehnički, geofizički i slični istražni radovi ako je obavljanje tih usluga potrebno za obavljanje radova iz točke a) ovoga stavka,</a:t>
            </a:r>
          </a:p>
          <a:p>
            <a:endParaRPr lang="hr-HR" dirty="0"/>
          </a:p>
        </p:txBody>
      </p:sp>
      <p:sp>
        <p:nvSpPr>
          <p:cNvPr id="4" name="Slide Number Placeholder 3"/>
          <p:cNvSpPr>
            <a:spLocks noGrp="1"/>
          </p:cNvSpPr>
          <p:nvPr>
            <p:ph type="sldNum" sz="quarter" idx="12"/>
          </p:nvPr>
        </p:nvSpPr>
        <p:spPr/>
        <p:txBody>
          <a:bodyPr/>
          <a:lstStyle/>
          <a:p>
            <a:fld id="{7013CDAD-6DAF-4652-AE54-2AED961A0394}" type="slidenum">
              <a:rPr lang="hr-HR" smtClean="0"/>
              <a:t>56</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3194708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0"/>
            <a:ext cx="10515600" cy="702366"/>
          </a:xfrm>
        </p:spPr>
        <p:txBody>
          <a:bodyPr>
            <a:normAutofit/>
          </a:bodyPr>
          <a:lstStyle/>
          <a:p>
            <a:r>
              <a:rPr lang="hr-HR" sz="3200" dirty="0"/>
              <a:t>Dodatak II</a:t>
            </a:r>
          </a:p>
        </p:txBody>
      </p:sp>
      <p:sp>
        <p:nvSpPr>
          <p:cNvPr id="3" name="Rezervirano mjesto sadržaja 2"/>
          <p:cNvSpPr>
            <a:spLocks noGrp="1"/>
          </p:cNvSpPr>
          <p:nvPr>
            <p:ph idx="1"/>
          </p:nvPr>
        </p:nvSpPr>
        <p:spPr>
          <a:xfrm>
            <a:off x="212035" y="702366"/>
            <a:ext cx="11357113" cy="5474597"/>
          </a:xfrm>
        </p:spPr>
        <p:txBody>
          <a:bodyPr>
            <a:normAutofit fontScale="77500" lnSpcReduction="20000"/>
          </a:bodyPr>
          <a:lstStyle/>
          <a:p>
            <a:pPr>
              <a:buFont typeface="Wingdings" panose="05000000000000000000" pitchFamily="2" charset="2"/>
              <a:buChar char="q"/>
            </a:pPr>
            <a:r>
              <a:rPr lang="hr-HR" sz="2900" dirty="0"/>
              <a:t>izvođenje građevinskih konstrukcija</a:t>
            </a:r>
          </a:p>
          <a:p>
            <a:pPr>
              <a:buFont typeface="Wingdings" panose="05000000000000000000" pitchFamily="2" charset="2"/>
              <a:buChar char="q"/>
            </a:pPr>
            <a:r>
              <a:rPr lang="hr-HR" sz="2900" dirty="0"/>
              <a:t>izvođenje podvodnih radova</a:t>
            </a:r>
          </a:p>
          <a:p>
            <a:pPr>
              <a:buFont typeface="Wingdings" panose="05000000000000000000" pitchFamily="2" charset="2"/>
              <a:buChar char="q"/>
            </a:pPr>
            <a:r>
              <a:rPr lang="hr-HR" sz="2900" dirty="0"/>
              <a:t>izvođenje elektroinstalacijskih i komunikacijskih radova (instalacije i vodovi..)</a:t>
            </a:r>
          </a:p>
          <a:p>
            <a:pPr>
              <a:buFont typeface="Wingdings" panose="05000000000000000000" pitchFamily="2" charset="2"/>
              <a:buChar char="q"/>
            </a:pPr>
            <a:r>
              <a:rPr lang="hr-HR" sz="2900" dirty="0"/>
              <a:t>zidarski radovi</a:t>
            </a:r>
          </a:p>
          <a:p>
            <a:pPr>
              <a:buFont typeface="Wingdings" panose="05000000000000000000" pitchFamily="2" charset="2"/>
              <a:buChar char="q"/>
            </a:pPr>
            <a:r>
              <a:rPr lang="hr-HR" sz="2900" dirty="0"/>
              <a:t>izolaterski radovi</a:t>
            </a:r>
          </a:p>
          <a:p>
            <a:pPr>
              <a:buFont typeface="Wingdings" panose="05000000000000000000" pitchFamily="2" charset="2"/>
              <a:buChar char="q"/>
            </a:pPr>
            <a:r>
              <a:rPr lang="hr-HR" sz="2900" dirty="0"/>
              <a:t>ugradnja stolarije i bravarije</a:t>
            </a:r>
          </a:p>
          <a:p>
            <a:pPr>
              <a:buFont typeface="Wingdings" panose="05000000000000000000" pitchFamily="2" charset="2"/>
              <a:buChar char="q"/>
            </a:pPr>
            <a:r>
              <a:rPr lang="hr-HR" sz="2900" dirty="0"/>
              <a:t>vodoinstalaterski radovi</a:t>
            </a:r>
          </a:p>
          <a:p>
            <a:pPr>
              <a:buFont typeface="Wingdings" panose="05000000000000000000" pitchFamily="2" charset="2"/>
              <a:buChar char="q"/>
            </a:pPr>
            <a:r>
              <a:rPr lang="hr-HR" sz="2900" dirty="0"/>
              <a:t>ugradnja instalacija grijanja i hlađenja (instalacije grijanja i hlađenja, ventilacije i klima uređaja i slično)</a:t>
            </a:r>
          </a:p>
          <a:p>
            <a:pPr>
              <a:buFont typeface="Wingdings" panose="05000000000000000000" pitchFamily="2" charset="2"/>
              <a:buChar char="q"/>
            </a:pPr>
            <a:r>
              <a:rPr lang="hr-HR" sz="2900" dirty="0"/>
              <a:t>ugradnja liftova</a:t>
            </a:r>
          </a:p>
          <a:p>
            <a:pPr>
              <a:buFont typeface="Wingdings" panose="05000000000000000000" pitchFamily="2" charset="2"/>
              <a:buChar char="q"/>
            </a:pPr>
            <a:r>
              <a:rPr lang="hr-HR" sz="2900" dirty="0"/>
              <a:t>plinoinstalaterski radovi</a:t>
            </a:r>
          </a:p>
          <a:p>
            <a:pPr>
              <a:buFont typeface="Wingdings" panose="05000000000000000000" pitchFamily="2" charset="2"/>
              <a:buChar char="q"/>
            </a:pPr>
            <a:r>
              <a:rPr lang="hr-HR" sz="2900" dirty="0"/>
              <a:t>staklarski radovi</a:t>
            </a:r>
          </a:p>
          <a:p>
            <a:pPr>
              <a:buFont typeface="Wingdings" panose="05000000000000000000" pitchFamily="2" charset="2"/>
              <a:buChar char="q"/>
            </a:pPr>
            <a:r>
              <a:rPr lang="hr-HR" sz="2900" dirty="0"/>
              <a:t>limarski, stolarski, parketarski i sl. radovi</a:t>
            </a:r>
          </a:p>
          <a:p>
            <a:pPr>
              <a:buFont typeface="Wingdings" panose="05000000000000000000" pitchFamily="2" charset="2"/>
              <a:buChar char="q"/>
            </a:pPr>
            <a:r>
              <a:rPr lang="hr-HR" sz="2900" dirty="0"/>
              <a:t>soboslikarski i ličilački radovi</a:t>
            </a:r>
          </a:p>
          <a:p>
            <a:pPr>
              <a:buFont typeface="Wingdings" panose="05000000000000000000" pitchFamily="2" charset="2"/>
              <a:buChar char="q"/>
            </a:pPr>
            <a:r>
              <a:rPr lang="hr-HR" sz="2900" dirty="0"/>
              <a:t>itd.</a:t>
            </a:r>
          </a:p>
          <a:p>
            <a:endParaRPr lang="hr-HR" dirty="0"/>
          </a:p>
        </p:txBody>
      </p:sp>
      <p:sp>
        <p:nvSpPr>
          <p:cNvPr id="4" name="Slide Number Placeholder 3"/>
          <p:cNvSpPr>
            <a:spLocks noGrp="1"/>
          </p:cNvSpPr>
          <p:nvPr>
            <p:ph type="sldNum" sz="quarter" idx="12"/>
          </p:nvPr>
        </p:nvSpPr>
        <p:spPr/>
        <p:txBody>
          <a:bodyPr/>
          <a:lstStyle/>
          <a:p>
            <a:fld id="{7013CDAD-6DAF-4652-AE54-2AED961A0394}" type="slidenum">
              <a:rPr lang="hr-HR" smtClean="0"/>
              <a:t>57</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9605361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132523"/>
            <a:ext cx="11353800" cy="702364"/>
          </a:xfrm>
        </p:spPr>
        <p:txBody>
          <a:bodyPr>
            <a:normAutofit/>
          </a:bodyPr>
          <a:lstStyle/>
          <a:p>
            <a:r>
              <a:rPr lang="hr-HR" sz="2800" b="1" dirty="0"/>
              <a:t>Primjeri i Mišljenja Porezne uprave</a:t>
            </a:r>
          </a:p>
        </p:txBody>
      </p:sp>
      <p:sp>
        <p:nvSpPr>
          <p:cNvPr id="3" name="Rezervirano mjesto sadržaja 2"/>
          <p:cNvSpPr>
            <a:spLocks noGrp="1"/>
          </p:cNvSpPr>
          <p:nvPr>
            <p:ph idx="1"/>
          </p:nvPr>
        </p:nvSpPr>
        <p:spPr>
          <a:xfrm>
            <a:off x="132522" y="1219199"/>
            <a:ext cx="12059478" cy="5393635"/>
          </a:xfrm>
        </p:spPr>
        <p:txBody>
          <a:bodyPr>
            <a:normAutofit fontScale="77500" lnSpcReduction="20000"/>
          </a:bodyPr>
          <a:lstStyle/>
          <a:p>
            <a:pPr>
              <a:buFont typeface="Wingdings" panose="05000000000000000000" pitchFamily="2" charset="2"/>
              <a:buChar char="q"/>
            </a:pPr>
            <a:r>
              <a:rPr lang="hr-HR" dirty="0"/>
              <a:t>održavanje građevinskog dijela nekretnine (popravak prozora, zidova, vrata ...) – </a:t>
            </a:r>
            <a:r>
              <a:rPr lang="hr-HR" dirty="0">
                <a:solidFill>
                  <a:srgbClr val="FF0000"/>
                </a:solidFill>
              </a:rPr>
              <a:t>prijenos porezne obveze</a:t>
            </a:r>
          </a:p>
          <a:p>
            <a:pPr>
              <a:buFont typeface="Wingdings" panose="05000000000000000000" pitchFamily="2" charset="2"/>
              <a:buChar char="q"/>
            </a:pPr>
            <a:r>
              <a:rPr lang="hr-HR" dirty="0"/>
              <a:t>održavanje ugrađene opreme (lifta, bojlera, kotlovnice... ) – </a:t>
            </a:r>
            <a:r>
              <a:rPr lang="hr-HR" dirty="0">
                <a:solidFill>
                  <a:srgbClr val="FF0000"/>
                </a:solidFill>
              </a:rPr>
              <a:t>ne dolazi do prijenosa porezne obveze</a:t>
            </a:r>
          </a:p>
          <a:p>
            <a:pPr>
              <a:buFont typeface="Wingdings" panose="05000000000000000000" pitchFamily="2" charset="2"/>
              <a:buChar char="q"/>
            </a:pPr>
            <a:r>
              <a:rPr lang="hr-HR" altLang="x-none" b="1" dirty="0"/>
              <a:t>Tuzemni prijenos porezne obveze – najčešći primjeri-od 29.09.2014., Klasa 410-19/14-01/241, Ur.br.: 513-07-21-01/14-02 </a:t>
            </a:r>
          </a:p>
          <a:p>
            <a:pPr>
              <a:buFont typeface="Wingdings" panose="05000000000000000000" pitchFamily="2" charset="2"/>
              <a:buChar char="q"/>
            </a:pPr>
            <a:r>
              <a:rPr lang="hr-HR" altLang="x-none" dirty="0"/>
              <a:t>Usluge instalacije sustava protuprovale, videonadzora i vatrodojave – od 03.04.2014, Klasa: 410-01/13-01/3249; </a:t>
            </a:r>
            <a:r>
              <a:rPr lang="hr-HR" altLang="x-none" dirty="0" err="1"/>
              <a:t>Ur</a:t>
            </a:r>
            <a:r>
              <a:rPr lang="hr-HR" altLang="x-none" dirty="0"/>
              <a:t>. Broj: 513-07-21-01/14-02 </a:t>
            </a:r>
            <a:r>
              <a:rPr lang="hr-HR" altLang="x-none" b="1" dirty="0"/>
              <a:t>– ne primjenjuje se prijenos porezne obveze ako nije prilikom izgradnje ili rekonstrukcije</a:t>
            </a:r>
          </a:p>
          <a:p>
            <a:pPr>
              <a:buFont typeface="Wingdings" panose="05000000000000000000" pitchFamily="2" charset="2"/>
              <a:buChar char="q"/>
            </a:pPr>
            <a:r>
              <a:rPr lang="hr-HR" altLang="x-none" dirty="0"/>
              <a:t>Usluge ugradnje elektrotehničke opreme – od 03.04.2014., Klasa: 410-19/13-01/490; Ur.br.: 513-07-21-01/14-03 – </a:t>
            </a:r>
            <a:r>
              <a:rPr lang="hr-HR" altLang="x-none" b="1" dirty="0"/>
              <a:t>primjenjuje se prijenos porezne obveze </a:t>
            </a:r>
            <a:r>
              <a:rPr lang="hr-HR" altLang="x-none" dirty="0"/>
              <a:t>ako se ugradnja opreme obavlja prilikom izgradnje ili rekonstrukcije građevinskog objekta</a:t>
            </a:r>
          </a:p>
          <a:p>
            <a:pPr>
              <a:buFont typeface="Wingdings" panose="05000000000000000000" pitchFamily="2" charset="2"/>
              <a:buChar char="q"/>
            </a:pPr>
            <a:r>
              <a:rPr lang="hr-HR" altLang="x-none" dirty="0"/>
              <a:t>Ugradnja i održavanje opreme za preuzimanje ambalaže i zaštitu od krađe – od 03.02.2014., Klasa: 410-19/13-01/574, Ur.br.: 513-07-21-01/14-02 – </a:t>
            </a:r>
            <a:r>
              <a:rPr lang="hr-HR" altLang="x-none" b="1" dirty="0"/>
              <a:t>oprema se priključuje na postojeće sustave i ne stječe svojstvo nekretnine te se ne može primijeniti prijenos porezne obveze</a:t>
            </a:r>
          </a:p>
          <a:p>
            <a:pPr>
              <a:buFont typeface="Wingdings" panose="05000000000000000000" pitchFamily="2" charset="2"/>
              <a:buChar char="q"/>
            </a:pPr>
            <a:r>
              <a:rPr lang="hr-HR" altLang="x-none" dirty="0"/>
              <a:t>Ugradnja solarnih ćelija –od 09.01.2014., Klasa: 410-19/13-01/658, Ur.br.: 513-07-21-01/14-2 - </a:t>
            </a:r>
            <a:r>
              <a:rPr lang="hr-HR" altLang="x-none" b="1" dirty="0"/>
              <a:t>ne primjenjuje se prijenos porezne obveze</a:t>
            </a:r>
          </a:p>
          <a:p>
            <a:pPr>
              <a:buFont typeface="Wingdings" panose="05000000000000000000" pitchFamily="2" charset="2"/>
              <a:buChar char="q"/>
            </a:pPr>
            <a:endParaRPr lang="hr-HR" altLang="x-none" dirty="0"/>
          </a:p>
          <a:p>
            <a:pPr>
              <a:buFont typeface="Wingdings" panose="05000000000000000000" pitchFamily="2" charset="2"/>
              <a:buChar char="q"/>
            </a:pPr>
            <a:endParaRPr lang="hr-HR" dirty="0">
              <a:solidFill>
                <a:srgbClr val="FF0000"/>
              </a:solidFill>
            </a:endParaRPr>
          </a:p>
          <a:p>
            <a:endParaRPr lang="hr-HR" dirty="0"/>
          </a:p>
        </p:txBody>
      </p:sp>
      <p:sp>
        <p:nvSpPr>
          <p:cNvPr id="4" name="Slide Number Placeholder 3"/>
          <p:cNvSpPr>
            <a:spLocks noGrp="1"/>
          </p:cNvSpPr>
          <p:nvPr>
            <p:ph type="sldNum" sz="quarter" idx="12"/>
          </p:nvPr>
        </p:nvSpPr>
        <p:spPr/>
        <p:txBody>
          <a:bodyPr/>
          <a:lstStyle/>
          <a:p>
            <a:fld id="{7013CDAD-6DAF-4652-AE54-2AED961A0394}" type="slidenum">
              <a:rPr lang="hr-HR" smtClean="0"/>
              <a:t>58</a:t>
            </a:fld>
            <a:endParaRPr lang="hr-HR"/>
          </a:p>
        </p:txBody>
      </p:sp>
      <p:sp>
        <p:nvSpPr>
          <p:cNvPr id="5" name="Footer Placeholder 4"/>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1259141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le 1"/>
          <p:cNvSpPr>
            <a:spLocks noGrp="1"/>
          </p:cNvSpPr>
          <p:nvPr>
            <p:ph type="title"/>
          </p:nvPr>
        </p:nvSpPr>
        <p:spPr>
          <a:xfrm>
            <a:off x="1666875" y="0"/>
            <a:ext cx="8858250" cy="318052"/>
          </a:xfrm>
        </p:spPr>
        <p:txBody>
          <a:bodyPr>
            <a:normAutofit fontScale="90000"/>
          </a:bodyPr>
          <a:lstStyle/>
          <a:p>
            <a:r>
              <a:rPr lang="hr-HR" altLang="x-none" sz="2800" b="1" dirty="0"/>
              <a:t>USLUGE RABLJENOG MATERIJALA I  OTPADA</a:t>
            </a:r>
          </a:p>
        </p:txBody>
      </p:sp>
      <p:sp>
        <p:nvSpPr>
          <p:cNvPr id="200707" name="Content Placeholder 2"/>
          <p:cNvSpPr>
            <a:spLocks noGrp="1"/>
          </p:cNvSpPr>
          <p:nvPr>
            <p:ph idx="1"/>
          </p:nvPr>
        </p:nvSpPr>
        <p:spPr>
          <a:xfrm>
            <a:off x="132523" y="450574"/>
            <a:ext cx="12059478" cy="6407426"/>
          </a:xfrm>
        </p:spPr>
        <p:txBody>
          <a:bodyPr>
            <a:normAutofit fontScale="70000" lnSpcReduction="20000"/>
          </a:bodyPr>
          <a:lstStyle/>
          <a:p>
            <a:pPr>
              <a:buFont typeface="Wingdings" panose="05000000000000000000" pitchFamily="2" charset="2"/>
              <a:buChar char="q"/>
            </a:pPr>
            <a:r>
              <a:rPr lang="hr-HR" altLang="x-none" sz="2600" b="1" dirty="0"/>
              <a:t>Isporuka između poreznih obveznika -  tuzemni prijenos porezne obveze</a:t>
            </a:r>
          </a:p>
          <a:p>
            <a:pPr lvl="1">
              <a:buFont typeface="Wingdings" panose="05000000000000000000" pitchFamily="2" charset="2"/>
              <a:buChar char="q"/>
            </a:pPr>
            <a:r>
              <a:rPr lang="hr-HR" altLang="x-none" sz="2600" b="1" dirty="0"/>
              <a:t>rabljenog materijala i onoga koji se u jednakom stanju ne može ponovo upotrijebiti, otpada, industrijskog i neindustrijskog otpada, reciklažnog otpada,</a:t>
            </a:r>
            <a:r>
              <a:rPr lang="hr-HR" sz="2600" b="1" dirty="0"/>
              <a:t> djelomično obrađenog otpada, </a:t>
            </a:r>
          </a:p>
          <a:p>
            <a:pPr lvl="2">
              <a:lnSpc>
                <a:spcPct val="120000"/>
              </a:lnSpc>
              <a:buFont typeface="Wingdings" panose="05000000000000000000" pitchFamily="2" charset="2"/>
              <a:buChar char="q"/>
            </a:pPr>
            <a:r>
              <a:rPr lang="hr-HR" sz="2300" dirty="0"/>
              <a:t> isporuka željeznog i neželjeznog otpada, metalnih otpadaka i rabljenih materijala, uključujući poluproizvode nastale kod prerade, proizvodnje ili taljenja željeza ili neželjeznih metala i njihovih slitina, </a:t>
            </a:r>
          </a:p>
          <a:p>
            <a:pPr lvl="2">
              <a:lnSpc>
                <a:spcPct val="120000"/>
              </a:lnSpc>
              <a:buFont typeface="Wingdings" panose="05000000000000000000" pitchFamily="2" charset="2"/>
              <a:buChar char="q"/>
            </a:pPr>
            <a:r>
              <a:rPr lang="hr-HR" sz="2300" dirty="0"/>
              <a:t>isporuka željeznih i neželjeznih poluobrađenih proizvoda, te određene s time povezane usluge obrade, </a:t>
            </a:r>
          </a:p>
          <a:p>
            <a:pPr lvl="2">
              <a:lnSpc>
                <a:spcPct val="120000"/>
              </a:lnSpc>
              <a:buFont typeface="Wingdings" panose="05000000000000000000" pitchFamily="2" charset="2"/>
              <a:buChar char="q"/>
            </a:pPr>
            <a:r>
              <a:rPr lang="hr-HR" sz="2300" dirty="0"/>
              <a:t>isporuka ostataka i drugog reciklažnog materijala koji se sastoji od željeza i neželjeznih metala, njihovih slitina, troske, pepela, kamenca i industrijskih ostataka koji sadrže metale i njihove slitine, te pružanje usluga sortiranja, rezanja, usitnjavanja i prešanja tih proizvoda, </a:t>
            </a:r>
          </a:p>
          <a:p>
            <a:pPr lvl="2">
              <a:lnSpc>
                <a:spcPct val="120000"/>
              </a:lnSpc>
              <a:buFont typeface="Wingdings" panose="05000000000000000000" pitchFamily="2" charset="2"/>
              <a:buChar char="q"/>
            </a:pPr>
            <a:r>
              <a:rPr lang="hr-HR" sz="2300" dirty="0"/>
              <a:t>isporuka i određene usluge obrade, željeznog i neželjeznog otpada, strugotina, lomljenog željeza te rabljenog i reciklažnog materijala koji sadrži krhotine, staklo, papir, karton i ljepenku, krpe, kosti, kožu, umjetnu kožu, pergament, sirove kože i krzna, tetive i ligamente, špagu, užad, konopce, kablove, gumu i plastiku, </a:t>
            </a:r>
          </a:p>
          <a:p>
            <a:pPr lvl="2">
              <a:lnSpc>
                <a:spcPct val="120000"/>
              </a:lnSpc>
              <a:buFont typeface="Wingdings" panose="05000000000000000000" pitchFamily="2" charset="2"/>
              <a:buChar char="q"/>
            </a:pPr>
            <a:r>
              <a:rPr lang="hr-HR" sz="2300" dirty="0"/>
              <a:t>isporuka materijala iz ovog stavka nakon obrade (čišćenje, poliranje, sortiranje, rezanje, usitnjavanje, prešanje ili lijevanje u poluge), </a:t>
            </a:r>
          </a:p>
          <a:p>
            <a:pPr lvl="2">
              <a:lnSpc>
                <a:spcPct val="120000"/>
              </a:lnSpc>
              <a:buFont typeface="Wingdings" panose="05000000000000000000" pitchFamily="2" charset="2"/>
              <a:buChar char="q"/>
            </a:pPr>
            <a:r>
              <a:rPr lang="hr-HR" sz="2300" dirty="0"/>
              <a:t>isporuke metalnih otpadaka koji nastaju kod obrade sirovina.</a:t>
            </a:r>
            <a:endParaRPr lang="hr-HR" altLang="x-none" sz="2300" dirty="0"/>
          </a:p>
          <a:p>
            <a:pPr>
              <a:buFont typeface="Wingdings" panose="05000000000000000000" pitchFamily="2" charset="2"/>
              <a:buChar char="q"/>
            </a:pPr>
            <a:r>
              <a:rPr lang="hr-HR" altLang="x-none" sz="2600" dirty="0"/>
              <a:t>Isporučitelj </a:t>
            </a:r>
          </a:p>
          <a:p>
            <a:pPr lvl="1">
              <a:buFont typeface="Wingdings" panose="05000000000000000000" pitchFamily="2" charset="2"/>
              <a:buChar char="q"/>
            </a:pPr>
            <a:r>
              <a:rPr lang="hr-HR" altLang="x-none" sz="2600" dirty="0"/>
              <a:t>Isporuka  – bez PDV – prijenos porezne obveze, </a:t>
            </a:r>
          </a:p>
          <a:p>
            <a:pPr lvl="2">
              <a:buFont typeface="Wingdings" panose="05000000000000000000" pitchFamily="2" charset="2"/>
              <a:buChar char="q"/>
            </a:pPr>
            <a:r>
              <a:rPr lang="hr-HR" altLang="x-none" sz="2600" dirty="0"/>
              <a:t>Napomena na računu: </a:t>
            </a:r>
            <a:r>
              <a:rPr lang="hr-HR" altLang="x-none" sz="2600" b="1" dirty="0"/>
              <a:t>Tuzemni prijenos porezne obveze po čl. 75 st. 3 t. b) Zakona o PDV-u</a:t>
            </a:r>
          </a:p>
          <a:p>
            <a:pPr lvl="1">
              <a:buFont typeface="Wingdings" panose="05000000000000000000" pitchFamily="2" charset="2"/>
              <a:buChar char="q"/>
            </a:pPr>
            <a:r>
              <a:rPr lang="hr-HR" altLang="x-none" sz="2600" dirty="0"/>
              <a:t>Kupac</a:t>
            </a:r>
          </a:p>
          <a:p>
            <a:pPr lvl="2">
              <a:buFont typeface="Wingdings" panose="05000000000000000000" pitchFamily="2" charset="2"/>
              <a:buChar char="q"/>
            </a:pPr>
            <a:r>
              <a:rPr lang="hr-HR" altLang="x-none" sz="2600" dirty="0"/>
              <a:t>Na fakturiranu uslugu obračuna PDV i priznaje pretporez</a:t>
            </a:r>
          </a:p>
          <a:p>
            <a:pPr>
              <a:buFont typeface="Wingdings" panose="05000000000000000000" pitchFamily="2" charset="2"/>
              <a:buChar char="q"/>
            </a:pPr>
            <a:r>
              <a:rPr lang="hr-HR" altLang="x-none" sz="2600" dirty="0"/>
              <a:t>Novi proizvodi nastali od rabljenog materijala – redovni postupak oporezivanja</a:t>
            </a:r>
          </a:p>
          <a:p>
            <a:pPr lvl="1">
              <a:buFont typeface="Wingdings" panose="05000000000000000000" pitchFamily="2" charset="2"/>
              <a:buChar char="Ø"/>
            </a:pPr>
            <a:endParaRPr lang="hr-HR" altLang="x-none" sz="2000" dirty="0"/>
          </a:p>
        </p:txBody>
      </p:sp>
      <p:sp>
        <p:nvSpPr>
          <p:cNvPr id="2" name="Slide Number Placeholder 1"/>
          <p:cNvSpPr>
            <a:spLocks noGrp="1"/>
          </p:cNvSpPr>
          <p:nvPr>
            <p:ph type="sldNum" sz="quarter" idx="12"/>
          </p:nvPr>
        </p:nvSpPr>
        <p:spPr/>
        <p:txBody>
          <a:bodyPr/>
          <a:lstStyle/>
          <a:p>
            <a:fld id="{7013CDAD-6DAF-4652-AE54-2AED961A0394}" type="slidenum">
              <a:rPr lang="hr-HR" smtClean="0"/>
              <a:t>59</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752212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1524000" y="1"/>
            <a:ext cx="9144000" cy="981075"/>
          </a:xfrm>
        </p:spPr>
        <p:txBody>
          <a:bodyPr/>
          <a:lstStyle/>
          <a:p>
            <a:pPr eaLnBrk="1" hangingPunct="1"/>
            <a:r>
              <a:rPr lang="hr-HR" altLang="x-none" sz="2800" b="1">
                <a:latin typeface="Times New Roman" panose="02020603050405020304" pitchFamily="18" charset="0"/>
                <a:cs typeface="Times New Roman" panose="02020603050405020304" pitchFamily="18" charset="0"/>
              </a:rPr>
              <a:t>TUZEMSTVO- načela obračuna PDV-a</a:t>
            </a:r>
          </a:p>
        </p:txBody>
      </p:sp>
      <p:sp>
        <p:nvSpPr>
          <p:cNvPr id="96259" name="Content Placeholder 2"/>
          <p:cNvSpPr>
            <a:spLocks noGrp="1"/>
          </p:cNvSpPr>
          <p:nvPr>
            <p:ph idx="1"/>
          </p:nvPr>
        </p:nvSpPr>
        <p:spPr>
          <a:xfrm>
            <a:off x="1666875" y="1285875"/>
            <a:ext cx="8858250" cy="4840288"/>
          </a:xfrm>
        </p:spPr>
        <p:txBody>
          <a:bodyPr/>
          <a:lstStyle/>
          <a:p>
            <a:pPr>
              <a:buFont typeface="Wingdings" panose="05000000000000000000" pitchFamily="2" charset="2"/>
              <a:buChar char="q"/>
            </a:pPr>
            <a:r>
              <a:rPr lang="hr-HR" altLang="x-none" sz="2400" dirty="0">
                <a:ea typeface="Verdana" panose="020B0604030504040204" pitchFamily="34" charset="0"/>
                <a:cs typeface="Times New Roman" panose="02020603050405020304" pitchFamily="18" charset="0"/>
              </a:rPr>
              <a:t>Porezni obveznici mogu izabrati načelo obračuna i plaćanja PDV-a, uz zadovoljavanje određenih uvjeta između:</a:t>
            </a:r>
          </a:p>
          <a:p>
            <a:pPr>
              <a:buFont typeface="Wingdings" panose="05000000000000000000" pitchFamily="2" charset="2"/>
              <a:buChar char="q"/>
            </a:pPr>
            <a:endParaRPr lang="hr-HR" altLang="x-none" sz="2400" dirty="0">
              <a:ea typeface="Verdana" panose="020B0604030504040204" pitchFamily="34" charset="0"/>
              <a:cs typeface="Times New Roman" panose="02020603050405020304" pitchFamily="18" charset="0"/>
            </a:endParaRPr>
          </a:p>
          <a:p>
            <a:pPr marL="615950" lvl="1" indent="-342900">
              <a:buFont typeface="Wingdings" panose="05000000000000000000" pitchFamily="2" charset="2"/>
              <a:buChar char="q"/>
            </a:pPr>
            <a:r>
              <a:rPr lang="hr-HR" altLang="x-none" b="1" dirty="0">
                <a:ea typeface="Verdana" panose="020B0604030504040204" pitchFamily="34" charset="0"/>
                <a:cs typeface="Times New Roman" panose="02020603050405020304" pitchFamily="18" charset="0"/>
              </a:rPr>
              <a:t>OBRAČUNSKOG NAČELA</a:t>
            </a:r>
          </a:p>
          <a:p>
            <a:pPr marL="615950" lvl="1" indent="-342900">
              <a:buFont typeface="Wingdings" panose="05000000000000000000" pitchFamily="2" charset="2"/>
              <a:buChar char="q"/>
            </a:pPr>
            <a:endParaRPr lang="hr-HR" altLang="x-none" dirty="0">
              <a:ea typeface="Verdana" panose="020B0604030504040204" pitchFamily="34" charset="0"/>
              <a:cs typeface="Times New Roman" panose="02020603050405020304" pitchFamily="18" charset="0"/>
            </a:endParaRPr>
          </a:p>
          <a:p>
            <a:pPr marL="615950" lvl="1" indent="-342900">
              <a:buFont typeface="Wingdings" panose="05000000000000000000" pitchFamily="2" charset="2"/>
              <a:buChar char="q"/>
            </a:pPr>
            <a:r>
              <a:rPr lang="hr-HR" altLang="x-none" b="1" dirty="0">
                <a:ea typeface="Verdana" panose="020B0604030504040204" pitchFamily="34" charset="0"/>
                <a:cs typeface="Times New Roman" panose="02020603050405020304" pitchFamily="18" charset="0"/>
              </a:rPr>
              <a:t>NAČELA PREMA NAPLAĆENIM NAKNADAMA</a:t>
            </a:r>
          </a:p>
          <a:p>
            <a:pPr lvl="2">
              <a:buFont typeface="Wingdings" panose="05000000000000000000" pitchFamily="2" charset="2"/>
              <a:buChar char="q"/>
            </a:pPr>
            <a:r>
              <a:rPr lang="hr-HR" altLang="x-none" sz="2400" b="1" dirty="0"/>
              <a:t>Promet do 3.000.000,00 kn bez PDV</a:t>
            </a:r>
          </a:p>
          <a:p>
            <a:pPr marL="1073150" lvl="2" indent="-342900">
              <a:buFont typeface="Wingdings" panose="05000000000000000000" pitchFamily="2" charset="2"/>
              <a:buChar char="q"/>
            </a:pPr>
            <a:endParaRPr lang="hr-HR" altLang="x-none" b="1" dirty="0">
              <a:ea typeface="Verdana" panose="020B0604030504040204" pitchFamily="34" charset="0"/>
              <a:cs typeface="Times New Roman" panose="02020603050405020304" pitchFamily="18" charset="0"/>
            </a:endParaRPr>
          </a:p>
          <a:p>
            <a:pPr marL="182563" indent="-182563">
              <a:buFont typeface="Wingdings" panose="05000000000000000000" pitchFamily="2" charset="2"/>
              <a:buChar char="Ø"/>
            </a:pPr>
            <a:endParaRPr lang="hr-HR" altLang="x-none" sz="2400" dirty="0">
              <a:cs typeface="Times New Roman" panose="02020603050405020304" pitchFamily="18" charset="0"/>
            </a:endParaRPr>
          </a:p>
          <a:p>
            <a:pPr marL="182563" indent="-182563">
              <a:buNone/>
            </a:pPr>
            <a:endParaRPr lang="hr-HR" altLang="x-none" sz="24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013CDAD-6DAF-4652-AE54-2AED961A0394}" type="slidenum">
              <a:rPr lang="hr-HR" smtClean="0"/>
              <a:t>6</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33585728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85880"/>
          </a:xfrm>
        </p:spPr>
        <p:txBody>
          <a:bodyPr/>
          <a:lstStyle/>
          <a:p>
            <a:r>
              <a:rPr lang="hr-HR" dirty="0"/>
              <a:t>Hvala na pažnji,</a:t>
            </a:r>
          </a:p>
        </p:txBody>
      </p:sp>
      <p:sp>
        <p:nvSpPr>
          <p:cNvPr id="3" name="Subtitle 2"/>
          <p:cNvSpPr>
            <a:spLocks noGrp="1"/>
          </p:cNvSpPr>
          <p:nvPr>
            <p:ph type="subTitle" idx="1"/>
          </p:nvPr>
        </p:nvSpPr>
        <p:spPr>
          <a:xfrm>
            <a:off x="1524000" y="3602037"/>
            <a:ext cx="9144000" cy="2759005"/>
          </a:xfrm>
        </p:spPr>
        <p:txBody>
          <a:bodyPr>
            <a:normAutofit/>
          </a:bodyPr>
          <a:lstStyle/>
          <a:p>
            <a:r>
              <a:rPr lang="hr-HR" sz="5400" dirty="0"/>
              <a:t>Pitanja? </a:t>
            </a:r>
          </a:p>
        </p:txBody>
      </p:sp>
    </p:spTree>
    <p:extLst>
      <p:ext uri="{BB962C8B-B14F-4D97-AF65-F5344CB8AC3E}">
        <p14:creationId xmlns:p14="http://schemas.microsoft.com/office/powerpoint/2010/main" val="2375511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01" y="1"/>
            <a:ext cx="9097963" cy="468313"/>
          </a:xfrm>
        </p:spPr>
        <p:txBody>
          <a:bodyPr>
            <a:normAutofit fontScale="90000"/>
          </a:bodyPr>
          <a:lstStyle/>
          <a:p>
            <a:pPr eaLnBrk="1" hangingPunct="1"/>
            <a:r>
              <a:rPr lang="hr-HR" altLang="x-none" sz="3200" b="1"/>
              <a:t>POREZNI OBVEZNIK</a:t>
            </a:r>
          </a:p>
        </p:txBody>
      </p:sp>
      <p:sp>
        <p:nvSpPr>
          <p:cNvPr id="34819" name="Subtitle 2"/>
          <p:cNvSpPr>
            <a:spLocks noGrp="1"/>
          </p:cNvSpPr>
          <p:nvPr>
            <p:ph idx="1"/>
          </p:nvPr>
        </p:nvSpPr>
        <p:spPr>
          <a:xfrm>
            <a:off x="185530" y="357189"/>
            <a:ext cx="12006469" cy="6334125"/>
          </a:xfrm>
        </p:spPr>
        <p:txBody>
          <a:bodyPr>
            <a:normAutofit fontScale="85000" lnSpcReduction="20000"/>
          </a:bodyPr>
          <a:lstStyle/>
          <a:p>
            <a:pPr algn="just" eaLnBrk="1" hangingPunct="1">
              <a:buFont typeface="Wingdings" panose="05000000000000000000" pitchFamily="2" charset="2"/>
              <a:buChar char="q"/>
            </a:pPr>
            <a:endParaRPr lang="hr-HR" altLang="x-none" sz="2000" b="1" dirty="0"/>
          </a:p>
          <a:p>
            <a:pPr>
              <a:buFont typeface="Wingdings" panose="05000000000000000000" pitchFamily="2" charset="2"/>
              <a:buChar char="q"/>
            </a:pPr>
            <a:r>
              <a:rPr lang="hr-HR" altLang="x-none" sz="2400" dirty="0"/>
              <a:t>Obrazac P-PDV </a:t>
            </a:r>
          </a:p>
          <a:p>
            <a:pPr>
              <a:buFont typeface="Wingdings" panose="05000000000000000000" pitchFamily="2" charset="2"/>
              <a:buChar char="q"/>
            </a:pPr>
            <a:r>
              <a:rPr lang="hr-HR" altLang="x-none" sz="2400" b="1" dirty="0"/>
              <a:t>Registar poreznih obveznika </a:t>
            </a:r>
          </a:p>
          <a:p>
            <a:pPr lvl="1">
              <a:buFont typeface="Wingdings" panose="05000000000000000000" pitchFamily="2" charset="2"/>
              <a:buChar char="q"/>
            </a:pPr>
            <a:r>
              <a:rPr lang="hr-HR" altLang="x-none" dirty="0"/>
              <a:t>Pravne i fizičke osobe koje obavljaju gospodarsku djelatnosti ( osim oslobođenih Zakonom)</a:t>
            </a:r>
          </a:p>
          <a:p>
            <a:pPr lvl="2">
              <a:buFont typeface="Wingdings" panose="05000000000000000000" pitchFamily="2" charset="2"/>
              <a:buChar char="q"/>
            </a:pPr>
            <a:r>
              <a:rPr lang="hr-HR" altLang="x-none" sz="2400" dirty="0"/>
              <a:t>OIB – tuzemstvo</a:t>
            </a:r>
          </a:p>
          <a:p>
            <a:pPr lvl="2">
              <a:buFont typeface="Wingdings" panose="05000000000000000000" pitchFamily="2" charset="2"/>
              <a:buChar char="q"/>
            </a:pPr>
            <a:r>
              <a:rPr lang="hr-HR" altLang="x-none" sz="2400" dirty="0"/>
              <a:t>PDV identifikacijski broj - EU</a:t>
            </a:r>
          </a:p>
          <a:p>
            <a:pPr algn="just" eaLnBrk="1" hangingPunct="1">
              <a:buFont typeface="Wingdings" panose="05000000000000000000" pitchFamily="2" charset="2"/>
              <a:buChar char="q"/>
            </a:pPr>
            <a:endParaRPr lang="hr-HR" altLang="x-none" sz="2400" b="1" dirty="0"/>
          </a:p>
          <a:p>
            <a:pPr algn="just" eaLnBrk="1" hangingPunct="1">
              <a:buFont typeface="Wingdings" panose="05000000000000000000" pitchFamily="2" charset="2"/>
              <a:buChar char="q"/>
            </a:pPr>
            <a:r>
              <a:rPr lang="hr-HR" altLang="x-none" sz="2400" b="1" dirty="0"/>
              <a:t>Prag za ulazak u sustav PDV-a </a:t>
            </a:r>
            <a:r>
              <a:rPr lang="hr-HR" altLang="x-none" sz="2400" dirty="0"/>
              <a:t>– promet od 230.000,00 kn bez PDV-a</a:t>
            </a:r>
          </a:p>
          <a:p>
            <a:pPr>
              <a:buFont typeface="Wingdings" panose="05000000000000000000" pitchFamily="2" charset="2"/>
              <a:buChar char="q"/>
            </a:pPr>
            <a:r>
              <a:rPr lang="hr-HR" sz="2400" b="1" dirty="0"/>
              <a:t>obuhvaća:</a:t>
            </a:r>
          </a:p>
          <a:p>
            <a:pPr lvl="1">
              <a:buFont typeface="Wingdings" panose="05000000000000000000" pitchFamily="2" charset="2"/>
              <a:buChar char="q"/>
            </a:pPr>
            <a:r>
              <a:rPr lang="hr-HR" dirty="0"/>
              <a:t>oporezive isporuke</a:t>
            </a:r>
          </a:p>
          <a:p>
            <a:pPr lvl="1">
              <a:buFont typeface="Wingdings" panose="05000000000000000000" pitchFamily="2" charset="2"/>
              <a:buChar char="q"/>
            </a:pPr>
            <a:r>
              <a:rPr lang="hr-HR" dirty="0"/>
              <a:t>isporuke oslobođene PDV-a po čl. 45, 47, 48 i 49 – izvoz i isporuke izjednačene s izvozom</a:t>
            </a:r>
          </a:p>
          <a:p>
            <a:pPr lvl="1">
              <a:buFont typeface="Wingdings" panose="05000000000000000000" pitchFamily="2" charset="2"/>
              <a:buChar char="q"/>
            </a:pPr>
            <a:r>
              <a:rPr lang="hr-HR" dirty="0"/>
              <a:t>vrijednost isporuka nekretnina</a:t>
            </a:r>
          </a:p>
          <a:p>
            <a:pPr lvl="1">
              <a:buFont typeface="Wingdings" panose="05000000000000000000" pitchFamily="2" charset="2"/>
              <a:buChar char="q"/>
            </a:pPr>
            <a:r>
              <a:rPr lang="hr-HR" dirty="0"/>
              <a:t>transakcije iz čl. 40 st. 1. t. a) do g) Zakona (tj. financijske usluge – osim ako su te transakcije pomoćne)</a:t>
            </a:r>
          </a:p>
          <a:p>
            <a:pPr>
              <a:buFont typeface="Wingdings" panose="05000000000000000000" pitchFamily="2" charset="2"/>
              <a:buChar char="q"/>
            </a:pPr>
            <a:r>
              <a:rPr lang="hr-HR" sz="2400" dirty="0"/>
              <a:t>ne ulazi vrijednost isporuka gospodarskih dobara </a:t>
            </a:r>
          </a:p>
          <a:p>
            <a:pPr lvl="1" algn="just">
              <a:buFont typeface="Wingdings" panose="05000000000000000000" pitchFamily="2" charset="2"/>
              <a:buChar char="q"/>
            </a:pPr>
            <a:endParaRPr lang="hr-HR" altLang="x-none" dirty="0"/>
          </a:p>
          <a:p>
            <a:pPr algn="just" eaLnBrk="1" hangingPunct="1">
              <a:buFont typeface="Wingdings" panose="05000000000000000000" pitchFamily="2" charset="2"/>
              <a:buChar char="q"/>
            </a:pPr>
            <a:r>
              <a:rPr lang="hr-HR" altLang="x-none" sz="2400" b="1" dirty="0"/>
              <a:t>Mjesečni obveznici PDV-a:</a:t>
            </a:r>
          </a:p>
          <a:p>
            <a:pPr lvl="1" algn="just" eaLnBrk="1" hangingPunct="1">
              <a:buFont typeface="Wingdings" panose="05000000000000000000" pitchFamily="2" charset="2"/>
              <a:buChar char="q"/>
            </a:pPr>
            <a:r>
              <a:rPr lang="hr-HR" altLang="x-none" dirty="0"/>
              <a:t> promet veći od 800.000,00 kn s PDV-om</a:t>
            </a:r>
          </a:p>
          <a:p>
            <a:pPr lvl="1" algn="just" eaLnBrk="1" hangingPunct="1">
              <a:buFont typeface="Wingdings" panose="05000000000000000000" pitchFamily="2" charset="2"/>
              <a:buChar char="q"/>
            </a:pPr>
            <a:r>
              <a:rPr lang="hr-HR" altLang="x-none" dirty="0"/>
              <a:t>obavljaju promet s EU bez obzira na veličinu prometa</a:t>
            </a:r>
          </a:p>
          <a:p>
            <a:pPr algn="just" eaLnBrk="1" hangingPunct="1">
              <a:buFont typeface="Wingdings" panose="05000000000000000000" pitchFamily="2" charset="2"/>
              <a:buChar char="q"/>
            </a:pPr>
            <a:r>
              <a:rPr lang="hr-HR" altLang="x-none" sz="2400" b="1" dirty="0"/>
              <a:t>Tromjesečni obveznici PDV-a </a:t>
            </a:r>
            <a:r>
              <a:rPr lang="hr-HR" altLang="x-none" sz="2400" dirty="0"/>
              <a:t>– promet manji od 800.000,00 kn s PDV-om</a:t>
            </a:r>
          </a:p>
          <a:p>
            <a:pPr lvl="1" eaLnBrk="1" hangingPunct="1">
              <a:buFont typeface="Wingdings" panose="05000000000000000000" pitchFamily="2" charset="2"/>
              <a:buChar char="q"/>
            </a:pPr>
            <a:r>
              <a:rPr lang="hr-HR" altLang="x-none" dirty="0"/>
              <a:t>mjesečni obveznici - ukoliko obavljaju promet s EU </a:t>
            </a:r>
          </a:p>
        </p:txBody>
      </p:sp>
      <p:sp>
        <p:nvSpPr>
          <p:cNvPr id="2" name="Slide Number Placeholder 1"/>
          <p:cNvSpPr>
            <a:spLocks noGrp="1"/>
          </p:cNvSpPr>
          <p:nvPr>
            <p:ph type="sldNum" sz="quarter" idx="12"/>
          </p:nvPr>
        </p:nvSpPr>
        <p:spPr/>
        <p:txBody>
          <a:bodyPr/>
          <a:lstStyle/>
          <a:p>
            <a:fld id="{7013CDAD-6DAF-4652-AE54-2AED961A0394}" type="slidenum">
              <a:rPr lang="hr-HR" smtClean="0"/>
              <a:t>7</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15004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24001" y="1"/>
            <a:ext cx="9097963" cy="468313"/>
          </a:xfrm>
        </p:spPr>
        <p:txBody>
          <a:bodyPr>
            <a:normAutofit fontScale="90000"/>
          </a:bodyPr>
          <a:lstStyle/>
          <a:p>
            <a:pPr eaLnBrk="1" hangingPunct="1">
              <a:defRPr/>
            </a:pPr>
            <a:r>
              <a:rPr lang="hr-HR" sz="3200" b="1" dirty="0">
                <a:latin typeface="+mn-lt"/>
              </a:rPr>
              <a:t>MALI POREZNI OBVEZNICI</a:t>
            </a:r>
          </a:p>
        </p:txBody>
      </p:sp>
      <p:sp>
        <p:nvSpPr>
          <p:cNvPr id="36867" name="Subtitle 2"/>
          <p:cNvSpPr>
            <a:spLocks noGrp="1"/>
          </p:cNvSpPr>
          <p:nvPr>
            <p:ph idx="1"/>
          </p:nvPr>
        </p:nvSpPr>
        <p:spPr>
          <a:xfrm>
            <a:off x="384313" y="571501"/>
            <a:ext cx="11555896" cy="6119813"/>
          </a:xfrm>
        </p:spPr>
        <p:txBody>
          <a:bodyPr>
            <a:normAutofit/>
          </a:bodyPr>
          <a:lstStyle/>
          <a:p>
            <a:pPr eaLnBrk="1" hangingPunct="1"/>
            <a:endParaRPr lang="hr-HR" altLang="x-none" sz="2400" b="1" dirty="0"/>
          </a:p>
          <a:p>
            <a:pPr eaLnBrk="1" hangingPunct="1">
              <a:buFont typeface="Wingdings" panose="05000000000000000000" pitchFamily="2" charset="2"/>
              <a:buChar char="q"/>
            </a:pPr>
            <a:r>
              <a:rPr lang="hr-HR" altLang="x-none" sz="2400" dirty="0"/>
              <a:t>Mali porezni obveznik – pravne osobe koje imaju promet </a:t>
            </a:r>
            <a:r>
              <a:rPr lang="hr-HR" altLang="x-none" sz="2400" b="1" dirty="0"/>
              <a:t>do 230.000,00 </a:t>
            </a:r>
            <a:r>
              <a:rPr lang="hr-HR" altLang="x-none" sz="2400" dirty="0"/>
              <a:t>kn bez PDV-a</a:t>
            </a:r>
          </a:p>
          <a:p>
            <a:pPr eaLnBrk="1" hangingPunct="1">
              <a:buFont typeface="Wingdings" panose="05000000000000000000" pitchFamily="2" charset="2"/>
              <a:buChar char="q"/>
            </a:pPr>
            <a:r>
              <a:rPr lang="hr-HR" altLang="x-none" sz="2400" dirty="0"/>
              <a:t>Nisu obveznici PDV-a na isporuke dobara i usluga</a:t>
            </a:r>
          </a:p>
          <a:p>
            <a:pPr eaLnBrk="1" hangingPunct="1">
              <a:buFont typeface="Wingdings" panose="05000000000000000000" pitchFamily="2" charset="2"/>
              <a:buChar char="q"/>
            </a:pPr>
            <a:r>
              <a:rPr lang="hr-HR" altLang="x-none" sz="2400" dirty="0"/>
              <a:t>Ne mogu priznavati pretporez</a:t>
            </a:r>
          </a:p>
          <a:p>
            <a:pPr eaLnBrk="1" hangingPunct="1">
              <a:buFont typeface="Wingdings" panose="05000000000000000000" pitchFamily="2" charset="2"/>
              <a:buChar char="q"/>
            </a:pPr>
            <a:r>
              <a:rPr lang="hr-HR" altLang="x-none" sz="2400" dirty="0"/>
              <a:t>Mogu dobrovoljno ući u sustav PDV-a ( min. 5 godina) </a:t>
            </a:r>
          </a:p>
          <a:p>
            <a:pPr eaLnBrk="1" hangingPunct="1">
              <a:buFont typeface="Wingdings" panose="05000000000000000000" pitchFamily="2" charset="2"/>
              <a:buChar char="q"/>
            </a:pPr>
            <a:r>
              <a:rPr lang="hr-HR" altLang="x-none" sz="2400" dirty="0"/>
              <a:t>Ukoliko imaju </a:t>
            </a:r>
            <a:r>
              <a:rPr lang="hr-HR" altLang="x-none" sz="2400" b="1" dirty="0"/>
              <a:t>transakcije s EU</a:t>
            </a:r>
            <a:r>
              <a:rPr lang="hr-HR" altLang="x-none" sz="2400" dirty="0"/>
              <a:t>: </a:t>
            </a:r>
          </a:p>
          <a:p>
            <a:pPr lvl="1" eaLnBrk="1" hangingPunct="1">
              <a:buFont typeface="Wingdings" panose="05000000000000000000" pitchFamily="2" charset="2"/>
              <a:buChar char="q"/>
            </a:pPr>
            <a:r>
              <a:rPr lang="hr-HR" altLang="x-none" dirty="0"/>
              <a:t>moraju se registrirati za potrebe PDV  – dobiti PDV identifikacijski broj, </a:t>
            </a:r>
          </a:p>
          <a:p>
            <a:pPr lvl="1" eaLnBrk="1" hangingPunct="1">
              <a:buFont typeface="Wingdings" panose="05000000000000000000" pitchFamily="2" charset="2"/>
              <a:buChar char="q"/>
            </a:pPr>
            <a:r>
              <a:rPr lang="hr-HR" altLang="x-none" dirty="0"/>
              <a:t>podnositi obrasce kada imaju transakcije s EU,</a:t>
            </a:r>
          </a:p>
          <a:p>
            <a:pPr lvl="1" eaLnBrk="1" hangingPunct="1">
              <a:buFont typeface="Wingdings" panose="05000000000000000000" pitchFamily="2" charset="2"/>
              <a:buChar char="q"/>
            </a:pPr>
            <a:r>
              <a:rPr lang="hr-HR" altLang="x-none" dirty="0"/>
              <a:t>ali i dalje nisu obveznici PDV i ne mogu si priznati pretporez</a:t>
            </a:r>
          </a:p>
          <a:p>
            <a:pPr eaLnBrk="1" hangingPunct="1">
              <a:buFont typeface="Wingdings" panose="05000000000000000000" pitchFamily="2" charset="2"/>
              <a:buChar char="q"/>
            </a:pPr>
            <a:r>
              <a:rPr lang="hr-HR" altLang="x-none" sz="2400" dirty="0"/>
              <a:t>Napomena na računima:</a:t>
            </a:r>
          </a:p>
          <a:p>
            <a:pPr lvl="1" eaLnBrk="1" hangingPunct="1">
              <a:buFont typeface="Wingdings" panose="05000000000000000000" pitchFamily="2" charset="2"/>
              <a:buChar char="q"/>
            </a:pPr>
            <a:r>
              <a:rPr lang="hr-HR" altLang="x-none" b="1" dirty="0"/>
              <a:t>Mali porezni obveznik u skladu s čl. 90 st. 2 Zakona o PDV-u</a:t>
            </a:r>
            <a:endParaRPr lang="hr-HR" altLang="x-none" dirty="0"/>
          </a:p>
          <a:p>
            <a:pPr eaLnBrk="1" hangingPunct="1">
              <a:buFont typeface="Wingdings" panose="05000000000000000000" pitchFamily="2" charset="2"/>
              <a:buChar char="Ø"/>
            </a:pPr>
            <a:endParaRPr lang="hr-HR" altLang="x-none" sz="2400" dirty="0"/>
          </a:p>
        </p:txBody>
      </p:sp>
      <p:sp>
        <p:nvSpPr>
          <p:cNvPr id="2" name="Slide Number Placeholder 1"/>
          <p:cNvSpPr>
            <a:spLocks noGrp="1"/>
          </p:cNvSpPr>
          <p:nvPr>
            <p:ph type="sldNum" sz="quarter" idx="12"/>
          </p:nvPr>
        </p:nvSpPr>
        <p:spPr/>
        <p:txBody>
          <a:bodyPr/>
          <a:lstStyle/>
          <a:p>
            <a:fld id="{7013CDAD-6DAF-4652-AE54-2AED961A0394}" type="slidenum">
              <a:rPr lang="hr-HR" smtClean="0"/>
              <a:t>8</a:t>
            </a:fld>
            <a:endParaRPr lang="hr-HR"/>
          </a:p>
        </p:txBody>
      </p:sp>
      <p:sp>
        <p:nvSpPr>
          <p:cNvPr id="3" name="Footer Placeholder 2"/>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81895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1" y="1"/>
            <a:ext cx="9097963" cy="468313"/>
          </a:xfrm>
        </p:spPr>
        <p:txBody>
          <a:bodyPr>
            <a:normAutofit fontScale="90000"/>
          </a:bodyPr>
          <a:lstStyle/>
          <a:p>
            <a:pPr eaLnBrk="1" hangingPunct="1">
              <a:defRPr/>
            </a:pPr>
            <a:r>
              <a:rPr lang="hr-HR" sz="3200" b="1" dirty="0">
                <a:latin typeface="+mn-lt"/>
              </a:rPr>
              <a:t>OPOREZIVE ISPORUKE DOBARA</a:t>
            </a:r>
          </a:p>
        </p:txBody>
      </p:sp>
      <p:sp>
        <p:nvSpPr>
          <p:cNvPr id="3" name="Subtitle 2"/>
          <p:cNvSpPr>
            <a:spLocks noGrp="1"/>
          </p:cNvSpPr>
          <p:nvPr>
            <p:ph idx="1"/>
          </p:nvPr>
        </p:nvSpPr>
        <p:spPr>
          <a:xfrm>
            <a:off x="477079" y="571501"/>
            <a:ext cx="10876722" cy="6119813"/>
          </a:xfrm>
        </p:spPr>
        <p:txBody>
          <a:bodyPr rtlCol="0">
            <a:normAutofit fontScale="92500" lnSpcReduction="10000"/>
          </a:bodyPr>
          <a:lstStyle/>
          <a:p>
            <a:pPr>
              <a:buFont typeface="Wingdings" panose="05000000000000000000" pitchFamily="2" charset="2"/>
              <a:buChar char="q"/>
              <a:defRPr/>
            </a:pPr>
            <a:r>
              <a:rPr lang="vi-VN" sz="2100" b="1" u="sng" dirty="0"/>
              <a:t>Isporuk</a:t>
            </a:r>
            <a:r>
              <a:rPr lang="hr-HR" sz="2100" b="1" u="sng" dirty="0"/>
              <a:t>a</a:t>
            </a:r>
            <a:r>
              <a:rPr lang="vi-VN" sz="2100" b="1" u="sng" dirty="0"/>
              <a:t> dobara</a:t>
            </a:r>
            <a:r>
              <a:rPr lang="hr-HR" sz="2100" b="1" u="sng" dirty="0"/>
              <a:t> je (čl. 7 ZPDV) :</a:t>
            </a:r>
          </a:p>
          <a:p>
            <a:pPr lvl="1">
              <a:buFont typeface="Wingdings" panose="05000000000000000000" pitchFamily="2" charset="2"/>
              <a:buChar char="q"/>
              <a:defRPr/>
            </a:pPr>
            <a:r>
              <a:rPr lang="vi-VN" sz="2200" b="1" dirty="0"/>
              <a:t>prijenos prava raspolaganja </a:t>
            </a:r>
            <a:r>
              <a:rPr lang="vi-VN" sz="2200" dirty="0"/>
              <a:t>materijalnom imovinom u svojstvu vlasnika. </a:t>
            </a:r>
            <a:endParaRPr lang="hr-HR" sz="2200" dirty="0"/>
          </a:p>
          <a:p>
            <a:pPr lvl="2">
              <a:buFont typeface="Wingdings" panose="05000000000000000000" pitchFamily="2" charset="2"/>
              <a:buChar char="q"/>
              <a:defRPr/>
            </a:pPr>
            <a:r>
              <a:rPr lang="vi-VN" sz="2200" b="1" dirty="0"/>
              <a:t>isporuka električne energije, plina, grijanja, hlađenja i slično</a:t>
            </a:r>
            <a:r>
              <a:rPr lang="vi-VN" sz="2200" dirty="0"/>
              <a:t>.</a:t>
            </a:r>
            <a:endParaRPr lang="hr-HR" sz="2200" dirty="0"/>
          </a:p>
          <a:p>
            <a:pPr lvl="1">
              <a:buFont typeface="Wingdings" panose="05000000000000000000" pitchFamily="2" charset="2"/>
              <a:buChar char="q"/>
              <a:defRPr/>
            </a:pPr>
            <a:r>
              <a:rPr lang="vi-VN" sz="2200" b="1" dirty="0"/>
              <a:t>prijenos vlasništva </a:t>
            </a:r>
            <a:r>
              <a:rPr lang="vi-VN" sz="2200" dirty="0"/>
              <a:t>nad imovinom uz nadoknadu po nalogu nadležnih državnih tijela ili u njihovo ime ili na temelju odredbi zakona,</a:t>
            </a:r>
            <a:endParaRPr lang="hr-HR" sz="2200" dirty="0"/>
          </a:p>
          <a:p>
            <a:pPr lvl="1">
              <a:buFont typeface="Wingdings" panose="05000000000000000000" pitchFamily="2" charset="2"/>
              <a:buChar char="q"/>
              <a:defRPr/>
            </a:pPr>
            <a:r>
              <a:rPr lang="vi-VN" sz="2200" b="1" dirty="0"/>
              <a:t>stvarna predaja dobara na raspolaganje prema ugovoru o najmu dobara</a:t>
            </a:r>
            <a:r>
              <a:rPr lang="vi-VN" sz="2200" dirty="0"/>
              <a:t>, odnosno </a:t>
            </a:r>
            <a:r>
              <a:rPr lang="vi-VN" sz="2200" b="1" dirty="0"/>
              <a:t>o leasingu </a:t>
            </a:r>
            <a:r>
              <a:rPr lang="vi-VN" sz="2200" dirty="0"/>
              <a:t>na određeno vrijeme ili o prodaji dobara uz odgodu plaćanja, koji određuje da se vlasništvo nad tim dobrima stječe najkasnije nakon plaćanja zadnjeg obroka,</a:t>
            </a:r>
            <a:r>
              <a:rPr lang="hr-HR" sz="2200" dirty="0"/>
              <a:t> </a:t>
            </a:r>
          </a:p>
          <a:p>
            <a:pPr lvl="1">
              <a:buFont typeface="Wingdings" panose="05000000000000000000" pitchFamily="2" charset="2"/>
              <a:buChar char="q"/>
              <a:defRPr/>
            </a:pPr>
            <a:r>
              <a:rPr lang="vi-VN" sz="2200" b="1" dirty="0"/>
              <a:t>prijenos dobara na temelju ugovora </a:t>
            </a:r>
            <a:r>
              <a:rPr lang="vi-VN" sz="2200" dirty="0"/>
              <a:t>prema kojem se plaća provizija za kupnju ili prodaju.</a:t>
            </a:r>
            <a:r>
              <a:rPr lang="hr-HR" sz="2200" dirty="0"/>
              <a:t> </a:t>
            </a:r>
          </a:p>
          <a:p>
            <a:pPr lvl="1">
              <a:buFont typeface="Wingdings" panose="05000000000000000000" pitchFamily="2" charset="2"/>
              <a:buChar char="q"/>
              <a:defRPr/>
            </a:pPr>
            <a:r>
              <a:rPr lang="hr-HR" sz="2200" b="1" dirty="0"/>
              <a:t>korištenje</a:t>
            </a:r>
            <a:r>
              <a:rPr lang="vi-VN" sz="2200" b="1" dirty="0"/>
              <a:t> dobara koja čine dio poslovne imovine poreznog obveznika za njegove privatne potrebe ili za privatne potrebe njegovih zaposlenika, ako raspolažu njima bez naknade ili ih općenito koriste u druge svrhe osim za potrebe obavljanja djelatnosti poreznog obveznika, a za ta je dobra ili njihove dijelove u cijelosti ili djelomično odbijen pretporez.</a:t>
            </a:r>
            <a:endParaRPr lang="hr-HR" sz="2200" b="1" dirty="0"/>
          </a:p>
          <a:p>
            <a:pPr lvl="1">
              <a:buFont typeface="Wingdings" panose="05000000000000000000" pitchFamily="2" charset="2"/>
              <a:buChar char="q"/>
              <a:defRPr/>
            </a:pPr>
            <a:r>
              <a:rPr lang="hr-HR" sz="2200" b="1" dirty="0"/>
              <a:t>premještanje dobara </a:t>
            </a:r>
            <a:r>
              <a:rPr lang="hr-HR" sz="2200" dirty="0"/>
              <a:t>koja su dio poslovne imovine poreznog obveznika koja je za potrebe svojeg poslovanja otpremio ili prevezao sam porezni obveznik ili druga osoba za njegov račun u drugu državu članicu (osim definiranih u čl 7 st. 6 ZPDV)</a:t>
            </a:r>
          </a:p>
          <a:p>
            <a:pPr lvl="1">
              <a:buFont typeface="Wingdings" panose="05000000000000000000" pitchFamily="2" charset="2"/>
              <a:buChar char="q"/>
              <a:defRPr/>
            </a:pPr>
            <a:r>
              <a:rPr lang="hr-HR" sz="2200" b="1" dirty="0"/>
              <a:t>zadržavanje dobara nakon prestanka </a:t>
            </a:r>
            <a:r>
              <a:rPr lang="hr-HR" sz="2200" dirty="0"/>
              <a:t>obavljanja gospodarske djelatnosti, a pri nabavi tih dobara PDV je u cijelosti ili djelomično odbijen. </a:t>
            </a:r>
          </a:p>
          <a:p>
            <a:pPr marL="0" indent="0">
              <a:buNone/>
              <a:defRPr/>
            </a:pPr>
            <a:r>
              <a:rPr lang="hr-HR" sz="2200" dirty="0"/>
              <a:t/>
            </a:r>
            <a:br>
              <a:rPr lang="hr-HR" sz="2200" dirty="0"/>
            </a:br>
            <a:endParaRPr lang="hr-HR" sz="2200" dirty="0"/>
          </a:p>
          <a:p>
            <a:pPr>
              <a:defRPr/>
            </a:pPr>
            <a:endParaRPr lang="hr-HR" sz="2200" dirty="0"/>
          </a:p>
        </p:txBody>
      </p:sp>
      <p:sp>
        <p:nvSpPr>
          <p:cNvPr id="2" name="Slide Number Placeholder 1"/>
          <p:cNvSpPr>
            <a:spLocks noGrp="1"/>
          </p:cNvSpPr>
          <p:nvPr>
            <p:ph type="sldNum" sz="quarter" idx="12"/>
          </p:nvPr>
        </p:nvSpPr>
        <p:spPr/>
        <p:txBody>
          <a:bodyPr/>
          <a:lstStyle/>
          <a:p>
            <a:fld id="{7013CDAD-6DAF-4652-AE54-2AED961A0394}" type="slidenum">
              <a:rPr lang="hr-HR" smtClean="0"/>
              <a:t>9</a:t>
            </a:fld>
            <a:endParaRPr lang="hr-HR"/>
          </a:p>
        </p:txBody>
      </p:sp>
      <p:sp>
        <p:nvSpPr>
          <p:cNvPr id="4" name="Footer Placeholder 3"/>
          <p:cNvSpPr>
            <a:spLocks noGrp="1"/>
          </p:cNvSpPr>
          <p:nvPr>
            <p:ph type="ftr" sz="quarter" idx="11"/>
          </p:nvPr>
        </p:nvSpPr>
        <p:spPr/>
        <p:txBody>
          <a:bodyPr/>
          <a:lstStyle/>
          <a:p>
            <a:r>
              <a:rPr lang="hr-HR"/>
              <a:t>www.hkps.hr</a:t>
            </a:r>
          </a:p>
        </p:txBody>
      </p:sp>
    </p:spTree>
    <p:extLst>
      <p:ext uri="{BB962C8B-B14F-4D97-AF65-F5344CB8AC3E}">
        <p14:creationId xmlns:p14="http://schemas.microsoft.com/office/powerpoint/2010/main" val="2252979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492</TotalTime>
  <Words>8627</Words>
  <Application>Microsoft Macintosh PowerPoint</Application>
  <PresentationFormat>Custom</PresentationFormat>
  <Paragraphs>885</Paragraphs>
  <Slides>60</Slides>
  <Notes>46</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     PDV U POSLOVANJU S TUZEMSTVOM   </vt:lpstr>
      <vt:lpstr>LITERATURA</vt:lpstr>
      <vt:lpstr>SADRŽAJ</vt:lpstr>
      <vt:lpstr>POREZNI OBVEZNIK</vt:lpstr>
      <vt:lpstr>PREDMET OPOREZIVANJA</vt:lpstr>
      <vt:lpstr>TUZEMSTVO- načela obračuna PDV-a</vt:lpstr>
      <vt:lpstr>POREZNI OBVEZNIK</vt:lpstr>
      <vt:lpstr>MALI POREZNI OBVEZNICI</vt:lpstr>
      <vt:lpstr>OPOREZIVE ISPORUKE DOBARA</vt:lpstr>
      <vt:lpstr>OBAVLJANJE USLUGA</vt:lpstr>
      <vt:lpstr>STOPE PDV-a čl 37 ZPDV i čl. 47 PPDV </vt:lpstr>
      <vt:lpstr>OSLOBOĐENJA ZA JAVNE DJELATNOSTI </vt:lpstr>
      <vt:lpstr>OSLOBOĐENJA ZA OSTALE DJELATNOSTI</vt:lpstr>
      <vt:lpstr>POREZNE EVIDENCIJE</vt:lpstr>
      <vt:lpstr>OBVEZA PDV-a</vt:lpstr>
      <vt:lpstr>POREZNA OSNOVICA</vt:lpstr>
      <vt:lpstr>PRIZNAVANJE PRETPOREZA</vt:lpstr>
      <vt:lpstr>TUZEMSTVO – utvrđivanje obveze PDV-a i priznavanje pretporeza</vt:lpstr>
      <vt:lpstr>NASTANAK POREZNE OBVEZE I PRIZNAVANJE PRETPOREZA PRI ISPORUKAMA DOBARA ILI USLUGA U TUZEMSTVU</vt:lpstr>
      <vt:lpstr>OBAVEZNI SADRŽAJ RAČUNA</vt:lpstr>
      <vt:lpstr>OBAVEZNI SADRŽAJ RAČUNA</vt:lpstr>
      <vt:lpstr>Ispravak računa i porezne osnovice</vt:lpstr>
      <vt:lpstr> ROBA U KOMISIJI </vt:lpstr>
      <vt:lpstr>PREDUJMOVI</vt:lpstr>
      <vt:lpstr>TUZEMSTVO – isporuka usluga</vt:lpstr>
      <vt:lpstr>REPREZENTACIJA</vt:lpstr>
      <vt:lpstr>SLUŽBENI AUTOMOBILI...</vt:lpstr>
      <vt:lpstr>SLUŽBENI AUTOMOBILI...</vt:lpstr>
      <vt:lpstr>MANJKOVI  </vt:lpstr>
      <vt:lpstr>RASHODOVANJE IMOVINE</vt:lpstr>
      <vt:lpstr>SPECIFIČNOSTI OBRAČUNA PDV-a</vt:lpstr>
      <vt:lpstr>PDV i neoporezive transakcije </vt:lpstr>
      <vt:lpstr>TUZEMSTVO – isporuka usluga smještaja...</vt:lpstr>
      <vt:lpstr>TUZEMSTVO – isporuka usluga pripremanje hrane...</vt:lpstr>
      <vt:lpstr>Postupak oporezivanja prema naplaćenim naknadama</vt:lpstr>
      <vt:lpstr>Postupak oporezivanja prema naplaćenim naknadama</vt:lpstr>
      <vt:lpstr>Postupak oporezivanja prema naplaćenim naknadama</vt:lpstr>
      <vt:lpstr>PRIMJER- OBRAČUN PREMA  NAPLAĆENIM NAKNADAMA</vt:lpstr>
      <vt:lpstr>Postupak oporezivanja prema naplaćenim naknadama </vt:lpstr>
      <vt:lpstr>JAMAC - PLATAC</vt:lpstr>
      <vt:lpstr>TUZEMSTVO – NEKRETNINE</vt:lpstr>
      <vt:lpstr>TUZEMSTVO – NEKRETNINE – oporezive PDV-om</vt:lpstr>
      <vt:lpstr>TUZEMSTVO – NEKRETNINE</vt:lpstr>
      <vt:lpstr>Izbor za oporezivanje</vt:lpstr>
      <vt:lpstr>TUZEMSTVO – NEKRETNINE</vt:lpstr>
      <vt:lpstr>PRIMJER PRODAJE STANOVA I POSLOVIH PROSTORA</vt:lpstr>
      <vt:lpstr>POREZNI POLOŽAJ ISPORUKE GRAĐEVINE  </vt:lpstr>
      <vt:lpstr>Način podjele pretporeza</vt:lpstr>
      <vt:lpstr>Podjela pretporeza („pro rata”)</vt:lpstr>
      <vt:lpstr>Ispravak odbitka pretporeza</vt:lpstr>
      <vt:lpstr>Ispravak pretporeza za DI zbog promjene % za odbitak pretporeza u odnosu na godinu nabave</vt:lpstr>
      <vt:lpstr>Ispravak odbitka pretporeza kod isporuke gospodarskih dobara</vt:lpstr>
      <vt:lpstr>TUZEMNI PRIJENOS POREZNE OBVEZE</vt:lpstr>
      <vt:lpstr>GRAĐEVINSKE USLUGE</vt:lpstr>
      <vt:lpstr>GRAĐEVINSKE USLUGE</vt:lpstr>
      <vt:lpstr>Popis građevinskih radova – čl. 152. Pravilnika</vt:lpstr>
      <vt:lpstr>Dodatak II</vt:lpstr>
      <vt:lpstr>Primjeri i Mišljenja Porezne uprave</vt:lpstr>
      <vt:lpstr>USLUGE RABLJENOG MATERIJALA I  OTPADA</vt:lpstr>
      <vt:lpstr>Hvala na pažnji,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ZAGREB, Draškovićeva 45,  Tel./fax: 385 1 88 86 743,</dc:title>
  <dc:creator>Vlasta Roška</dc:creator>
  <cp:lastModifiedBy>Porezni savjetnik Snježana Galić</cp:lastModifiedBy>
  <cp:revision>59</cp:revision>
  <dcterms:created xsi:type="dcterms:W3CDTF">2016-10-30T20:14:53Z</dcterms:created>
  <dcterms:modified xsi:type="dcterms:W3CDTF">2016-11-11T08:09:11Z</dcterms:modified>
</cp:coreProperties>
</file>