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9" r:id="rId3"/>
    <p:sldId id="323" r:id="rId4"/>
    <p:sldId id="322" r:id="rId5"/>
    <p:sldId id="347" r:id="rId6"/>
    <p:sldId id="348" r:id="rId7"/>
    <p:sldId id="324" r:id="rId8"/>
    <p:sldId id="337" r:id="rId9"/>
    <p:sldId id="352" r:id="rId10"/>
    <p:sldId id="326" r:id="rId11"/>
    <p:sldId id="325" r:id="rId12"/>
    <p:sldId id="327" r:id="rId13"/>
    <p:sldId id="346" r:id="rId14"/>
    <p:sldId id="356" r:id="rId15"/>
    <p:sldId id="364" r:id="rId16"/>
    <p:sldId id="328" r:id="rId17"/>
    <p:sldId id="342" r:id="rId18"/>
    <p:sldId id="351" r:id="rId19"/>
    <p:sldId id="344" r:id="rId20"/>
    <p:sldId id="345" r:id="rId21"/>
    <p:sldId id="334" r:id="rId22"/>
    <p:sldId id="340" r:id="rId23"/>
    <p:sldId id="335" r:id="rId24"/>
    <p:sldId id="336" r:id="rId25"/>
    <p:sldId id="339" r:id="rId26"/>
    <p:sldId id="321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3506" autoAdjust="0"/>
  </p:normalViewPr>
  <p:slideViewPr>
    <p:cSldViewPr snapToGrid="0">
      <p:cViewPr>
        <p:scale>
          <a:sx n="37" d="100"/>
          <a:sy n="37" d="100"/>
        </p:scale>
        <p:origin x="-3324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5F512-04C4-4E5A-A21C-65F5651CCBE5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28E75-F0A9-4275-9183-38630757B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63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8E75-F0A9-4275-9183-38630757BA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741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8E75-F0A9-4275-9183-38630757BA0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151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8E75-F0A9-4275-9183-38630757BA0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297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8E75-F0A9-4275-9183-38630757BA0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408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8E75-F0A9-4275-9183-38630757BA0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7744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8E75-F0A9-4275-9183-38630757BA0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8E75-F0A9-4275-9183-38630757BA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47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8E75-F0A9-4275-9183-38630757BA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825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 smtClean="0"/>
              <a:t>ZIS</a:t>
            </a:r>
            <a:endParaRPr lang="en-GB" baseline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Sadrži definicije informacijske sigurnosti, mjera informacijske sigurnosti, standarda itd.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Osnovan Zavod za sigurnost informacijskih sustava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Osnovan nacionalni CERT (Computer </a:t>
            </a:r>
            <a:r>
              <a:rPr lang="hr-HR" sz="3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Emergency</a:t>
            </a:r>
            <a:r>
              <a:rPr lang="hr-HR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3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</a:t>
            </a:r>
            <a:r>
              <a:rPr lang="hr-HR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Team)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Razmatra se informacijsko-sigurnosni nadzor tijela javne uprave, tijela javnog sektora i trgovačkih društva s javnim ovlastima</a:t>
            </a:r>
            <a:endParaRPr lang="en-US" dirty="0" smtClean="0"/>
          </a:p>
          <a:p>
            <a:endParaRPr lang="en-GB" baseline="0" dirty="0" smtClean="0"/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8E75-F0A9-4275-9183-38630757BA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199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8E75-F0A9-4275-9183-38630757BA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1756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8E75-F0A9-4275-9183-38630757BA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506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8E75-F0A9-4275-9183-38630757BA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22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8E75-F0A9-4275-9183-38630757BA0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50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28E75-F0A9-4275-9183-38630757BA0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194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882C-DF33-4AD7-817C-6DF13F15D7F6}" type="datetimeFigureOut">
              <a:rPr lang="hr-HR" smtClean="0"/>
              <a:pPr/>
              <a:t>15.12.2017.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8F7B-35A8-4CD8-A54C-0C8E8F74C40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527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882C-DF33-4AD7-817C-6DF13F15D7F6}" type="datetimeFigureOut">
              <a:rPr lang="hr-HR" smtClean="0"/>
              <a:pPr/>
              <a:t>15.12.2017.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8F7B-35A8-4CD8-A54C-0C8E8F74C4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0511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882C-DF33-4AD7-817C-6DF13F15D7F6}" type="datetimeFigureOut">
              <a:rPr lang="hr-HR" smtClean="0"/>
              <a:pPr/>
              <a:t>15.12.2017.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8F7B-35A8-4CD8-A54C-0C8E8F74C4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0004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882C-DF33-4AD7-817C-6DF13F15D7F6}" type="datetimeFigureOut">
              <a:rPr lang="hr-HR" smtClean="0"/>
              <a:pPr/>
              <a:t>15.12.2017.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8F7B-35A8-4CD8-A54C-0C8E8F74C4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7346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882C-DF33-4AD7-817C-6DF13F15D7F6}" type="datetimeFigureOut">
              <a:rPr lang="hr-HR" smtClean="0"/>
              <a:pPr/>
              <a:t>15.12.2017.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8F7B-35A8-4CD8-A54C-0C8E8F74C40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019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882C-DF33-4AD7-817C-6DF13F15D7F6}" type="datetimeFigureOut">
              <a:rPr lang="hr-HR" smtClean="0"/>
              <a:pPr/>
              <a:t>15.12.2017.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8F7B-35A8-4CD8-A54C-0C8E8F74C4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7206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882C-DF33-4AD7-817C-6DF13F15D7F6}" type="datetimeFigureOut">
              <a:rPr lang="hr-HR" smtClean="0"/>
              <a:pPr/>
              <a:t>15.12.2017.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8F7B-35A8-4CD8-A54C-0C8E8F74C4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659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882C-DF33-4AD7-817C-6DF13F15D7F6}" type="datetimeFigureOut">
              <a:rPr lang="hr-HR" smtClean="0"/>
              <a:pPr/>
              <a:t>15.12.2017.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8F7B-35A8-4CD8-A54C-0C8E8F74C4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7857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882C-DF33-4AD7-817C-6DF13F15D7F6}" type="datetimeFigureOut">
              <a:rPr lang="hr-HR" smtClean="0"/>
              <a:pPr/>
              <a:t>15.12.2017.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8F7B-35A8-4CD8-A54C-0C8E8F74C4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185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35882C-DF33-4AD7-817C-6DF13F15D7F6}" type="datetimeFigureOut">
              <a:rPr lang="hr-HR" smtClean="0"/>
              <a:pPr/>
              <a:t>15.12.2017.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A28F7B-35A8-4CD8-A54C-0C8E8F74C4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695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882C-DF33-4AD7-817C-6DF13F15D7F6}" type="datetimeFigureOut">
              <a:rPr lang="hr-HR" smtClean="0"/>
              <a:pPr/>
              <a:t>15.12.2017.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8F7B-35A8-4CD8-A54C-0C8E8F74C40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3092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35882C-DF33-4AD7-817C-6DF13F15D7F6}" type="datetimeFigureOut">
              <a:rPr lang="hr-HR" smtClean="0"/>
              <a:pPr/>
              <a:t>15.12.2017.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FA28F7B-35A8-4CD8-A54C-0C8E8F74C40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017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6600" dirty="0"/>
              <a:t/>
            </a:r>
            <a:br>
              <a:rPr lang="hr-HR" sz="6600" dirty="0"/>
            </a:br>
            <a:r>
              <a:rPr lang="en-GB" sz="6700" dirty="0" smtClean="0"/>
              <a:t>NIS Dire</a:t>
            </a:r>
            <a:r>
              <a:rPr lang="hr-HR" sz="6700" dirty="0" err="1" smtClean="0"/>
              <a:t>ktiva</a:t>
            </a:r>
            <a:r>
              <a:rPr lang="en-GB" sz="6700" dirty="0" smtClean="0"/>
              <a:t>:</a:t>
            </a:r>
            <a:br>
              <a:rPr lang="en-GB" sz="6700" dirty="0" smtClean="0"/>
            </a:br>
            <a:r>
              <a:rPr lang="en-GB" sz="6700" dirty="0" err="1" smtClean="0"/>
              <a:t>Implementa</a:t>
            </a:r>
            <a:r>
              <a:rPr lang="hr-HR" sz="6700" dirty="0" smtClean="0"/>
              <a:t>cija, izazovi i otvorena pitanja</a:t>
            </a:r>
            <a:r>
              <a:rPr lang="hr-HR" sz="6700" dirty="0"/>
              <a:t/>
            </a:r>
            <a:br>
              <a:rPr lang="hr-HR" sz="6700" dirty="0"/>
            </a:br>
            <a:endParaRPr lang="hr-H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hr-HR" dirty="0"/>
          </a:p>
          <a:p>
            <a:pPr algn="ctr"/>
            <a:r>
              <a:rPr lang="hr-HR" sz="7200" dirty="0"/>
              <a:t>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1127" y="4533834"/>
            <a:ext cx="1591072" cy="1591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4714240"/>
            <a:ext cx="599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Doc.dr.sc. Tihomir Katulić</a:t>
            </a:r>
          </a:p>
          <a:p>
            <a:r>
              <a:rPr lang="hr-HR" sz="2400" dirty="0" smtClean="0"/>
              <a:t>Katedra za pravnu informatiku</a:t>
            </a:r>
          </a:p>
          <a:p>
            <a:r>
              <a:rPr lang="hr-HR" sz="2400" dirty="0" smtClean="0"/>
              <a:t>Pravni fakultet Sveučilišta u Zagrebu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486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EU Strategija kibernetičke sigurnosti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hr-HR" sz="3400" dirty="0" smtClean="0">
                <a:latin typeface="+mj-lt"/>
              </a:rPr>
              <a:t>Jačanje otpornosti na kibernetičke napade</a:t>
            </a:r>
            <a:endParaRPr lang="en-US" sz="3400" dirty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hr-HR" sz="3400" dirty="0" smtClean="0">
                <a:latin typeface="+mj-lt"/>
              </a:rPr>
              <a:t>Sprečavanje širenja kibernetičkog kriminaliteta</a:t>
            </a:r>
            <a:endParaRPr lang="en-US" sz="3400" dirty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hr-HR" sz="3400" dirty="0" smtClean="0">
                <a:latin typeface="+mj-lt"/>
              </a:rPr>
              <a:t>Razvoj zajedničke europske politike kibernetičke zaštite</a:t>
            </a:r>
          </a:p>
          <a:p>
            <a:pPr lvl="1">
              <a:buFont typeface="Arial" pitchFamily="34" charset="0"/>
              <a:buChar char="•"/>
            </a:pPr>
            <a:r>
              <a:rPr lang="hr-HR" sz="3400" dirty="0" smtClean="0">
                <a:latin typeface="+mj-lt"/>
              </a:rPr>
              <a:t>Razvoj industrijskih i tehnoloških resursa</a:t>
            </a:r>
          </a:p>
          <a:p>
            <a:pPr lvl="1">
              <a:buFont typeface="Arial" pitchFamily="34" charset="0"/>
              <a:buChar char="•"/>
            </a:pPr>
            <a:r>
              <a:rPr lang="hr-HR" sz="3400" dirty="0" smtClean="0">
                <a:latin typeface="+mj-lt"/>
              </a:rPr>
              <a:t>Razvoj smislene međunarodne regulacije kibernetičkog prostora s pozicija temeljnih europskih vrijednosti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4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Europski sigurnosni plan </a:t>
            </a:r>
            <a:r>
              <a:rPr lang="en-US" dirty="0" smtClean="0"/>
              <a:t>2015-2020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r-HR" sz="4000" dirty="0" smtClean="0">
                <a:latin typeface="+mj-lt"/>
              </a:rPr>
              <a:t>Implementacija politika informacijske sigurnosti</a:t>
            </a:r>
          </a:p>
          <a:p>
            <a:pPr>
              <a:buFont typeface="Arial" pitchFamily="34" charset="0"/>
              <a:buChar char="•"/>
            </a:pPr>
            <a:r>
              <a:rPr lang="hr-HR" sz="4000" dirty="0" smtClean="0">
                <a:latin typeface="+mj-lt"/>
              </a:rPr>
              <a:t>Razvoj aktivnosti usmjerenih protiv kompjutorskog kriminaliteta, osobito na području:</a:t>
            </a:r>
          </a:p>
          <a:p>
            <a:pPr lvl="1">
              <a:buFont typeface="Arial" pitchFamily="34" charset="0"/>
              <a:buChar char="•"/>
            </a:pPr>
            <a:r>
              <a:rPr lang="hr-HR" sz="3600" dirty="0" smtClean="0">
                <a:latin typeface="+mj-lt"/>
              </a:rPr>
              <a:t>Elektroničkog plaćanja i financijskih instrumenata</a:t>
            </a:r>
          </a:p>
          <a:p>
            <a:pPr lvl="1">
              <a:buFont typeface="Arial" pitchFamily="34" charset="0"/>
              <a:buChar char="•"/>
            </a:pPr>
            <a:r>
              <a:rPr lang="hr-HR" sz="3600" dirty="0" smtClean="0">
                <a:latin typeface="+mj-lt"/>
              </a:rPr>
              <a:t>Međunarodne suradnje</a:t>
            </a:r>
            <a:endParaRPr lang="en-US" sz="3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r-HR" sz="3800" dirty="0" smtClean="0">
                <a:latin typeface="+mj-lt"/>
              </a:rPr>
              <a:t>Identifikacija i zaštita ključnih sustava</a:t>
            </a:r>
          </a:p>
          <a:p>
            <a:pPr lvl="2">
              <a:buFont typeface="Arial" pitchFamily="34" charset="0"/>
              <a:buChar char="•"/>
            </a:pPr>
            <a:r>
              <a:rPr lang="hr-HR" sz="3600" dirty="0" smtClean="0">
                <a:latin typeface="+mj-lt"/>
              </a:rPr>
              <a:t>Koji su to ključni sustavi?</a:t>
            </a:r>
            <a:endParaRPr lang="hr-HR" sz="36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53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Drugi politički dokumenti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hr-HR" sz="4200" b="1" dirty="0" smtClean="0">
                <a:latin typeface="+mj-lt"/>
              </a:rPr>
              <a:t>Komunikacija EK o jačanju europskog sustava otpornosti na kibernetičke napade i poticanju razvoja kompetitivne i inovativne industrije kibernetičke sigurnosti</a:t>
            </a:r>
          </a:p>
          <a:p>
            <a:pPr lvl="1">
              <a:buFont typeface="Arial" pitchFamily="34" charset="0"/>
              <a:buChar char="•"/>
            </a:pPr>
            <a:r>
              <a:rPr lang="hr-HR" sz="4000" dirty="0" smtClean="0">
                <a:latin typeface="+mj-lt"/>
              </a:rPr>
              <a:t>EK želi zajedničku edukaciju, trening i vježbe tijela za osiguranje informacijske sigurnosti</a:t>
            </a:r>
          </a:p>
          <a:p>
            <a:pPr lvl="1">
              <a:buFont typeface="Arial" pitchFamily="34" charset="0"/>
              <a:buChar char="•"/>
            </a:pPr>
            <a:r>
              <a:rPr lang="hr-HR" sz="4000" dirty="0" smtClean="0">
                <a:latin typeface="+mj-lt"/>
              </a:rPr>
              <a:t>Stvaranje zajedničkog tržišta za proizvode i usluge s područja informacijske sigurnosti</a:t>
            </a:r>
          </a:p>
          <a:p>
            <a:pPr lvl="1">
              <a:buFont typeface="Arial" pitchFamily="34" charset="0"/>
              <a:buChar char="•"/>
            </a:pPr>
            <a:r>
              <a:rPr lang="hr-HR" sz="4000" dirty="0" smtClean="0">
                <a:latin typeface="+mj-lt"/>
              </a:rPr>
              <a:t>Poticanje javno-privatnog partnerstva s ciljem unapređenja razvoja i inovacija na području 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32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Informacijska sigurnost u hrvatskom pravu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3600" dirty="0" smtClean="0">
                <a:latin typeface="+mj-lt"/>
              </a:rPr>
              <a:t>Zakon o informacijskoj sigurnosti (NN 79/2007)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600" dirty="0" smtClean="0">
                <a:latin typeface="+mj-lt"/>
              </a:rPr>
              <a:t>Zakon o sigurnosno-obavještajnom sustavu Republike Hrvatske</a:t>
            </a:r>
            <a:r>
              <a:rPr lang="en-US" sz="3600" dirty="0" smtClean="0">
                <a:latin typeface="+mj-lt"/>
              </a:rPr>
              <a:t> </a:t>
            </a:r>
            <a:r>
              <a:rPr lang="hr-HR" sz="3600" dirty="0" smtClean="0">
                <a:latin typeface="+mj-lt"/>
              </a:rPr>
              <a:t>(NN 79/06)</a:t>
            </a:r>
            <a:endParaRPr lang="en-US" sz="36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3600" dirty="0" smtClean="0">
                <a:latin typeface="+mj-lt"/>
              </a:rPr>
              <a:t>Zakon o tajnosti podataka(NN 79/07, 86/12)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600" dirty="0" smtClean="0">
                <a:latin typeface="+mj-lt"/>
              </a:rPr>
              <a:t>Zakon o kritičnim infrastrukturama ( NN 56/13)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600" dirty="0" smtClean="0">
                <a:latin typeface="+mj-lt"/>
              </a:rPr>
              <a:t>Zakon o državnoj informacijskoj infrastrukturi (NN 92/14)</a:t>
            </a:r>
            <a:endParaRPr lang="en-US" sz="36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3600" dirty="0" smtClean="0">
                <a:latin typeface="+mj-lt"/>
              </a:rPr>
              <a:t>Uredba o mjerama informacijske sigurnosti (NN 79/07)</a:t>
            </a:r>
            <a:endParaRPr lang="en-US" sz="36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3600" dirty="0" smtClean="0">
                <a:latin typeface="+mj-lt"/>
              </a:rPr>
              <a:t>Nacionalna strategija kibernetičke sigurnosti Republike Hrvatske (NN 108/15)</a:t>
            </a:r>
            <a:endParaRPr lang="en-US" dirty="0">
              <a:latin typeface="+mj-lt"/>
            </a:endParaRPr>
          </a:p>
          <a:p>
            <a:pPr marL="201168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89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Uredba o mjerama informacijske sigurnosti (NN 79/07)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06492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hr-HR" sz="3600" dirty="0" smtClean="0">
                <a:latin typeface="+mj-lt"/>
              </a:rPr>
              <a:t> Za zaštitu neklasificiranih podataka, tijela i pravne osobe i primjenjuju odgovarajući skup mjera informacijske sigurnosti, sukladno normama za upravljanje informacijskom sigurnošću, HRN ISO/IEC 27001 i HRN ISO/IEC 17799.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3600" dirty="0" smtClean="0">
                <a:latin typeface="+mj-lt"/>
              </a:rPr>
              <a:t>Područja informacijske sigurnosti za koja se propisuju mjere i standardi informacijske sigurnosti su:</a:t>
            </a:r>
          </a:p>
          <a:p>
            <a:pPr lvl="2">
              <a:buFont typeface="Wingdings" pitchFamily="2" charset="2"/>
              <a:buChar char="Ø"/>
            </a:pPr>
            <a:r>
              <a:rPr lang="hr-HR" sz="3200" dirty="0" smtClean="0">
                <a:latin typeface="+mj-lt"/>
              </a:rPr>
              <a:t>1. sigurnosna provjera,</a:t>
            </a:r>
          </a:p>
          <a:p>
            <a:pPr lvl="2">
              <a:buFont typeface="Wingdings" pitchFamily="2" charset="2"/>
              <a:buChar char="Ø"/>
            </a:pPr>
            <a:r>
              <a:rPr lang="hr-HR" sz="3200" dirty="0" smtClean="0">
                <a:latin typeface="+mj-lt"/>
              </a:rPr>
              <a:t>2. fizička sigurnost,</a:t>
            </a:r>
          </a:p>
          <a:p>
            <a:pPr lvl="2">
              <a:buFont typeface="Wingdings" pitchFamily="2" charset="2"/>
              <a:buChar char="Ø"/>
            </a:pPr>
            <a:r>
              <a:rPr lang="hr-HR" sz="3200" dirty="0" smtClean="0">
                <a:latin typeface="+mj-lt"/>
              </a:rPr>
              <a:t>3. sigurnost podatka,</a:t>
            </a:r>
          </a:p>
          <a:p>
            <a:pPr lvl="2">
              <a:buFont typeface="Wingdings" pitchFamily="2" charset="2"/>
              <a:buChar char="Ø"/>
            </a:pPr>
            <a:r>
              <a:rPr lang="hr-HR" sz="3200" dirty="0" smtClean="0">
                <a:latin typeface="+mj-lt"/>
              </a:rPr>
              <a:t>4. sigurnost informacijskog sustava i</a:t>
            </a:r>
          </a:p>
          <a:p>
            <a:pPr lvl="2">
              <a:buFont typeface="Wingdings" pitchFamily="2" charset="2"/>
              <a:buChar char="Ø"/>
            </a:pPr>
            <a:r>
              <a:rPr lang="hr-HR" sz="3200" dirty="0" smtClean="0">
                <a:latin typeface="+mj-lt"/>
              </a:rPr>
              <a:t>5. sigurnost poslovne suradnje.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Zakon o kritičnim infrastrukturama ( NN 56/13)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+mj-lt"/>
              </a:rPr>
              <a:t>Kritična infrastruktura? </a:t>
            </a:r>
          </a:p>
          <a:p>
            <a:pPr lvl="1"/>
            <a:r>
              <a:rPr lang="en-US" sz="3400" dirty="0" err="1" smtClean="0">
                <a:latin typeface="+mj-lt"/>
              </a:rPr>
              <a:t>Sustavi</a:t>
            </a:r>
            <a:r>
              <a:rPr lang="en-US" sz="3400" dirty="0" smtClean="0">
                <a:latin typeface="+mj-lt"/>
              </a:rPr>
              <a:t>, </a:t>
            </a:r>
            <a:r>
              <a:rPr lang="en-US" sz="3400" dirty="0" err="1" smtClean="0">
                <a:latin typeface="+mj-lt"/>
              </a:rPr>
              <a:t>mreže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i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objekti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od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nacionalne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važnosti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čiji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prekid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djelovanja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ili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prekid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isporuke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roba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kao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i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usluga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može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imati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ozbiljne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posljedice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na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nacionalnu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sigurnost</a:t>
            </a:r>
            <a:r>
              <a:rPr lang="en-US" sz="3400" dirty="0" smtClean="0">
                <a:latin typeface="+mj-lt"/>
              </a:rPr>
              <a:t>, </a:t>
            </a:r>
            <a:r>
              <a:rPr lang="en-US" sz="3400" dirty="0" err="1" smtClean="0">
                <a:latin typeface="+mj-lt"/>
              </a:rPr>
              <a:t>život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i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zdravlje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ljudi</a:t>
            </a:r>
            <a:r>
              <a:rPr lang="en-US" sz="3400" dirty="0" smtClean="0">
                <a:latin typeface="+mj-lt"/>
              </a:rPr>
              <a:t>, </a:t>
            </a:r>
            <a:r>
              <a:rPr lang="en-US" sz="3400" dirty="0" err="1" smtClean="0">
                <a:latin typeface="+mj-lt"/>
              </a:rPr>
              <a:t>imovinu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i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okoliš</a:t>
            </a:r>
            <a:r>
              <a:rPr lang="en-US" sz="3400" dirty="0" smtClean="0">
                <a:latin typeface="+mj-lt"/>
              </a:rPr>
              <a:t>, </a:t>
            </a:r>
            <a:r>
              <a:rPr lang="en-US" sz="3400" dirty="0" err="1" smtClean="0">
                <a:latin typeface="+mj-lt"/>
              </a:rPr>
              <a:t>sigurnost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i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ekonomsku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stabilnost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kao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i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neprekidno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funkcioniranje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vlasti</a:t>
            </a:r>
            <a:r>
              <a:rPr lang="en-US" sz="3400" dirty="0" smtClean="0">
                <a:latin typeface="+mj-lt"/>
              </a:rPr>
              <a:t>. </a:t>
            </a:r>
            <a:endParaRPr lang="en-US" sz="3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NIS Direktiva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hr-HR" sz="3600" dirty="0" smtClean="0">
                <a:latin typeface="+mj-lt"/>
              </a:rPr>
              <a:t>Glavni ciljevi</a:t>
            </a:r>
            <a:r>
              <a:rPr lang="en-GB" sz="3600" dirty="0" smtClean="0">
                <a:latin typeface="+mj-lt"/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Države članice trebaju usvojiti nacionalne strategije mrežne i informacijske sigurnosti</a:t>
            </a:r>
            <a:endParaRPr lang="en-GB" sz="3200" dirty="0" smtClean="0">
              <a:latin typeface="+mj-lt"/>
            </a:endParaRPr>
          </a:p>
          <a:p>
            <a:pPr lvl="2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Osniva se Radna grupa za razmjenu informacija i stratešku suradnju</a:t>
            </a:r>
            <a:endParaRPr lang="en-GB" sz="3200" dirty="0" smtClean="0">
              <a:latin typeface="+mj-lt"/>
            </a:endParaRPr>
          </a:p>
          <a:p>
            <a:pPr lvl="2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Države članice dužne su osnovati nacionalne CERT/CSIRT timove te EU CSIRT kontaktno mjesto</a:t>
            </a:r>
          </a:p>
          <a:p>
            <a:pPr lvl="2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Uvode se obveze notifikacije sigurnosnih incidenata i druge sigurnosne obveze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6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Podizanje razine kompetencija na području informacijske sigurnosti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+mj-lt"/>
              </a:rPr>
              <a:t>Utvrđivanje strateških ciljeva i prioriteta</a:t>
            </a:r>
            <a:endParaRPr lang="en-US" sz="28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+mj-lt"/>
              </a:rPr>
              <a:t>Procjena rizika i identifikacija mjera na području pripreme, odgovora na incidente i povrata podataka u slučaju napada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+mj-lt"/>
              </a:rPr>
              <a:t>Suradnja između javnog i privatnog sektora, trening i edukacija, istraživanje i razvoj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+mj-lt"/>
              </a:rPr>
              <a:t>Izrada popisa tijela koja sudjeluju u implementaciji strategije, nadležnih tijela te CSIRT-ova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6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Neposredni ciljevi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Osigurati višu razinu paneuropske suradnje</a:t>
            </a:r>
            <a:endParaRPr lang="en-GB" sz="3200" dirty="0">
              <a:latin typeface="+mj-lt"/>
            </a:endParaRPr>
          </a:p>
          <a:p>
            <a:pPr lvl="2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Osigurati primjenu dobre prakse upravljanja sigurnosnim rizicima</a:t>
            </a:r>
          </a:p>
          <a:p>
            <a:pPr lvl="2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Uvesti obvezu prijave sigurnosnih incidenata za davatelje tzv. ključnih usluga (essential services)</a:t>
            </a:r>
            <a:endParaRPr lang="en-US" sz="3600" b="1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6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Uvođenje mjera upravljanja rizicima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hr-HR" sz="3500" dirty="0" smtClean="0">
                <a:latin typeface="+mj-lt"/>
              </a:rPr>
              <a:t>Sprečavanje rizika</a:t>
            </a:r>
            <a:endParaRPr lang="en-US" sz="3500" dirty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hr-HR" sz="3500" dirty="0" smtClean="0">
                <a:latin typeface="+mj-lt"/>
              </a:rPr>
              <a:t>Tehničke i organizacijske mjere proporcionalne i prilagođene rizicima</a:t>
            </a:r>
            <a:endParaRPr lang="en-US" sz="35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r-HR" sz="3500" dirty="0" smtClean="0">
                <a:latin typeface="+mj-lt"/>
              </a:rPr>
              <a:t>Osiguranje mrežnih i informacijskih sustava</a:t>
            </a:r>
            <a:endParaRPr lang="en-US" sz="35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hr-HR" sz="3500" dirty="0" smtClean="0">
                <a:latin typeface="+mj-lt"/>
              </a:rPr>
              <a:t>Mjere trebaju osigurati adekvatnu razinu sigurnosti mreža i informacijskih sustava sukladno rizicima</a:t>
            </a:r>
            <a:endParaRPr lang="en-US" sz="35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r-HR" sz="3500" dirty="0" smtClean="0">
                <a:latin typeface="+mj-lt"/>
              </a:rPr>
              <a:t>Postupanje po incidentima</a:t>
            </a:r>
            <a:endParaRPr lang="en-US" sz="3500" dirty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hr-HR" sz="3500" dirty="0" smtClean="0">
                <a:latin typeface="+mj-lt"/>
              </a:rPr>
              <a:t>Mjere trebaju spriječiti ili minimizirati utjecaj incidenata na kritične informacijske sustave </a:t>
            </a:r>
            <a:endParaRPr lang="hr-HR" sz="4000" dirty="0">
              <a:latin typeface="+mj-lt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3181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hr-HR" sz="2400" dirty="0"/>
          </a:p>
          <a:p>
            <a:pPr>
              <a:buFont typeface="Arial" pitchFamily="34" charset="0"/>
              <a:buChar char="•"/>
            </a:pPr>
            <a:r>
              <a:rPr lang="hr-HR" sz="4000" dirty="0" smtClean="0">
                <a:latin typeface="+mj-lt"/>
              </a:rPr>
              <a:t>Malo o općem stanju informacijske sigurnosti</a:t>
            </a:r>
            <a:endParaRPr lang="hr-HR" sz="40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r-HR" sz="4000" dirty="0" smtClean="0">
                <a:latin typeface="+mj-lt"/>
              </a:rPr>
              <a:t>Pravni okvir informacijske sigurnosti u EU</a:t>
            </a:r>
            <a:endParaRPr lang="en-US" sz="4000" dirty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hr-HR" sz="3800" dirty="0" smtClean="0">
                <a:latin typeface="+mj-lt"/>
              </a:rPr>
              <a:t>...i ponešto o hrvatskim naporima</a:t>
            </a:r>
            <a:endParaRPr lang="hr-HR" sz="38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r-HR" sz="4000" dirty="0" smtClean="0">
                <a:latin typeface="+mj-lt"/>
              </a:rPr>
              <a:t>Osvrt na Direktivu o mrežnoj i informacijskoj sigurnosti</a:t>
            </a:r>
            <a:endParaRPr lang="hr-HR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Esencijalne (ključne) usluge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2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Tko su davatelji takvih usluga, koji su kriteriji za njihovo određenje?</a:t>
            </a:r>
            <a:endParaRPr lang="en-GB" sz="3200" dirty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Kritične za društvenu i ekonomsku aktivnost</a:t>
            </a:r>
            <a:endParaRPr lang="en-GB" sz="3200" dirty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Ovisne o umreženim informacijskim sustavima</a:t>
            </a:r>
          </a:p>
          <a:p>
            <a:pPr lvl="3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Remećenje ili uskrata pristupa tim uslugama ozbiljno ugrožava gospodarske interese i društvenu aktivnost (kriteriji: broj pogođenih korisnika, geografska rasprostranjenost i dužina napada)</a:t>
            </a:r>
          </a:p>
          <a:p>
            <a:pPr lvl="3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Pravni status davatelja usluga nije presudan faktor u procjeni</a:t>
            </a:r>
            <a:endParaRPr lang="en-GB" sz="32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926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hr-HR" sz="4800" dirty="0">
                <a:latin typeface="+mj-lt"/>
              </a:rPr>
              <a:t>Ključne usluge?</a:t>
            </a:r>
            <a:endParaRPr lang="en-GB" sz="4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Energetsko tržište, transport, bankarstvo, financijske usluge i tržišta, zdravstvo, pristup i distribucija vodi i razne digitalne usluge</a:t>
            </a:r>
            <a:endParaRPr lang="en-GB" sz="3200" dirty="0">
              <a:latin typeface="+mj-lt"/>
            </a:endParaRPr>
          </a:p>
          <a:p>
            <a:pPr lvl="2">
              <a:buFont typeface="Arial" pitchFamily="34" charset="0"/>
              <a:buChar char="•"/>
            </a:pPr>
            <a:r>
              <a:rPr lang="en-GB" sz="3200" dirty="0" err="1" smtClean="0">
                <a:latin typeface="+mj-lt"/>
              </a:rPr>
              <a:t>Energ</a:t>
            </a:r>
            <a:r>
              <a:rPr lang="hr-HR" sz="3200" dirty="0" smtClean="0">
                <a:latin typeface="+mj-lt"/>
              </a:rPr>
              <a:t>etske usluge 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– </a:t>
            </a:r>
            <a:r>
              <a:rPr lang="hr-HR" sz="3200" dirty="0" smtClean="0">
                <a:latin typeface="+mj-lt"/>
              </a:rPr>
              <a:t> transport i distribucija nafte, plina i električne energije</a:t>
            </a:r>
          </a:p>
          <a:p>
            <a:pPr lvl="2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Transportne usluge – zrak, željeznica, pomorski, riječni i cestovni promet</a:t>
            </a:r>
          </a:p>
          <a:p>
            <a:pPr lvl="2">
              <a:buFont typeface="Arial" pitchFamily="34" charset="0"/>
              <a:buChar char="•"/>
            </a:pPr>
            <a:r>
              <a:rPr lang="en-GB" sz="3200" dirty="0" err="1" smtClean="0">
                <a:latin typeface="+mj-lt"/>
              </a:rPr>
              <a:t>Financ</a:t>
            </a:r>
            <a:r>
              <a:rPr lang="hr-HR" sz="3200" dirty="0" smtClean="0">
                <a:latin typeface="+mj-lt"/>
              </a:rPr>
              <a:t>ije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>
                <a:latin typeface="+mj-lt"/>
              </a:rPr>
              <a:t>– </a:t>
            </a:r>
            <a:r>
              <a:rPr lang="hr-HR" sz="3200" dirty="0" smtClean="0">
                <a:latin typeface="+mj-lt"/>
              </a:rPr>
              <a:t>banke, kreditne kartice i elektronička plaćanja, tržišta kapitala, službeni registri i regulatorna tijela</a:t>
            </a:r>
          </a:p>
        </p:txBody>
      </p:sp>
    </p:spTree>
    <p:extLst>
      <p:ext uri="{BB962C8B-B14F-4D97-AF65-F5344CB8AC3E}">
        <p14:creationId xmlns:p14="http://schemas.microsoft.com/office/powerpoint/2010/main" xmlns="" val="1964048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Obveze operatora ključnih usluga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Odgovarajuće tehničke i organizacijske mjere za upravljanje rizicima u vezi mrežnih i informacijskih sustava</a:t>
            </a:r>
          </a:p>
          <a:p>
            <a:pPr lvl="2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Odgovarajuće mjere za sprečavanje i smanjenje utjecaja incidenata na rad ključnih usluga</a:t>
            </a:r>
          </a:p>
          <a:p>
            <a:pPr lvl="2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Obveza obavještavanja bez odgađanja nadležnog tijela ili CSIRTa o otkriću incidenta koji može imati utjecaj na pružane ključne usluge</a:t>
            </a:r>
          </a:p>
          <a:p>
            <a:pPr lvl="2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2953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Digitalne usluge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2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Kako se davatelji digitalnih usluga razlikuju od davatelja esencijalnih usluga?</a:t>
            </a:r>
          </a:p>
          <a:p>
            <a:pPr lvl="3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Odnose se na davatelje pristupa internetu, tražilice, elektroničku trgovinu</a:t>
            </a:r>
            <a:endParaRPr lang="en-GB" sz="3200" dirty="0" smtClean="0">
              <a:latin typeface="+mj-lt"/>
            </a:endParaRPr>
          </a:p>
          <a:p>
            <a:pPr lvl="2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Odgovorni za primjenu dodatnih mjera</a:t>
            </a:r>
            <a:endParaRPr lang="en-GB" sz="3200" dirty="0" smtClean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Fizička i lokacijska zaštita informacijskih sustava</a:t>
            </a:r>
            <a:endParaRPr lang="en-GB" sz="3200" dirty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Postupak odgovora na sigurnosne incidente</a:t>
            </a:r>
            <a:endParaRPr lang="en-GB" sz="3200" dirty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Osiguranje daljnjeg davanja usluga</a:t>
            </a:r>
            <a:endParaRPr lang="en-GB" sz="3200" dirty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Revizija informacijske sigurnosti</a:t>
            </a:r>
            <a:endParaRPr lang="en-GB" sz="3200" dirty="0">
              <a:latin typeface="+mj-lt"/>
            </a:endParaRPr>
          </a:p>
          <a:p>
            <a:pPr lvl="3"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Osiguranje primjene standarda informacijske sigurnosti</a:t>
            </a:r>
            <a:endParaRPr lang="en-GB" sz="32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7283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Directive Time Frame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243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 Informacijska sigurnost postaje politički prioritet EU. Sigurnost esencijalnih i digitalnih usluga je od životne važnosti za EU</a:t>
            </a:r>
            <a:endParaRPr lang="en-US" sz="3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 Nova pravila prouzročit će dodatne troškove i administrativne terete za davatelje esencijalnih i digitalnih usluga</a:t>
            </a:r>
            <a:endParaRPr lang="en-US" sz="32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r-HR" sz="3200" dirty="0" smtClean="0">
                <a:latin typeface="+mj-lt"/>
              </a:rPr>
              <a:t> Rast kibernetičkog kriminaliteta zahtjeva adekvatan regulatorni odgovor. </a:t>
            </a:r>
          </a:p>
          <a:p>
            <a:pPr lvl="1">
              <a:buFont typeface="Arial" pitchFamily="34" charset="0"/>
              <a:buChar char="•"/>
            </a:pPr>
            <a:r>
              <a:rPr lang="hr-HR" sz="3000" dirty="0" smtClean="0">
                <a:latin typeface="+mj-lt"/>
              </a:rPr>
              <a:t>Direktiva kao pravni instrument ostavlja previše prostora državama članicama</a:t>
            </a:r>
          </a:p>
          <a:p>
            <a:pPr lvl="1">
              <a:buFont typeface="Arial" pitchFamily="34" charset="0"/>
              <a:buChar char="•"/>
            </a:pPr>
            <a:r>
              <a:rPr lang="hr-HR" sz="3000" dirty="0" smtClean="0">
                <a:latin typeface="+mj-lt"/>
              </a:rPr>
              <a:t>Nedostaju kvalitetna sredstva kontrole implementacije</a:t>
            </a:r>
            <a:endParaRPr lang="en-US" sz="2800" dirty="0">
              <a:latin typeface="+mj-lt"/>
            </a:endParaRP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9245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940907"/>
            <a:ext cx="10058400" cy="2982097"/>
          </a:xfrm>
        </p:spPr>
        <p:txBody>
          <a:bodyPr>
            <a:normAutofit fontScale="90000"/>
          </a:bodyPr>
          <a:lstStyle/>
          <a:p>
            <a:pPr algn="ctr"/>
            <a:r>
              <a:rPr lang="hr-HR" sz="6600" dirty="0"/>
              <a:t/>
            </a:r>
            <a:br>
              <a:rPr lang="hr-HR" sz="6600" dirty="0"/>
            </a:br>
            <a:r>
              <a:rPr lang="hr-HR" sz="6700" dirty="0"/>
              <a:t/>
            </a:r>
            <a:br>
              <a:rPr lang="hr-HR" sz="6700" dirty="0"/>
            </a:br>
            <a:r>
              <a:rPr lang="hr-HR" sz="6700" dirty="0"/>
              <a:t/>
            </a:r>
            <a:br>
              <a:rPr lang="hr-HR" sz="6700" dirty="0"/>
            </a:br>
            <a:r>
              <a:rPr lang="en-US" sz="6700" dirty="0"/>
              <a:t/>
            </a:r>
            <a:br>
              <a:rPr lang="en-US" sz="6700" dirty="0"/>
            </a:br>
            <a:r>
              <a:rPr lang="en-US" sz="6700" dirty="0"/>
              <a:t/>
            </a:r>
            <a:br>
              <a:rPr lang="en-US" sz="6700" dirty="0"/>
            </a:br>
            <a:endParaRPr lang="hr-HR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2883243"/>
            <a:ext cx="10058400" cy="2715377"/>
          </a:xfrm>
        </p:spPr>
        <p:txBody>
          <a:bodyPr>
            <a:normAutofit/>
          </a:bodyPr>
          <a:lstStyle/>
          <a:p>
            <a:pPr algn="ctr"/>
            <a:endParaRPr lang="hr-HR" dirty="0"/>
          </a:p>
          <a:p>
            <a:pPr algn="ctr"/>
            <a:r>
              <a:rPr lang="hr-HR" sz="7200" dirty="0"/>
              <a:t> 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287" y="669995"/>
            <a:ext cx="1591072" cy="1591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6854" y="2702009"/>
            <a:ext cx="6376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 smtClean="0">
                <a:latin typeface="+mj-lt"/>
              </a:rPr>
              <a:t>Hvala na pažnji!</a:t>
            </a:r>
          </a:p>
          <a:p>
            <a:pPr algn="ctr"/>
            <a:endParaRPr lang="hr-HR" sz="5400" dirty="0" smtClean="0">
              <a:latin typeface="+mj-lt"/>
            </a:endParaRPr>
          </a:p>
          <a:p>
            <a:pPr algn="ctr"/>
            <a:r>
              <a:rPr lang="hr-HR" sz="5400" dirty="0" smtClean="0">
                <a:latin typeface="+mj-lt"/>
              </a:rPr>
              <a:t>tihomir@pravo.hr</a:t>
            </a:r>
            <a:endParaRPr lang="hr-HR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61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5356"/>
          </a:xfrm>
        </p:spPr>
        <p:txBody>
          <a:bodyPr>
            <a:normAutofit/>
          </a:bodyPr>
          <a:lstStyle/>
          <a:p>
            <a:r>
              <a:rPr lang="hr-HR" dirty="0" smtClean="0"/>
              <a:t>Izvori: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r-HR" sz="4000" dirty="0">
                <a:latin typeface="+mj-lt"/>
              </a:rPr>
              <a:t>ENISA – European Network Information Security Agency </a:t>
            </a:r>
          </a:p>
          <a:p>
            <a:pPr lvl="1">
              <a:buFont typeface="Arial" pitchFamily="34" charset="0"/>
              <a:buChar char="•"/>
            </a:pPr>
            <a:r>
              <a:rPr lang="hr-HR" sz="3800" dirty="0">
                <a:latin typeface="+mj-lt"/>
              </a:rPr>
              <a:t>P</a:t>
            </a:r>
            <a:r>
              <a:rPr lang="hr-HR" sz="3800" dirty="0" smtClean="0">
                <a:latin typeface="+mj-lt"/>
              </a:rPr>
              <a:t>regled prijetnji informacijskoj sigurnosti</a:t>
            </a:r>
            <a:endParaRPr lang="hr-HR" sz="38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r-HR" sz="4000" dirty="0">
                <a:latin typeface="+mj-lt"/>
              </a:rPr>
              <a:t>EUROPol </a:t>
            </a:r>
            <a:endParaRPr lang="hr-HR" sz="40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hr-HR" sz="3800" dirty="0" smtClean="0">
                <a:latin typeface="+mj-lt"/>
              </a:rPr>
              <a:t>Internet Organized Crime Assessment 2016</a:t>
            </a:r>
            <a:endParaRPr lang="hr-HR" sz="38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r-HR" sz="4000" dirty="0">
                <a:latin typeface="+mj-lt"/>
              </a:rPr>
              <a:t>Octopus Cybercrime </a:t>
            </a:r>
            <a:r>
              <a:rPr lang="hr-HR" sz="4000" dirty="0" smtClean="0">
                <a:latin typeface="+mj-lt"/>
              </a:rPr>
              <a:t>zajednica Vijeća Europe</a:t>
            </a:r>
          </a:p>
          <a:p>
            <a:pPr>
              <a:buFont typeface="Arial" pitchFamily="34" charset="0"/>
              <a:buChar char="•"/>
            </a:pPr>
            <a:r>
              <a:rPr lang="hr-HR" sz="4000" dirty="0" smtClean="0">
                <a:latin typeface="+mj-lt"/>
              </a:rPr>
              <a:t>Podaci iz industrije</a:t>
            </a:r>
            <a:endParaRPr lang="hr-HR" sz="40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hr-HR" sz="4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www.nap.edu/openbook/18535/xhtml/images/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31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Krovni dokumenti EU o kibersigurnosti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3600" dirty="0" smtClean="0">
                <a:latin typeface="+mj-lt"/>
              </a:rPr>
              <a:t> </a:t>
            </a:r>
            <a:r>
              <a:rPr lang="hr-HR" sz="3600" dirty="0" smtClean="0">
                <a:latin typeface="+mj-lt"/>
              </a:rPr>
              <a:t>Strategija kibernetičke sigurnosti </a:t>
            </a:r>
            <a:r>
              <a:rPr lang="en-GB" sz="3600" dirty="0" smtClean="0">
                <a:latin typeface="+mj-lt"/>
              </a:rPr>
              <a:t>EU 2013</a:t>
            </a:r>
          </a:p>
          <a:p>
            <a:pPr>
              <a:buFont typeface="Arial" pitchFamily="34" charset="0"/>
              <a:buChar char="•"/>
            </a:pPr>
            <a:r>
              <a:rPr lang="hr-HR" sz="3600" dirty="0" smtClean="0">
                <a:latin typeface="+mj-lt"/>
              </a:rPr>
              <a:t> Europski sigurnosni plan (Security Agenda) </a:t>
            </a:r>
            <a:r>
              <a:rPr lang="en-US" sz="3600" dirty="0" smtClean="0">
                <a:latin typeface="+mj-lt"/>
              </a:rPr>
              <a:t>2015-2020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 </a:t>
            </a:r>
            <a:r>
              <a:rPr lang="hr-HR" sz="3600" dirty="0" smtClean="0">
                <a:latin typeface="+mj-lt"/>
              </a:rPr>
              <a:t>Drugi politički dokumenti</a:t>
            </a:r>
            <a:endParaRPr lang="en-GB" sz="3600" dirty="0" smtClean="0">
              <a:latin typeface="+mj-lt"/>
            </a:endParaRPr>
          </a:p>
          <a:p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5341</TotalTime>
  <Words>970</Words>
  <Application>Microsoft Office PowerPoint</Application>
  <PresentationFormat>Custom</PresentationFormat>
  <Paragraphs>141</Paragraphs>
  <Slides>26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Retrospect</vt:lpstr>
      <vt:lpstr> NIS Direktiva: Implementacija, izazovi i otvorena pitanja </vt:lpstr>
      <vt:lpstr>SADRŽAJ</vt:lpstr>
      <vt:lpstr>Izvori:</vt:lpstr>
      <vt:lpstr>Slide 4</vt:lpstr>
      <vt:lpstr>Slide 5</vt:lpstr>
      <vt:lpstr>Slide 6</vt:lpstr>
      <vt:lpstr>Slide 7</vt:lpstr>
      <vt:lpstr>Slide 8</vt:lpstr>
      <vt:lpstr>Krovni dokumenti EU o kibersigurnosti</vt:lpstr>
      <vt:lpstr>EU Strategija kibernetičke sigurnosti 2013</vt:lpstr>
      <vt:lpstr>Europski sigurnosni plan 2015-2020</vt:lpstr>
      <vt:lpstr>Drugi politički dokumenti</vt:lpstr>
      <vt:lpstr>Informacijska sigurnost u hrvatskom pravu</vt:lpstr>
      <vt:lpstr>Uredba o mjerama informacijske sigurnosti (NN 79/07)</vt:lpstr>
      <vt:lpstr>Zakon o kritičnim infrastrukturama ( NN 56/13)</vt:lpstr>
      <vt:lpstr>NIS Direktiva</vt:lpstr>
      <vt:lpstr>Podizanje razine kompetencija na području informacijske sigurnosti</vt:lpstr>
      <vt:lpstr>Neposredni ciljevi </vt:lpstr>
      <vt:lpstr>Uvođenje mjera upravljanja rizicima</vt:lpstr>
      <vt:lpstr>Esencijalne (ključne) usluge</vt:lpstr>
      <vt:lpstr>Ključne usluge?</vt:lpstr>
      <vt:lpstr>Obveze operatora ključnih usluga</vt:lpstr>
      <vt:lpstr>Digitalne usluge</vt:lpstr>
      <vt:lpstr>Directive Time Frame</vt:lpstr>
      <vt:lpstr>Zaključak</vt:lpstr>
      <vt:lpstr>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Tihomir Katulić</dc:creator>
  <cp:lastModifiedBy>Tihomir Katulić</cp:lastModifiedBy>
  <cp:revision>186</cp:revision>
  <dcterms:created xsi:type="dcterms:W3CDTF">2015-11-17T18:37:56Z</dcterms:created>
  <dcterms:modified xsi:type="dcterms:W3CDTF">2017-12-15T07:25:17Z</dcterms:modified>
</cp:coreProperties>
</file>