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0" r:id="rId2"/>
    <p:sldId id="271" r:id="rId3"/>
    <p:sldId id="281" r:id="rId4"/>
    <p:sldId id="273" r:id="rId5"/>
    <p:sldId id="272" r:id="rId6"/>
    <p:sldId id="276" r:id="rId7"/>
    <p:sldId id="267" r:id="rId8"/>
    <p:sldId id="277" r:id="rId9"/>
    <p:sldId id="282" r:id="rId10"/>
    <p:sldId id="280" r:id="rId11"/>
    <p:sldId id="283" r:id="rId12"/>
    <p:sldId id="285" r:id="rId13"/>
    <p:sldId id="287" r:id="rId14"/>
    <p:sldId id="286" r:id="rId15"/>
    <p:sldId id="288" r:id="rId16"/>
    <p:sldId id="278" r:id="rId17"/>
    <p:sldId id="289" r:id="rId18"/>
    <p:sldId id="290" r:id="rId19"/>
    <p:sldId id="295" r:id="rId20"/>
    <p:sldId id="291" r:id="rId21"/>
    <p:sldId id="296" r:id="rId22"/>
    <p:sldId id="292" r:id="rId23"/>
    <p:sldId id="293" r:id="rId24"/>
    <p:sldId id="294" r:id="rId25"/>
    <p:sldId id="297" r:id="rId26"/>
    <p:sldId id="299" r:id="rId27"/>
    <p:sldId id="284" r:id="rId28"/>
    <p:sldId id="269" r:id="rId29"/>
  </p:sldIdLst>
  <p:sldSz cx="9144000" cy="6858000" type="screen4x3"/>
  <p:notesSz cx="6669088" cy="97536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84" autoAdjust="0"/>
  </p:normalViewPr>
  <p:slideViewPr>
    <p:cSldViewPr showGuides="1">
      <p:cViewPr varScale="1">
        <p:scale>
          <a:sx n="100" d="100"/>
          <a:sy n="100" d="100"/>
        </p:scale>
        <p:origin x="-19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2A5BFC52-DD19-418F-9480-C8B3BE521DE3}" type="datetimeFigureOut">
              <a:rPr lang="hr-HR" smtClean="0"/>
              <a:t>24.2.2017.</a:t>
            </a:fld>
            <a:endParaRPr lang="hr-HR"/>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1AB25C73-B281-4189-AAA2-BA37B0ED9849}" type="slidenum">
              <a:rPr lang="hr-HR" smtClean="0"/>
              <a:t>‹#›</a:t>
            </a:fld>
            <a:endParaRPr lang="hr-HR"/>
          </a:p>
        </p:txBody>
      </p:sp>
    </p:spTree>
    <p:extLst>
      <p:ext uri="{BB962C8B-B14F-4D97-AF65-F5344CB8AC3E}">
        <p14:creationId xmlns:p14="http://schemas.microsoft.com/office/powerpoint/2010/main" val="4235064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77F57669-C219-4789-8139-D245DA17EE7B}" type="datetimeFigureOut">
              <a:rPr lang="hr-HR" smtClean="0"/>
              <a:t>24.2.2017.</a:t>
            </a:fld>
            <a:endParaRPr lang="hr-HR"/>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95319151-EC49-4DD7-968E-95BE7667FB0D}" type="slidenum">
              <a:rPr lang="hr-HR" smtClean="0"/>
              <a:t>‹#›</a:t>
            </a:fld>
            <a:endParaRPr lang="hr-HR"/>
          </a:p>
        </p:txBody>
      </p:sp>
    </p:spTree>
    <p:extLst>
      <p:ext uri="{BB962C8B-B14F-4D97-AF65-F5344CB8AC3E}">
        <p14:creationId xmlns:p14="http://schemas.microsoft.com/office/powerpoint/2010/main" val="709512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3</a:t>
            </a:fld>
            <a:endParaRPr lang="hr-HR"/>
          </a:p>
        </p:txBody>
      </p:sp>
    </p:spTree>
    <p:extLst>
      <p:ext uri="{BB962C8B-B14F-4D97-AF65-F5344CB8AC3E}">
        <p14:creationId xmlns:p14="http://schemas.microsoft.com/office/powerpoint/2010/main" val="3979944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19</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20</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21</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22</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23</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24</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25</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26</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9</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12</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13</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14</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15</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16</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17</a:t>
            </a:fld>
            <a:endParaRPr lang="hr-HR"/>
          </a:p>
        </p:txBody>
      </p:sp>
    </p:spTree>
    <p:extLst>
      <p:ext uri="{BB962C8B-B14F-4D97-AF65-F5344CB8AC3E}">
        <p14:creationId xmlns:p14="http://schemas.microsoft.com/office/powerpoint/2010/main" val="1626246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5319151-EC49-4DD7-968E-95BE7667FB0D}" type="slidenum">
              <a:rPr lang="hr-HR" smtClean="0"/>
              <a:t>18</a:t>
            </a:fld>
            <a:endParaRPr lang="hr-HR"/>
          </a:p>
        </p:txBody>
      </p:sp>
    </p:spTree>
    <p:extLst>
      <p:ext uri="{BB962C8B-B14F-4D97-AF65-F5344CB8AC3E}">
        <p14:creationId xmlns:p14="http://schemas.microsoft.com/office/powerpoint/2010/main" val="162624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16C65E4-9BDB-44F7-A84E-70379C746FFC}" type="datetimeFigureOut">
              <a:rPr lang="hr-HR" smtClean="0"/>
              <a:t>24.2.2017.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200210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16C65E4-9BDB-44F7-A84E-70379C746FFC}" type="datetimeFigureOut">
              <a:rPr lang="hr-HR" smtClean="0"/>
              <a:t>24.2.2017.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263186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16C65E4-9BDB-44F7-A84E-70379C746FFC}" type="datetimeFigureOut">
              <a:rPr lang="hr-HR" smtClean="0"/>
              <a:t>24.2.2017.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242337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16C65E4-9BDB-44F7-A84E-70379C746FFC}" type="datetimeFigureOut">
              <a:rPr lang="hr-HR" smtClean="0"/>
              <a:t>24.2.2017.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404454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C65E4-9BDB-44F7-A84E-70379C746FFC}" type="datetimeFigureOut">
              <a:rPr lang="hr-HR" smtClean="0"/>
              <a:t>24.2.2017.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165113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16C65E4-9BDB-44F7-A84E-70379C746FFC}" type="datetimeFigureOut">
              <a:rPr lang="hr-HR" smtClean="0"/>
              <a:t>24.2.2017.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363776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16C65E4-9BDB-44F7-A84E-70379C746FFC}" type="datetimeFigureOut">
              <a:rPr lang="hr-HR" smtClean="0"/>
              <a:t>24.2.2017.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82109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16C65E4-9BDB-44F7-A84E-70379C746FFC}" type="datetimeFigureOut">
              <a:rPr lang="hr-HR" smtClean="0"/>
              <a:t>24.2.2017.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325110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C65E4-9BDB-44F7-A84E-70379C746FFC}" type="datetimeFigureOut">
              <a:rPr lang="hr-HR" smtClean="0"/>
              <a:t>24.2.2017.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32572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65E4-9BDB-44F7-A84E-70379C746FFC}" type="datetimeFigureOut">
              <a:rPr lang="hr-HR" smtClean="0"/>
              <a:t>24.2.2017.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316663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65E4-9BDB-44F7-A84E-70379C746FFC}" type="datetimeFigureOut">
              <a:rPr lang="hr-HR" smtClean="0"/>
              <a:t>24.2.2017.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35D4174-050E-4533-B6E1-24342B77412C}" type="slidenum">
              <a:rPr lang="hr-HR" smtClean="0"/>
              <a:t>‹#›</a:t>
            </a:fld>
            <a:endParaRPr lang="hr-HR"/>
          </a:p>
        </p:txBody>
      </p:sp>
    </p:spTree>
    <p:extLst>
      <p:ext uri="{BB962C8B-B14F-4D97-AF65-F5344CB8AC3E}">
        <p14:creationId xmlns:p14="http://schemas.microsoft.com/office/powerpoint/2010/main" val="1783578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65E4-9BDB-44F7-A84E-70379C746FFC}" type="datetimeFigureOut">
              <a:rPr lang="hr-HR" smtClean="0"/>
              <a:t>24.2.2017.</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D4174-050E-4533-B6E1-24342B77412C}" type="slidenum">
              <a:rPr lang="hr-HR" smtClean="0"/>
              <a:t>‹#›</a:t>
            </a:fld>
            <a:endParaRPr lang="hr-HR"/>
          </a:p>
        </p:txBody>
      </p:sp>
    </p:spTree>
    <p:extLst>
      <p:ext uri="{BB962C8B-B14F-4D97-AF65-F5344CB8AC3E}">
        <p14:creationId xmlns:p14="http://schemas.microsoft.com/office/powerpoint/2010/main" val="365955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javnanabava.hr/default.aspx?id=5107" TargetMode="External"/><Relationship Id="rId2" Type="http://schemas.openxmlformats.org/officeDocument/2006/relationships/hyperlink" Target="http://javnanabava.hr/" TargetMode="External"/><Relationship Id="rId1" Type="http://schemas.openxmlformats.org/officeDocument/2006/relationships/slideLayout" Target="../slideLayouts/slideLayout2.xml"/><Relationship Id="rId5" Type="http://schemas.openxmlformats.org/officeDocument/2006/relationships/hyperlink" Target="https://ec.europa.eu/growth/tools-databases/ecertis/" TargetMode="External"/><Relationship Id="rId4" Type="http://schemas.openxmlformats.org/officeDocument/2006/relationships/hyperlink" Target="https://ec.europa.eu/tools/esp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74999"/>
            <a:ext cx="7772400" cy="1470025"/>
          </a:xfrm>
        </p:spPr>
        <p:txBody>
          <a:bodyPr/>
          <a:lstStyle/>
          <a:p>
            <a:r>
              <a:rPr lang="hr-BA" b="1" dirty="0" smtClean="0">
                <a:effectLst>
                  <a:outerShdw blurRad="38100" dist="38100" dir="2700000" algn="tl">
                    <a:srgbClr val="000000">
                      <a:alpha val="43137"/>
                    </a:srgbClr>
                  </a:outerShdw>
                </a:effectLst>
              </a:rPr>
              <a:t>ZJN 2016</a:t>
            </a:r>
            <a:br>
              <a:rPr lang="hr-BA" b="1" dirty="0" smtClean="0">
                <a:effectLst>
                  <a:outerShdw blurRad="38100" dist="38100" dir="2700000" algn="tl">
                    <a:srgbClr val="000000">
                      <a:alpha val="43137"/>
                    </a:srgbClr>
                  </a:outerShdw>
                </a:effectLst>
              </a:rPr>
            </a:br>
            <a:r>
              <a:rPr lang="hr-BA" b="1" dirty="0" smtClean="0">
                <a:effectLst>
                  <a:outerShdw blurRad="38100" dist="38100" dir="2700000" algn="tl">
                    <a:srgbClr val="000000">
                      <a:alpha val="43137"/>
                    </a:srgbClr>
                  </a:outerShdw>
                </a:effectLst>
              </a:rPr>
              <a:t>~ pregled ključnih novina ~</a:t>
            </a:r>
            <a:endParaRPr lang="hr-HR" b="1" dirty="0">
              <a:effectLst>
                <a:outerShdw blurRad="38100" dist="38100" dir="2700000" algn="tl">
                  <a:srgbClr val="000000">
                    <a:alpha val="43137"/>
                  </a:srgbClr>
                </a:outerShdw>
              </a:effectLst>
            </a:endParaRPr>
          </a:p>
        </p:txBody>
      </p:sp>
      <p:sp>
        <p:nvSpPr>
          <p:cNvPr id="7" name="Subtitle 6"/>
          <p:cNvSpPr>
            <a:spLocks noGrp="1"/>
          </p:cNvSpPr>
          <p:nvPr>
            <p:ph type="subTitle" idx="1"/>
          </p:nvPr>
        </p:nvSpPr>
        <p:spPr>
          <a:xfrm>
            <a:off x="1371600" y="4437112"/>
            <a:ext cx="6400800" cy="1752600"/>
          </a:xfrm>
        </p:spPr>
        <p:txBody>
          <a:bodyPr>
            <a:normAutofit/>
          </a:bodyPr>
          <a:lstStyle/>
          <a:p>
            <a:r>
              <a:rPr lang="hr-BA" sz="2800" b="1" i="1" dirty="0" smtClean="0"/>
              <a:t>Ivan Palčić, </a:t>
            </a:r>
            <a:r>
              <a:rPr lang="hr-BA" sz="2800" b="1" i="1" dirty="0" err="1" smtClean="0"/>
              <a:t>dipl.iur</a:t>
            </a:r>
            <a:r>
              <a:rPr lang="hr-BA" sz="2800" b="1" i="1" dirty="0" smtClean="0"/>
              <a:t>.</a:t>
            </a:r>
          </a:p>
          <a:p>
            <a:r>
              <a:rPr lang="hr-BA" sz="2800" b="1" i="1" dirty="0" smtClean="0"/>
              <a:t>HGK</a:t>
            </a:r>
            <a:r>
              <a:rPr lang="hr-BA" sz="2800" b="1" i="1" smtClean="0"/>
              <a:t>, </a:t>
            </a:r>
            <a:r>
              <a:rPr lang="hr-BA" sz="2800" b="1" i="1" smtClean="0"/>
              <a:t>Zagreb, 28. </a:t>
            </a:r>
            <a:r>
              <a:rPr lang="hr-BA" sz="2800" b="1" i="1" dirty="0" smtClean="0"/>
              <a:t>veljače 2017.</a:t>
            </a:r>
            <a:endParaRPr lang="hr-BA" sz="2800" b="1" i="1" dirty="0"/>
          </a:p>
        </p:txBody>
      </p:sp>
    </p:spTree>
    <p:extLst>
      <p:ext uri="{BB962C8B-B14F-4D97-AF65-F5344CB8AC3E}">
        <p14:creationId xmlns:p14="http://schemas.microsoft.com/office/powerpoint/2010/main" val="3377295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JAČANJE KAPACITETA</a:t>
            </a:r>
            <a:endParaRPr lang="hr-HR" dirty="0"/>
          </a:p>
        </p:txBody>
      </p:sp>
      <p:sp>
        <p:nvSpPr>
          <p:cNvPr id="3" name="Content Placeholder 2"/>
          <p:cNvSpPr>
            <a:spLocks noGrp="1"/>
          </p:cNvSpPr>
          <p:nvPr>
            <p:ph idx="1"/>
          </p:nvPr>
        </p:nvSpPr>
        <p:spPr/>
        <p:txBody>
          <a:bodyPr>
            <a:normAutofit lnSpcReduction="10000"/>
          </a:bodyPr>
          <a:lstStyle/>
          <a:p>
            <a:r>
              <a:rPr lang="hr-HR" dirty="0"/>
              <a:t>EU PROJEKT – 400.000EUR</a:t>
            </a:r>
          </a:p>
          <a:p>
            <a:r>
              <a:rPr lang="hr-HR" dirty="0"/>
              <a:t>N</a:t>
            </a:r>
            <a:r>
              <a:rPr lang="hr-HR" dirty="0" smtClean="0"/>
              <a:t>aglasak </a:t>
            </a:r>
            <a:r>
              <a:rPr lang="hr-HR" dirty="0"/>
              <a:t>na ENP kriterij</a:t>
            </a:r>
          </a:p>
          <a:p>
            <a:r>
              <a:rPr lang="hr-HR" dirty="0"/>
              <a:t>A</a:t>
            </a:r>
            <a:r>
              <a:rPr lang="hr-HR" dirty="0" smtClean="0"/>
              <a:t>nketa </a:t>
            </a:r>
            <a:r>
              <a:rPr lang="hr-HR" dirty="0"/>
              <a:t>potreba </a:t>
            </a:r>
            <a:r>
              <a:rPr lang="hr-HR" dirty="0" smtClean="0"/>
              <a:t>naručitelja</a:t>
            </a:r>
            <a:endParaRPr lang="hr-HR" dirty="0"/>
          </a:p>
          <a:p>
            <a:r>
              <a:rPr lang="hr-HR" dirty="0"/>
              <a:t>I</a:t>
            </a:r>
            <a:r>
              <a:rPr lang="hr-HR" dirty="0" smtClean="0"/>
              <a:t>zrada </a:t>
            </a:r>
            <a:r>
              <a:rPr lang="hr-HR" dirty="0"/>
              <a:t>priručnika</a:t>
            </a:r>
          </a:p>
          <a:p>
            <a:r>
              <a:rPr lang="hr-HR" dirty="0"/>
              <a:t>R</a:t>
            </a:r>
            <a:r>
              <a:rPr lang="hr-HR" dirty="0" smtClean="0"/>
              <a:t>adionice </a:t>
            </a:r>
            <a:r>
              <a:rPr lang="hr-HR" dirty="0"/>
              <a:t>po cijeloj RH</a:t>
            </a:r>
          </a:p>
          <a:p>
            <a:r>
              <a:rPr lang="hr-HR" dirty="0"/>
              <a:t>P</a:t>
            </a:r>
            <a:r>
              <a:rPr lang="hr-HR" dirty="0" smtClean="0"/>
              <a:t>ružatelj usluge je odabran</a:t>
            </a:r>
          </a:p>
          <a:p>
            <a:r>
              <a:rPr lang="hr-HR" dirty="0" smtClean="0"/>
              <a:t>Implementacija projekta </a:t>
            </a:r>
            <a:br>
              <a:rPr lang="hr-HR" dirty="0" smtClean="0"/>
            </a:br>
            <a:r>
              <a:rPr lang="hr-HR" dirty="0" smtClean="0"/>
              <a:t>kreće poč. 2017!</a:t>
            </a:r>
            <a:endParaRPr lang="hr-HR" dirty="0"/>
          </a:p>
          <a:p>
            <a:endParaRPr lang="hr-HR" dirty="0"/>
          </a:p>
          <a:p>
            <a:pPr lvl="1"/>
            <a:endParaRPr lang="hr-HR" dirty="0"/>
          </a:p>
        </p:txBody>
      </p:sp>
    </p:spTree>
    <p:extLst>
      <p:ext uri="{BB962C8B-B14F-4D97-AF65-F5344CB8AC3E}">
        <p14:creationId xmlns:p14="http://schemas.microsoft.com/office/powerpoint/2010/main" val="418292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PRIJENOS EU DIREKTIVA</a:t>
            </a:r>
            <a:endParaRPr lang="hr-HR" dirty="0"/>
          </a:p>
        </p:txBody>
      </p:sp>
      <p:sp>
        <p:nvSpPr>
          <p:cNvPr id="3" name="Content Placeholder 2"/>
          <p:cNvSpPr>
            <a:spLocks noGrp="1"/>
          </p:cNvSpPr>
          <p:nvPr>
            <p:ph idx="1"/>
          </p:nvPr>
        </p:nvSpPr>
        <p:spPr/>
        <p:txBody>
          <a:bodyPr/>
          <a:lstStyle/>
          <a:p>
            <a:r>
              <a:rPr lang="hr-HR" dirty="0" smtClean="0"/>
              <a:t>Direktiva 2014/24/EU</a:t>
            </a:r>
          </a:p>
          <a:p>
            <a:r>
              <a:rPr lang="hr-HR" dirty="0" smtClean="0"/>
              <a:t>Direktiva 2014/25/EU</a:t>
            </a:r>
          </a:p>
          <a:p>
            <a:r>
              <a:rPr lang="hr-HR" dirty="0" smtClean="0"/>
              <a:t>Direktiva 1989/665/EU</a:t>
            </a:r>
          </a:p>
          <a:p>
            <a:r>
              <a:rPr lang="hr-HR" dirty="0" smtClean="0"/>
              <a:t>Direktiva 1992/13/EU</a:t>
            </a:r>
          </a:p>
          <a:p>
            <a:r>
              <a:rPr lang="hr-HR" dirty="0" smtClean="0"/>
              <a:t>Direktiva 2009/81/EU</a:t>
            </a:r>
            <a:endParaRPr lang="hr-HR" dirty="0"/>
          </a:p>
        </p:txBody>
      </p:sp>
    </p:spTree>
    <p:extLst>
      <p:ext uri="{BB962C8B-B14F-4D97-AF65-F5344CB8AC3E}">
        <p14:creationId xmlns:p14="http://schemas.microsoft.com/office/powerpoint/2010/main" val="2935660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dirty="0" smtClean="0"/>
              <a:t>VREMENSKE GRANICE VAŽENJA</a:t>
            </a:r>
            <a:endParaRPr lang="hr-HR" dirty="0"/>
          </a:p>
        </p:txBody>
      </p:sp>
      <p:sp>
        <p:nvSpPr>
          <p:cNvPr id="3" name="Content Placeholder 2"/>
          <p:cNvSpPr>
            <a:spLocks noGrp="1"/>
          </p:cNvSpPr>
          <p:nvPr>
            <p:ph idx="1"/>
          </p:nvPr>
        </p:nvSpPr>
        <p:spPr/>
        <p:txBody>
          <a:bodyPr>
            <a:normAutofit lnSpcReduction="10000"/>
          </a:bodyPr>
          <a:lstStyle/>
          <a:p>
            <a:r>
              <a:rPr lang="hr-HR" dirty="0" smtClean="0"/>
              <a:t>Stupio na snagu 1.1.2017. osim:</a:t>
            </a:r>
          </a:p>
          <a:p>
            <a:pPr lvl="1"/>
            <a:r>
              <a:rPr lang="sv-SE" dirty="0"/>
              <a:t>članka 284. stavaka 4. i 5. </a:t>
            </a:r>
            <a:r>
              <a:rPr lang="hr-HR" dirty="0" smtClean="0"/>
              <a:t>(ENP 90%) – 1.7.2017.</a:t>
            </a:r>
          </a:p>
          <a:p>
            <a:pPr lvl="1"/>
            <a:r>
              <a:rPr lang="hr-HR" dirty="0"/>
              <a:t>članka 261.  </a:t>
            </a:r>
            <a:r>
              <a:rPr lang="hr-HR" dirty="0" smtClean="0"/>
              <a:t>(e-ESPD) – 18.4.2018.</a:t>
            </a:r>
          </a:p>
          <a:p>
            <a:pPr lvl="1"/>
            <a:r>
              <a:rPr lang="hr-HR" dirty="0"/>
              <a:t>članka 269. </a:t>
            </a:r>
            <a:r>
              <a:rPr lang="hr-HR" dirty="0" smtClean="0"/>
              <a:t>(</a:t>
            </a:r>
            <a:r>
              <a:rPr lang="hr-HR" dirty="0" err="1" smtClean="0"/>
              <a:t>eCertis</a:t>
            </a:r>
            <a:r>
              <a:rPr lang="hr-HR" dirty="0" smtClean="0"/>
              <a:t>) – 18.10.2018. </a:t>
            </a:r>
          </a:p>
          <a:p>
            <a:r>
              <a:rPr lang="hr-HR" dirty="0"/>
              <a:t>Postupci </a:t>
            </a:r>
            <a:r>
              <a:rPr lang="hr-HR" dirty="0" smtClean="0"/>
              <a:t>JN pokrenuti </a:t>
            </a:r>
            <a:r>
              <a:rPr lang="hr-HR" dirty="0"/>
              <a:t>do stupanja na snagu </a:t>
            </a:r>
            <a:r>
              <a:rPr lang="hr-HR" dirty="0" smtClean="0"/>
              <a:t>ZJN 2016 </a:t>
            </a:r>
            <a:r>
              <a:rPr lang="hr-HR" dirty="0"/>
              <a:t>dovršit će se prema odredbama zakona kojim se regulira javna nabava, a koji je bio na snazi u vrijeme započinjanja postupka </a:t>
            </a:r>
            <a:r>
              <a:rPr lang="hr-HR" dirty="0" smtClean="0"/>
              <a:t>nabave</a:t>
            </a:r>
          </a:p>
          <a:p>
            <a:pPr marL="0" indent="0">
              <a:buNone/>
            </a:pPr>
            <a:endParaRPr lang="hr-HR" dirty="0" smtClean="0"/>
          </a:p>
          <a:p>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411007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dirty="0" smtClean="0"/>
              <a:t>PODZAKONSKI PROPISI (I.)</a:t>
            </a:r>
            <a:endParaRPr lang="hr-HR" dirty="0"/>
          </a:p>
        </p:txBody>
      </p:sp>
      <p:sp>
        <p:nvSpPr>
          <p:cNvPr id="3" name="Content Placeholder 2"/>
          <p:cNvSpPr>
            <a:spLocks noGrp="1"/>
          </p:cNvSpPr>
          <p:nvPr>
            <p:ph idx="1"/>
          </p:nvPr>
        </p:nvSpPr>
        <p:spPr/>
        <p:txBody>
          <a:bodyPr>
            <a:normAutofit lnSpcReduction="10000"/>
          </a:bodyPr>
          <a:lstStyle/>
          <a:p>
            <a:r>
              <a:rPr lang="hr-HR" dirty="0" smtClean="0"/>
              <a:t>Produljeno važenje:</a:t>
            </a:r>
          </a:p>
          <a:p>
            <a:pPr lvl="1"/>
            <a:r>
              <a:rPr lang="sv-SE" dirty="0" smtClean="0"/>
              <a:t>Uredb</a:t>
            </a:r>
            <a:r>
              <a:rPr lang="hr-HR" dirty="0" smtClean="0"/>
              <a:t>a</a:t>
            </a:r>
            <a:r>
              <a:rPr lang="sv-SE" dirty="0" smtClean="0"/>
              <a:t> </a:t>
            </a:r>
            <a:r>
              <a:rPr lang="sv-SE" dirty="0"/>
              <a:t>o javnoj nabavi za potrebe obrane i sigurnosti </a:t>
            </a:r>
            <a:endParaRPr lang="hr-HR" dirty="0" smtClean="0"/>
          </a:p>
          <a:p>
            <a:pPr lvl="1"/>
            <a:r>
              <a:rPr lang="hr-HR" dirty="0" smtClean="0"/>
              <a:t>U</a:t>
            </a:r>
            <a:r>
              <a:rPr lang="sv-SE" dirty="0" smtClean="0"/>
              <a:t>redb</a:t>
            </a:r>
            <a:r>
              <a:rPr lang="hr-HR" dirty="0" smtClean="0"/>
              <a:t>a</a:t>
            </a:r>
            <a:r>
              <a:rPr lang="sv-SE" dirty="0" smtClean="0"/>
              <a:t> </a:t>
            </a:r>
            <a:r>
              <a:rPr lang="sv-SE" dirty="0"/>
              <a:t>o načinu izrade i postupanju s dokumentacijom za nadmetanje i ponudama </a:t>
            </a:r>
            <a:endParaRPr lang="hr-HR" dirty="0" smtClean="0"/>
          </a:p>
          <a:p>
            <a:pPr lvl="1"/>
            <a:r>
              <a:rPr lang="sv-SE" dirty="0" smtClean="0"/>
              <a:t>Uredb</a:t>
            </a:r>
            <a:r>
              <a:rPr lang="hr-HR" dirty="0" smtClean="0"/>
              <a:t>a</a:t>
            </a:r>
            <a:r>
              <a:rPr lang="sv-SE" dirty="0" smtClean="0"/>
              <a:t> </a:t>
            </a:r>
            <a:r>
              <a:rPr lang="sv-SE" dirty="0"/>
              <a:t>o nadzoru nad provedbom Zakona o javnoj nabavi </a:t>
            </a:r>
            <a:endParaRPr lang="hr-HR" dirty="0" smtClean="0"/>
          </a:p>
          <a:p>
            <a:pPr lvl="1"/>
            <a:r>
              <a:rPr lang="sv-SE" dirty="0" smtClean="0"/>
              <a:t>Pravilnik </a:t>
            </a:r>
            <a:r>
              <a:rPr lang="sv-SE" dirty="0"/>
              <a:t>o izobrazbi u području javne nabave </a:t>
            </a:r>
            <a:endParaRPr lang="hr-HR" dirty="0" smtClean="0"/>
          </a:p>
          <a:p>
            <a:pPr lvl="1"/>
            <a:r>
              <a:rPr lang="hr-HR" dirty="0"/>
              <a:t>P</a:t>
            </a:r>
            <a:r>
              <a:rPr lang="sv-SE" dirty="0" smtClean="0"/>
              <a:t>ravilnik </a:t>
            </a:r>
            <a:r>
              <a:rPr lang="sv-SE" dirty="0"/>
              <a:t>o javnoj nabavi u diplomatskim misijama i konzularnim uredima Republike </a:t>
            </a:r>
            <a:r>
              <a:rPr lang="sv-SE" dirty="0" smtClean="0"/>
              <a:t>Hrvatske</a:t>
            </a:r>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294611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dirty="0" smtClean="0"/>
              <a:t>PODZAKONSKI PROPISI (II.)</a:t>
            </a:r>
            <a:endParaRPr lang="hr-HR" dirty="0"/>
          </a:p>
        </p:txBody>
      </p:sp>
      <p:sp>
        <p:nvSpPr>
          <p:cNvPr id="3" name="Content Placeholder 2"/>
          <p:cNvSpPr>
            <a:spLocks noGrp="1"/>
          </p:cNvSpPr>
          <p:nvPr>
            <p:ph idx="1"/>
          </p:nvPr>
        </p:nvSpPr>
        <p:spPr>
          <a:xfrm>
            <a:off x="107504" y="1628799"/>
            <a:ext cx="4248472" cy="5040561"/>
          </a:xfrm>
        </p:spPr>
        <p:txBody>
          <a:bodyPr>
            <a:normAutofit fontScale="92500" lnSpcReduction="20000"/>
          </a:bodyPr>
          <a:lstStyle/>
          <a:p>
            <a:r>
              <a:rPr lang="hr-HR" dirty="0" smtClean="0"/>
              <a:t>Prestali važiti:</a:t>
            </a:r>
          </a:p>
          <a:p>
            <a:pPr marL="971550" lvl="1" indent="-514350">
              <a:buFont typeface="+mj-lt"/>
              <a:buAutoNum type="arabicPeriod"/>
            </a:pPr>
            <a:r>
              <a:rPr lang="sv-SE" dirty="0"/>
              <a:t>Uredba o objavama javne </a:t>
            </a:r>
            <a:r>
              <a:rPr lang="sv-SE" dirty="0" smtClean="0"/>
              <a:t>nabave</a:t>
            </a:r>
            <a:endParaRPr lang="hr-HR" dirty="0" smtClean="0"/>
          </a:p>
          <a:p>
            <a:pPr marL="971550" lvl="1" indent="-514350">
              <a:buFont typeface="+mj-lt"/>
              <a:buAutoNum type="arabicPeriod"/>
            </a:pPr>
            <a:r>
              <a:rPr lang="sv-SE" dirty="0"/>
              <a:t>Pravilnik o primjeni Jedinstvenog rječnika javne nabave (</a:t>
            </a:r>
            <a:r>
              <a:rPr lang="sv-SE" dirty="0" smtClean="0"/>
              <a:t>CPV)</a:t>
            </a:r>
            <a:endParaRPr lang="hr-HR" dirty="0" smtClean="0"/>
          </a:p>
          <a:p>
            <a:pPr marL="971550" lvl="1" indent="-514350">
              <a:buFont typeface="+mj-lt"/>
              <a:buAutoNum type="arabicPeriod"/>
            </a:pPr>
            <a:r>
              <a:rPr lang="sv-SE" dirty="0" smtClean="0"/>
              <a:t>Pravilnik </a:t>
            </a:r>
            <a:r>
              <a:rPr lang="sv-SE" dirty="0"/>
              <a:t>o popisu obveznika javne </a:t>
            </a:r>
            <a:r>
              <a:rPr lang="sv-SE" dirty="0" smtClean="0"/>
              <a:t>nabave</a:t>
            </a:r>
            <a:endParaRPr lang="hr-HR" dirty="0" smtClean="0"/>
          </a:p>
          <a:p>
            <a:pPr marL="971550" lvl="1" indent="-514350">
              <a:buFont typeface="+mj-lt"/>
              <a:buAutoNum type="arabicPeriod"/>
            </a:pPr>
            <a:r>
              <a:rPr lang="sv-SE" dirty="0" smtClean="0"/>
              <a:t>Naputak </a:t>
            </a:r>
            <a:r>
              <a:rPr lang="sv-SE" dirty="0"/>
              <a:t>o postupanju u postupcima javne nabave u slučaju nedostupnosti </a:t>
            </a:r>
            <a:r>
              <a:rPr lang="sv-SE" dirty="0" smtClean="0"/>
              <a:t>E</a:t>
            </a:r>
            <a:r>
              <a:rPr lang="hr-HR" dirty="0" smtClean="0"/>
              <a:t>OJN RH</a:t>
            </a:r>
            <a:endParaRPr lang="hr-HR" dirty="0"/>
          </a:p>
          <a:p>
            <a:endParaRPr lang="hr-HR" dirty="0"/>
          </a:p>
          <a:p>
            <a:pPr lvl="1"/>
            <a:endParaRPr lang="hr-HR" dirty="0"/>
          </a:p>
        </p:txBody>
      </p:sp>
      <p:sp>
        <p:nvSpPr>
          <p:cNvPr id="7" name="Content Placeholder 2"/>
          <p:cNvSpPr txBox="1">
            <a:spLocks/>
          </p:cNvSpPr>
          <p:nvPr/>
        </p:nvSpPr>
        <p:spPr>
          <a:xfrm>
            <a:off x="4427984" y="1628800"/>
            <a:ext cx="4572000" cy="504056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hr-HR" dirty="0" smtClean="0"/>
              <a:t>Umjesto toga:</a:t>
            </a:r>
          </a:p>
          <a:p>
            <a:pPr marL="971550" lvl="1" indent="-514350">
              <a:buFont typeface="+mj-lt"/>
              <a:buAutoNum type="arabicPeriod"/>
            </a:pPr>
            <a:r>
              <a:rPr lang="hr-HR" dirty="0" smtClean="0"/>
              <a:t>Provedbena </a:t>
            </a:r>
            <a:r>
              <a:rPr lang="hr-HR" dirty="0"/>
              <a:t>u</a:t>
            </a:r>
            <a:r>
              <a:rPr lang="sv-SE" dirty="0" smtClean="0"/>
              <a:t>redb</a:t>
            </a:r>
            <a:r>
              <a:rPr lang="hr-HR" dirty="0" smtClean="0"/>
              <a:t>a</a:t>
            </a:r>
            <a:r>
              <a:rPr lang="sv-SE" dirty="0" smtClean="0"/>
              <a:t> </a:t>
            </a:r>
            <a:r>
              <a:rPr lang="hr-HR" dirty="0" smtClean="0"/>
              <a:t>Komisije </a:t>
            </a:r>
            <a:r>
              <a:rPr lang="sv-SE" dirty="0" smtClean="0"/>
              <a:t>(E</a:t>
            </a:r>
            <a:r>
              <a:rPr lang="hr-HR" dirty="0" smtClean="0"/>
              <a:t>U</a:t>
            </a:r>
            <a:r>
              <a:rPr lang="sv-SE" dirty="0" smtClean="0"/>
              <a:t>) </a:t>
            </a:r>
            <a:r>
              <a:rPr lang="sv-SE" dirty="0"/>
              <a:t>br. </a:t>
            </a:r>
            <a:r>
              <a:rPr lang="sv-SE" dirty="0" smtClean="0"/>
              <a:t> </a:t>
            </a:r>
            <a:r>
              <a:rPr lang="hr-HR" dirty="0" smtClean="0"/>
              <a:t>2015/1986 </a:t>
            </a:r>
            <a:r>
              <a:rPr lang="sv-SE" dirty="0" smtClean="0"/>
              <a:t>o</a:t>
            </a:r>
            <a:r>
              <a:rPr lang="hr-HR" dirty="0" smtClean="0"/>
              <a:t> utvrđivanju standardnih obrazaca za objavljivanje obavijesti u području javne nabave</a:t>
            </a:r>
          </a:p>
          <a:p>
            <a:pPr marL="971550" lvl="1" indent="-514350">
              <a:buFont typeface="+mj-lt"/>
              <a:buAutoNum type="arabicPeriod"/>
            </a:pPr>
            <a:r>
              <a:rPr lang="sv-SE" dirty="0"/>
              <a:t>Uredb</a:t>
            </a:r>
            <a:r>
              <a:rPr lang="hr-HR" dirty="0"/>
              <a:t>a</a:t>
            </a:r>
            <a:r>
              <a:rPr lang="sv-SE" dirty="0"/>
              <a:t> (EZ) br. 2195/2002 o Jedinstvenom rječniku javne nabave (CPV)</a:t>
            </a:r>
            <a:endParaRPr lang="hr-HR" dirty="0"/>
          </a:p>
          <a:p>
            <a:pPr marL="971550" lvl="1" indent="-514350">
              <a:buFont typeface="+mj-lt"/>
              <a:buAutoNum type="arabicPeriod"/>
            </a:pPr>
            <a:r>
              <a:rPr lang="hr-HR" dirty="0" smtClean="0"/>
              <a:t>Indikativni </a:t>
            </a:r>
            <a:r>
              <a:rPr lang="sv-SE" dirty="0" smtClean="0"/>
              <a:t>popis</a:t>
            </a:r>
            <a:r>
              <a:rPr lang="hr-HR" dirty="0" smtClean="0"/>
              <a:t> javnih naručitelja (Portal JN)</a:t>
            </a:r>
          </a:p>
          <a:p>
            <a:pPr marL="971550" lvl="1" indent="-514350">
              <a:buFont typeface="+mj-lt"/>
              <a:buAutoNum type="arabicPeriod"/>
            </a:pPr>
            <a:r>
              <a:rPr lang="hr-HR" dirty="0" smtClean="0"/>
              <a:t>ZJN 2016 + pravilnik</a:t>
            </a:r>
          </a:p>
          <a:p>
            <a:endParaRPr lang="hr-HR" dirty="0" smtClean="0"/>
          </a:p>
          <a:p>
            <a:pPr lvl="1"/>
            <a:endParaRPr lang="hr-HR" dirty="0"/>
          </a:p>
        </p:txBody>
      </p:sp>
    </p:spTree>
    <p:extLst>
      <p:ext uri="{BB962C8B-B14F-4D97-AF65-F5344CB8AC3E}">
        <p14:creationId xmlns:p14="http://schemas.microsoft.com/office/powerpoint/2010/main" val="2585425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dirty="0" smtClean="0"/>
              <a:t>PODZAKONSKI PROPISI (III.)</a:t>
            </a:r>
            <a:endParaRPr lang="hr-HR" dirty="0"/>
          </a:p>
        </p:txBody>
      </p:sp>
      <p:sp>
        <p:nvSpPr>
          <p:cNvPr id="3" name="Content Placeholder 2"/>
          <p:cNvSpPr>
            <a:spLocks noGrp="1"/>
          </p:cNvSpPr>
          <p:nvPr>
            <p:ph idx="1"/>
          </p:nvPr>
        </p:nvSpPr>
        <p:spPr/>
        <p:txBody>
          <a:bodyPr>
            <a:normAutofit fontScale="77500" lnSpcReduction="20000"/>
          </a:bodyPr>
          <a:lstStyle/>
          <a:p>
            <a:r>
              <a:rPr lang="hr-HR" dirty="0" smtClean="0"/>
              <a:t>Novi:</a:t>
            </a:r>
          </a:p>
          <a:p>
            <a:pPr lvl="1"/>
            <a:r>
              <a:rPr lang="hr-HR" dirty="0" smtClean="0"/>
              <a:t>Uredba – obrana i sigurnosti</a:t>
            </a:r>
          </a:p>
          <a:p>
            <a:pPr lvl="1"/>
            <a:r>
              <a:rPr lang="hr-HR" dirty="0" smtClean="0"/>
              <a:t>Pravilnik – dokumentacija o nabavi i ponuda, plan </a:t>
            </a:r>
            <a:r>
              <a:rPr lang="hr-HR" dirty="0"/>
              <a:t>nabave i registra ugovora, prethodno savjetovanje sa zainteresiranom javnošću o nacrtu dijela dokumentacije o nabavi, postupanje u slučaju nedostupnosti </a:t>
            </a:r>
            <a:r>
              <a:rPr lang="hr-HR" dirty="0" smtClean="0"/>
              <a:t>EOJN RH </a:t>
            </a:r>
          </a:p>
          <a:p>
            <a:pPr lvl="1"/>
            <a:r>
              <a:rPr lang="hr-HR" dirty="0" smtClean="0"/>
              <a:t>Pravilnik – nadzor</a:t>
            </a:r>
          </a:p>
          <a:p>
            <a:pPr lvl="1"/>
            <a:r>
              <a:rPr lang="hr-HR" dirty="0" smtClean="0"/>
              <a:t>Pravilnik – izobrazba</a:t>
            </a:r>
          </a:p>
          <a:p>
            <a:pPr lvl="1"/>
            <a:r>
              <a:rPr lang="hr-HR" dirty="0" smtClean="0"/>
              <a:t>Pravilnik – e-žalba </a:t>
            </a:r>
          </a:p>
          <a:p>
            <a:pPr lvl="1"/>
            <a:r>
              <a:rPr lang="hr-HR" dirty="0" smtClean="0"/>
              <a:t>Pravilnik – DMKU</a:t>
            </a:r>
          </a:p>
          <a:p>
            <a:r>
              <a:rPr lang="vi-VN" dirty="0" smtClean="0"/>
              <a:t>Provedbena </a:t>
            </a:r>
            <a:r>
              <a:rPr lang="vi-VN" dirty="0"/>
              <a:t>uredba Komisije (EU) </a:t>
            </a:r>
            <a:r>
              <a:rPr lang="vi-VN" dirty="0" smtClean="0"/>
              <a:t>2016/7 </a:t>
            </a:r>
            <a:r>
              <a:rPr lang="vi-VN" dirty="0"/>
              <a:t>o utvrđivanju standardnog obrasca za europsku jedinstvenu dokumentaciju o </a:t>
            </a:r>
            <a:r>
              <a:rPr lang="vi-VN" dirty="0" smtClean="0"/>
              <a:t>nabavi</a:t>
            </a:r>
            <a:endParaRPr lang="hr-HR" dirty="0"/>
          </a:p>
          <a:p>
            <a:endParaRPr lang="hr-HR" dirty="0"/>
          </a:p>
          <a:p>
            <a:pPr lvl="1"/>
            <a:endParaRPr lang="hr-HR" dirty="0"/>
          </a:p>
        </p:txBody>
      </p:sp>
    </p:spTree>
    <p:extLst>
      <p:ext uri="{BB962C8B-B14F-4D97-AF65-F5344CB8AC3E}">
        <p14:creationId xmlns:p14="http://schemas.microsoft.com/office/powerpoint/2010/main" val="3219192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NOMOTEHNIKA</a:t>
            </a:r>
            <a:endParaRPr lang="hr-HR" dirty="0"/>
          </a:p>
        </p:txBody>
      </p:sp>
      <p:sp>
        <p:nvSpPr>
          <p:cNvPr id="3" name="Content Placeholder 2"/>
          <p:cNvSpPr>
            <a:spLocks noGrp="1"/>
          </p:cNvSpPr>
          <p:nvPr>
            <p:ph idx="1"/>
          </p:nvPr>
        </p:nvSpPr>
        <p:spPr/>
        <p:txBody>
          <a:bodyPr>
            <a:normAutofit/>
          </a:bodyPr>
          <a:lstStyle/>
          <a:p>
            <a:r>
              <a:rPr lang="hr-HR" dirty="0" smtClean="0"/>
              <a:t>452 članka – JMNP</a:t>
            </a:r>
          </a:p>
          <a:p>
            <a:pPr lvl="1"/>
            <a:r>
              <a:rPr lang="hr-HR" dirty="0" smtClean="0"/>
              <a:t>1 rečenica 1 stavak</a:t>
            </a:r>
          </a:p>
          <a:p>
            <a:pPr lvl="1"/>
            <a:r>
              <a:rPr lang="hr-HR" dirty="0"/>
              <a:t>n</a:t>
            </a:r>
            <a:r>
              <a:rPr lang="hr-HR" dirty="0" smtClean="0"/>
              <a:t>ekoliko stavaka 1 članak</a:t>
            </a:r>
          </a:p>
          <a:p>
            <a:r>
              <a:rPr lang="hr-HR" dirty="0" smtClean="0"/>
              <a:t>Tekstualno na istoj razini kao i stari ZJN</a:t>
            </a:r>
          </a:p>
          <a:p>
            <a:r>
              <a:rPr lang="hr-HR" dirty="0" smtClean="0"/>
              <a:t>Smanjen broj </a:t>
            </a:r>
            <a:r>
              <a:rPr lang="hr-HR" dirty="0" err="1"/>
              <a:t>podzakonskih</a:t>
            </a:r>
            <a:r>
              <a:rPr lang="hr-HR" dirty="0"/>
              <a:t> </a:t>
            </a:r>
            <a:r>
              <a:rPr lang="hr-HR" dirty="0" smtClean="0"/>
              <a:t>propisa</a:t>
            </a:r>
            <a:endParaRPr lang="hr-HR" dirty="0"/>
          </a:p>
          <a:p>
            <a:r>
              <a:rPr lang="hr-HR" dirty="0" smtClean="0"/>
              <a:t>Službena kratica – ZJN 2016</a:t>
            </a:r>
          </a:p>
          <a:p>
            <a:r>
              <a:rPr lang="hr-HR" dirty="0" smtClean="0"/>
              <a:t>7 dijelova i 12 priloga</a:t>
            </a:r>
          </a:p>
          <a:p>
            <a:pPr marL="0" indent="0">
              <a:buNone/>
            </a:pPr>
            <a:endParaRPr lang="hr-HR" dirty="0" smtClean="0"/>
          </a:p>
          <a:p>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2840860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OPĆE ODREDBE (čl. 1. – 29.)</a:t>
            </a:r>
            <a:endParaRPr lang="hr-HR" dirty="0"/>
          </a:p>
        </p:txBody>
      </p:sp>
      <p:sp>
        <p:nvSpPr>
          <p:cNvPr id="3" name="Content Placeholder 2"/>
          <p:cNvSpPr>
            <a:spLocks noGrp="1"/>
          </p:cNvSpPr>
          <p:nvPr>
            <p:ph idx="1"/>
          </p:nvPr>
        </p:nvSpPr>
        <p:spPr/>
        <p:txBody>
          <a:bodyPr>
            <a:normAutofit fontScale="85000" lnSpcReduction="10000"/>
          </a:bodyPr>
          <a:lstStyle/>
          <a:p>
            <a:r>
              <a:rPr lang="hr-HR" dirty="0" smtClean="0"/>
              <a:t>Predmet – pravila o postupku javne nabave koji provodi javni i sektorski naručitelj ili drugi subjekt u propisanim slučajevima, radi sklapanja ugovora o javnoj nabavi, okvirnog sporazuma te provedbe projektnog natječaja</a:t>
            </a:r>
          </a:p>
          <a:p>
            <a:r>
              <a:rPr lang="hr-HR" dirty="0" smtClean="0"/>
              <a:t>Pojmovi </a:t>
            </a:r>
            <a:r>
              <a:rPr lang="hr-HR" dirty="0"/>
              <a:t>– dokumentacija o nabavi, </a:t>
            </a:r>
            <a:r>
              <a:rPr lang="hr-HR" dirty="0" smtClean="0"/>
              <a:t>kriteriji za kvalitativni odabir GS, </a:t>
            </a:r>
            <a:r>
              <a:rPr lang="hr-HR" dirty="0"/>
              <a:t>obavijest o dobrovoljnoj ex-ante transparentnosti</a:t>
            </a:r>
            <a:r>
              <a:rPr lang="hr-HR" dirty="0" smtClean="0"/>
              <a:t>….</a:t>
            </a:r>
          </a:p>
          <a:p>
            <a:r>
              <a:rPr lang="hr-HR" dirty="0" smtClean="0"/>
              <a:t>Javni i sektorski naručitelj</a:t>
            </a:r>
          </a:p>
          <a:p>
            <a:r>
              <a:rPr lang="hr-HR" dirty="0" smtClean="0"/>
              <a:t>Mješovita nabava</a:t>
            </a:r>
          </a:p>
          <a:p>
            <a:r>
              <a:rPr lang="hr-HR" dirty="0" smtClean="0"/>
              <a:t>Pragovi (za primjenu ZJN 2016, DMKU, nabava male i velike vrijednosti, jednostavna nabava)</a:t>
            </a:r>
          </a:p>
          <a:p>
            <a:endParaRPr lang="hr-HR" dirty="0" smtClean="0"/>
          </a:p>
          <a:p>
            <a:endParaRPr lang="hr-HR" dirty="0"/>
          </a:p>
          <a:p>
            <a:endParaRPr lang="hr-HR" dirty="0" smtClean="0"/>
          </a:p>
          <a:p>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1515731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PLAN NABAVE I REGISTAR UGOVORA (čl. 28)</a:t>
            </a:r>
            <a:endParaRPr lang="hr-HR" dirty="0"/>
          </a:p>
        </p:txBody>
      </p:sp>
      <p:sp>
        <p:nvSpPr>
          <p:cNvPr id="3" name="Content Placeholder 2"/>
          <p:cNvSpPr>
            <a:spLocks noGrp="1"/>
          </p:cNvSpPr>
          <p:nvPr>
            <p:ph idx="1"/>
          </p:nvPr>
        </p:nvSpPr>
        <p:spPr>
          <a:xfrm>
            <a:off x="457200" y="1600201"/>
            <a:ext cx="8507288" cy="3196952"/>
          </a:xfrm>
        </p:spPr>
        <p:txBody>
          <a:bodyPr>
            <a:normAutofit fontScale="85000" lnSpcReduction="20000"/>
          </a:bodyPr>
          <a:lstStyle/>
          <a:p>
            <a:r>
              <a:rPr lang="hr-HR" dirty="0" smtClean="0"/>
              <a:t>Javni i sektorski naručitelji donose plan nabave</a:t>
            </a:r>
          </a:p>
          <a:p>
            <a:r>
              <a:rPr lang="hr-HR" dirty="0" smtClean="0"/>
              <a:t>Javni naručitelji </a:t>
            </a:r>
            <a:r>
              <a:rPr lang="hr-HR" dirty="0"/>
              <a:t>–</a:t>
            </a:r>
            <a:r>
              <a:rPr lang="hr-HR" dirty="0" smtClean="0"/>
              <a:t> obvezni objaviti plan na Internetu</a:t>
            </a:r>
          </a:p>
          <a:p>
            <a:r>
              <a:rPr lang="hr-HR" dirty="0" smtClean="0"/>
              <a:t>Registar ugovora – vode i objavljuju javni i sektorski naručitelji</a:t>
            </a:r>
          </a:p>
          <a:p>
            <a:r>
              <a:rPr lang="hr-HR" dirty="0" smtClean="0">
                <a:sym typeface="Symbol"/>
              </a:rPr>
              <a:t>Predmeti  </a:t>
            </a:r>
            <a:r>
              <a:rPr lang="hr-HR" dirty="0" smtClean="0"/>
              <a:t>20.000 kn</a:t>
            </a:r>
          </a:p>
          <a:p>
            <a:r>
              <a:rPr lang="hr-HR" dirty="0" smtClean="0"/>
              <a:t>Pravilnik </a:t>
            </a:r>
            <a:r>
              <a:rPr lang="hr-HR" dirty="0"/>
              <a:t>–</a:t>
            </a:r>
            <a:r>
              <a:rPr lang="hr-HR" dirty="0" smtClean="0"/>
              <a:t> sadržaj</a:t>
            </a:r>
            <a:r>
              <a:rPr lang="hr-HR" dirty="0"/>
              <a:t>, rok donošenja, način i rokove objavljivanja, način promjene te druga pitanja</a:t>
            </a:r>
            <a:endParaRPr lang="hr-HR" dirty="0" smtClean="0"/>
          </a:p>
          <a:p>
            <a:r>
              <a:rPr lang="hr-HR" dirty="0" smtClean="0"/>
              <a:t>Do tada – po „starom”</a:t>
            </a:r>
          </a:p>
          <a:p>
            <a:pPr marL="0" indent="0">
              <a:buNone/>
            </a:pPr>
            <a:endParaRPr lang="hr-HR" dirty="0" smtClean="0"/>
          </a:p>
          <a:p>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1515731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NOVA </a:t>
            </a:r>
            <a:r>
              <a:rPr lang="hr-HR" dirty="0"/>
              <a:t>IZUZEĆA (čl. </a:t>
            </a:r>
            <a:r>
              <a:rPr lang="hr-HR" dirty="0" smtClean="0"/>
              <a:t>29.-38.)</a:t>
            </a:r>
            <a:endParaRPr lang="hr-HR" dirty="0"/>
          </a:p>
        </p:txBody>
      </p:sp>
      <p:sp>
        <p:nvSpPr>
          <p:cNvPr id="3" name="Content Placeholder 2"/>
          <p:cNvSpPr>
            <a:spLocks noGrp="1"/>
          </p:cNvSpPr>
          <p:nvPr>
            <p:ph idx="1"/>
          </p:nvPr>
        </p:nvSpPr>
        <p:spPr>
          <a:xfrm>
            <a:off x="457200" y="1484784"/>
            <a:ext cx="8229600" cy="5256584"/>
          </a:xfrm>
        </p:spPr>
        <p:txBody>
          <a:bodyPr>
            <a:noAutofit/>
          </a:bodyPr>
          <a:lstStyle/>
          <a:p>
            <a:r>
              <a:rPr lang="vi-VN" sz="1200" dirty="0" smtClean="0">
                <a:latin typeface="Calibri" panose="020F0502020204030204" pitchFamily="34" charset="0"/>
              </a:rPr>
              <a:t>usluge </a:t>
            </a:r>
            <a:r>
              <a:rPr lang="vi-VN" sz="1200" dirty="0">
                <a:latin typeface="Calibri" panose="020F0502020204030204" pitchFamily="34" charset="0"/>
              </a:rPr>
              <a:t>pravnog zastupanja stranaka od strane odvjetnika u:</a:t>
            </a:r>
          </a:p>
          <a:p>
            <a:pPr lvl="1"/>
            <a:r>
              <a:rPr lang="vi-VN" sz="1200" dirty="0">
                <a:latin typeface="Calibri" panose="020F0502020204030204" pitchFamily="34" charset="0"/>
              </a:rPr>
              <a:t>a) arbitraži ili mirenju u državi članici, trećoj zemlji ili pred međunarodnom instancijom arbitraže ili mirenja, ili</a:t>
            </a:r>
          </a:p>
          <a:p>
            <a:pPr lvl="1"/>
            <a:r>
              <a:rPr lang="vi-VN" sz="1200" dirty="0">
                <a:latin typeface="Calibri" panose="020F0502020204030204" pitchFamily="34" charset="0"/>
              </a:rPr>
              <a:t>b) postupku pred sudovima, tribunalima ili tijelima javne vlasti u državi članici ili trećoj zemlji ili pred međunarodnim sudovima, tribunalima ili institucijama</a:t>
            </a:r>
          </a:p>
          <a:p>
            <a:r>
              <a:rPr lang="vi-VN" sz="1200" dirty="0" smtClean="0">
                <a:latin typeface="Calibri" panose="020F0502020204030204" pitchFamily="34" charset="0"/>
              </a:rPr>
              <a:t>usluge </a:t>
            </a:r>
            <a:r>
              <a:rPr lang="vi-VN" sz="1200" dirty="0">
                <a:latin typeface="Calibri" panose="020F0502020204030204" pitchFamily="34" charset="0"/>
              </a:rPr>
              <a:t>pravnog savjetovanja koje odvjetnik pruža tijekom pripreme bilo kojeg </a:t>
            </a:r>
            <a:r>
              <a:rPr lang="vi-VN" sz="1200" dirty="0" smtClean="0">
                <a:latin typeface="Calibri" panose="020F0502020204030204" pitchFamily="34" charset="0"/>
              </a:rPr>
              <a:t>od</a:t>
            </a:r>
            <a:r>
              <a:rPr lang="hr-HR" sz="1200" dirty="0" smtClean="0">
                <a:latin typeface="Calibri" panose="020F0502020204030204" pitchFamily="34" charset="0"/>
              </a:rPr>
              <a:t> gore navedenih</a:t>
            </a:r>
            <a:r>
              <a:rPr lang="vi-VN" sz="1200" dirty="0" smtClean="0">
                <a:latin typeface="Calibri" panose="020F0502020204030204" pitchFamily="34" charset="0"/>
              </a:rPr>
              <a:t> </a:t>
            </a:r>
            <a:r>
              <a:rPr lang="vi-VN" sz="1200" dirty="0">
                <a:latin typeface="Calibri" panose="020F0502020204030204" pitchFamily="34" charset="0"/>
              </a:rPr>
              <a:t>postupaka </a:t>
            </a:r>
            <a:r>
              <a:rPr lang="vi-VN" sz="1200" dirty="0" smtClean="0">
                <a:latin typeface="Calibri" panose="020F0502020204030204" pitchFamily="34" charset="0"/>
              </a:rPr>
              <a:t>ili </a:t>
            </a:r>
            <a:r>
              <a:rPr lang="vi-VN" sz="1200" dirty="0">
                <a:latin typeface="Calibri" panose="020F0502020204030204" pitchFamily="34" charset="0"/>
              </a:rPr>
              <a:t>ako postoji konkretna naznaka i velika vjerojatnost da će pravna stvar na koju se savjet odnosi postati predmet takvih postupaka</a:t>
            </a:r>
          </a:p>
          <a:p>
            <a:r>
              <a:rPr lang="vi-VN" sz="1200" dirty="0" smtClean="0">
                <a:latin typeface="Calibri" panose="020F0502020204030204" pitchFamily="34" charset="0"/>
              </a:rPr>
              <a:t>usluge </a:t>
            </a:r>
            <a:r>
              <a:rPr lang="vi-VN" sz="1200" dirty="0">
                <a:latin typeface="Calibri" panose="020F0502020204030204" pitchFamily="34" charset="0"/>
              </a:rPr>
              <a:t>ovjeravanja i potvrđivanja dokumenata koje pružaju javni bilježnici</a:t>
            </a:r>
          </a:p>
          <a:p>
            <a:r>
              <a:rPr lang="vi-VN" sz="1200" dirty="0" smtClean="0">
                <a:latin typeface="Calibri" panose="020F0502020204030204" pitchFamily="34" charset="0"/>
              </a:rPr>
              <a:t>pravne </a:t>
            </a:r>
            <a:r>
              <a:rPr lang="vi-VN" sz="1200" dirty="0">
                <a:latin typeface="Calibri" panose="020F0502020204030204" pitchFamily="34" charset="0"/>
              </a:rPr>
              <a:t>usluge koje pružaju skrbnici ili imenovani zakonski zastupnici maloljetnika ili druge pravne usluge čije je pružatelje imenovao sud ili tribunal dotične države članice ili su određeni zakonom za izvođenje određenih zadataka pod nadzorom tih sudova</a:t>
            </a:r>
          </a:p>
          <a:p>
            <a:r>
              <a:rPr lang="vi-VN" sz="1200" dirty="0" smtClean="0">
                <a:latin typeface="Calibri" panose="020F0502020204030204" pitchFamily="34" charset="0"/>
              </a:rPr>
              <a:t>druge </a:t>
            </a:r>
            <a:r>
              <a:rPr lang="vi-VN" sz="1200" dirty="0">
                <a:latin typeface="Calibri" panose="020F0502020204030204" pitchFamily="34" charset="0"/>
              </a:rPr>
              <a:t>pravne usluge koje su povezane, čak i povremeno, s izvršavanjem službenih ovlasti</a:t>
            </a:r>
          </a:p>
          <a:p>
            <a:r>
              <a:rPr lang="vi-VN" sz="1200" dirty="0" smtClean="0">
                <a:latin typeface="Calibri" panose="020F0502020204030204" pitchFamily="34" charset="0"/>
              </a:rPr>
              <a:t>zajmove </a:t>
            </a:r>
            <a:r>
              <a:rPr lang="vi-VN" sz="1200" dirty="0">
                <a:latin typeface="Calibri" panose="020F0502020204030204" pitchFamily="34" charset="0"/>
              </a:rPr>
              <a:t>i kredite, bez obzira na to jesu li povezani s izdavanjem, prodajom, kupnjom ili prijenosom vrijednosnih papira ili drugih financijskih instrumenata</a:t>
            </a:r>
          </a:p>
          <a:p>
            <a:r>
              <a:rPr lang="vi-VN" sz="1200" dirty="0" smtClean="0">
                <a:latin typeface="Calibri" panose="020F0502020204030204" pitchFamily="34" charset="0"/>
              </a:rPr>
              <a:t>civiln</a:t>
            </a:r>
            <a:r>
              <a:rPr lang="hr-HR" sz="1200" dirty="0" smtClean="0">
                <a:latin typeface="Calibri" panose="020F0502020204030204" pitchFamily="34" charset="0"/>
              </a:rPr>
              <a:t>a</a:t>
            </a:r>
            <a:r>
              <a:rPr lang="vi-VN" sz="1200" dirty="0" smtClean="0">
                <a:latin typeface="Calibri" panose="020F0502020204030204" pitchFamily="34" charset="0"/>
              </a:rPr>
              <a:t> obran</a:t>
            </a:r>
            <a:r>
              <a:rPr lang="hr-HR" sz="1200" dirty="0" smtClean="0">
                <a:latin typeface="Calibri" panose="020F0502020204030204" pitchFamily="34" charset="0"/>
              </a:rPr>
              <a:t>a</a:t>
            </a:r>
            <a:r>
              <a:rPr lang="vi-VN" sz="1200" dirty="0" smtClean="0">
                <a:latin typeface="Calibri" panose="020F0502020204030204" pitchFamily="34" charset="0"/>
              </a:rPr>
              <a:t>, civiln</a:t>
            </a:r>
            <a:r>
              <a:rPr lang="hr-HR" sz="1200" dirty="0" smtClean="0">
                <a:latin typeface="Calibri" panose="020F0502020204030204" pitchFamily="34" charset="0"/>
              </a:rPr>
              <a:t>a</a:t>
            </a:r>
            <a:r>
              <a:rPr lang="vi-VN" sz="1200" dirty="0" smtClean="0">
                <a:latin typeface="Calibri" panose="020F0502020204030204" pitchFamily="34" charset="0"/>
              </a:rPr>
              <a:t> zaštit</a:t>
            </a:r>
            <a:r>
              <a:rPr lang="hr-HR" sz="1200" dirty="0" smtClean="0">
                <a:latin typeface="Calibri" panose="020F0502020204030204" pitchFamily="34" charset="0"/>
              </a:rPr>
              <a:t>a</a:t>
            </a:r>
            <a:r>
              <a:rPr lang="vi-VN" sz="1200" dirty="0" smtClean="0">
                <a:latin typeface="Calibri" panose="020F0502020204030204" pitchFamily="34" charset="0"/>
              </a:rPr>
              <a:t> </a:t>
            </a:r>
            <a:r>
              <a:rPr lang="vi-VN" sz="1200" dirty="0">
                <a:latin typeface="Calibri" panose="020F0502020204030204" pitchFamily="34" charset="0"/>
              </a:rPr>
              <a:t>i usluge sprječavanja opasnosti koje pružaju neprofitne organizacije ili udruženja, obuhvaćene CPV oznakama 75250000-3, 75251000-0, 75251100-1, 75251110-4, 75251120-7, 75252000-7, 75222000-8, 98113100-9 i 85143000-3, osim usluga prijevoza pacijenata vozilom hitne </a:t>
            </a:r>
            <a:r>
              <a:rPr lang="vi-VN" sz="1200" dirty="0" smtClean="0">
                <a:latin typeface="Calibri" panose="020F0502020204030204" pitchFamily="34" charset="0"/>
              </a:rPr>
              <a:t>pomoći</a:t>
            </a:r>
            <a:endParaRPr lang="hr-HR" sz="1200" dirty="0" smtClean="0">
              <a:latin typeface="Calibri" panose="020F0502020204030204" pitchFamily="34" charset="0"/>
            </a:endParaRPr>
          </a:p>
          <a:p>
            <a:r>
              <a:rPr lang="hr-HR" sz="1200" dirty="0" smtClean="0">
                <a:latin typeface="Calibri" panose="020F0502020204030204" pitchFamily="34" charset="0"/>
              </a:rPr>
              <a:t>Posebna izuzeća za javne naručitelje u području poštanskih usluga (npr. filatelističke usluge i logističke usluge)</a:t>
            </a:r>
          </a:p>
          <a:p>
            <a:r>
              <a:rPr lang="hr-HR" sz="1200" i="1" dirty="0" err="1" smtClean="0">
                <a:latin typeface="Calibri" panose="020F0502020204030204" pitchFamily="34" charset="0"/>
              </a:rPr>
              <a:t>In</a:t>
            </a:r>
            <a:r>
              <a:rPr lang="hr-HR" sz="1200" i="1" dirty="0" smtClean="0">
                <a:latin typeface="Calibri" panose="020F0502020204030204" pitchFamily="34" charset="0"/>
              </a:rPr>
              <a:t>-</a:t>
            </a:r>
            <a:r>
              <a:rPr lang="hr-HR" sz="1200" i="1" dirty="0" err="1" smtClean="0">
                <a:latin typeface="Calibri" panose="020F0502020204030204" pitchFamily="34" charset="0"/>
              </a:rPr>
              <a:t>house</a:t>
            </a:r>
            <a:r>
              <a:rPr lang="hr-HR" sz="1200" dirty="0" smtClean="0">
                <a:latin typeface="Calibri" panose="020F0502020204030204" pitchFamily="34" charset="0"/>
              </a:rPr>
              <a:t> izuzeće (vertikalno) – kontrola, 80% djelatnosti, nema izravnog udjela privatnog kapitala</a:t>
            </a:r>
          </a:p>
          <a:p>
            <a:r>
              <a:rPr lang="hr-HR" sz="1200" i="1" dirty="0" err="1" smtClean="0">
                <a:latin typeface="Calibri" panose="020F0502020204030204" pitchFamily="34" charset="0"/>
              </a:rPr>
              <a:t>Public</a:t>
            </a:r>
            <a:r>
              <a:rPr lang="hr-HR" sz="1200" i="1" dirty="0" smtClean="0">
                <a:latin typeface="Calibri" panose="020F0502020204030204" pitchFamily="34" charset="0"/>
              </a:rPr>
              <a:t>-</a:t>
            </a:r>
            <a:r>
              <a:rPr lang="hr-HR" sz="1200" i="1" dirty="0" err="1" smtClean="0">
                <a:latin typeface="Calibri" panose="020F0502020204030204" pitchFamily="34" charset="0"/>
              </a:rPr>
              <a:t>public</a:t>
            </a:r>
            <a:r>
              <a:rPr lang="hr-HR" sz="1200" dirty="0" smtClean="0">
                <a:latin typeface="Calibri" panose="020F0502020204030204" pitchFamily="34" charset="0"/>
              </a:rPr>
              <a:t> izuzeće (horizontalno): </a:t>
            </a:r>
          </a:p>
          <a:p>
            <a:pPr lvl="1"/>
            <a:r>
              <a:rPr lang="vi-VN" sz="1200" dirty="0" smtClean="0">
                <a:latin typeface="Calibri" panose="020F0502020204030204" pitchFamily="34" charset="0"/>
              </a:rPr>
              <a:t>ugovor </a:t>
            </a:r>
            <a:r>
              <a:rPr lang="vi-VN" sz="1200" dirty="0">
                <a:latin typeface="Calibri" panose="020F0502020204030204" pitchFamily="34" charset="0"/>
              </a:rPr>
              <a:t>utvrđuje ili provodi suradnju između tih javnih naručitelja s ciljem osiguravanja da javne usluge koje oni trebaju pružiti ostvaruju njihove zajedničke ciljeve</a:t>
            </a:r>
          </a:p>
          <a:p>
            <a:pPr lvl="1"/>
            <a:r>
              <a:rPr lang="vi-VN" sz="1200" dirty="0" smtClean="0">
                <a:latin typeface="Calibri" panose="020F0502020204030204" pitchFamily="34" charset="0"/>
              </a:rPr>
              <a:t>ta </a:t>
            </a:r>
            <a:r>
              <a:rPr lang="vi-VN" sz="1200" dirty="0">
                <a:latin typeface="Calibri" panose="020F0502020204030204" pitchFamily="34" charset="0"/>
              </a:rPr>
              <a:t>je suradnja uspostavljena isključivo na temelju potreba vezanih uz javne interese, i</a:t>
            </a:r>
          </a:p>
          <a:p>
            <a:pPr lvl="1"/>
            <a:r>
              <a:rPr lang="vi-VN" sz="1200" dirty="0" smtClean="0">
                <a:latin typeface="Calibri" panose="020F0502020204030204" pitchFamily="34" charset="0"/>
              </a:rPr>
              <a:t>ti </a:t>
            </a:r>
            <a:r>
              <a:rPr lang="vi-VN" sz="1200" dirty="0">
                <a:latin typeface="Calibri" panose="020F0502020204030204" pitchFamily="34" charset="0"/>
              </a:rPr>
              <a:t>javni naručitelji ostvaruju na otvorenom tržištu manje od 20 % djelatnosti na koje se odnosi </a:t>
            </a:r>
            <a:r>
              <a:rPr lang="vi-VN" sz="1200" dirty="0" smtClean="0">
                <a:latin typeface="Calibri" panose="020F0502020204030204" pitchFamily="34" charset="0"/>
              </a:rPr>
              <a:t>suradnja</a:t>
            </a:r>
            <a:endParaRPr lang="hr-HR" sz="1200" dirty="0">
              <a:latin typeface="Calibri" panose="020F0502020204030204" pitchFamily="34" charset="0"/>
            </a:endParaRPr>
          </a:p>
        </p:txBody>
      </p:sp>
    </p:spTree>
    <p:extLst>
      <p:ext uri="{BB962C8B-B14F-4D97-AF65-F5344CB8AC3E}">
        <p14:creationId xmlns:p14="http://schemas.microsoft.com/office/powerpoint/2010/main" val="3079362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KLJUČNI CILJEVI</a:t>
            </a:r>
            <a:endParaRPr lang="hr-HR" dirty="0"/>
          </a:p>
        </p:txBody>
      </p:sp>
      <p:sp>
        <p:nvSpPr>
          <p:cNvPr id="3" name="Content Placeholder 2"/>
          <p:cNvSpPr>
            <a:spLocks noGrp="1"/>
          </p:cNvSpPr>
          <p:nvPr>
            <p:ph idx="1"/>
          </p:nvPr>
        </p:nvSpPr>
        <p:spPr/>
        <p:txBody>
          <a:bodyPr>
            <a:normAutofit/>
          </a:bodyPr>
          <a:lstStyle/>
          <a:p>
            <a:r>
              <a:rPr lang="hr-HR" dirty="0" err="1"/>
              <a:t>Fleksibilizacija</a:t>
            </a:r>
            <a:r>
              <a:rPr lang="hr-HR" dirty="0"/>
              <a:t> postupaka javne nabave</a:t>
            </a:r>
          </a:p>
          <a:p>
            <a:r>
              <a:rPr lang="hr-HR" dirty="0"/>
              <a:t>Smanjenje troška poduzetnicima</a:t>
            </a:r>
          </a:p>
          <a:p>
            <a:r>
              <a:rPr lang="hr-HR" dirty="0"/>
              <a:t>Povećanje pravne sigurnosti</a:t>
            </a:r>
          </a:p>
          <a:p>
            <a:r>
              <a:rPr lang="hr-HR" dirty="0"/>
              <a:t>Povećanje lakoće poslovanja</a:t>
            </a:r>
          </a:p>
          <a:p>
            <a:r>
              <a:rPr lang="hr-HR" dirty="0"/>
              <a:t>Povećanje tržišnog natjecanja</a:t>
            </a:r>
          </a:p>
          <a:p>
            <a:r>
              <a:rPr lang="hr-HR" dirty="0"/>
              <a:t>Ostvarivanje najbolje vrijednosti za javni novac!</a:t>
            </a:r>
          </a:p>
        </p:txBody>
      </p:sp>
    </p:spTree>
    <p:extLst>
      <p:ext uri="{BB962C8B-B14F-4D97-AF65-F5344CB8AC3E}">
        <p14:creationId xmlns:p14="http://schemas.microsoft.com/office/powerpoint/2010/main" val="1752312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REZERVIRANI UGOVORI (čl. 51.)</a:t>
            </a:r>
            <a:endParaRPr lang="hr-HR" dirty="0"/>
          </a:p>
        </p:txBody>
      </p:sp>
      <p:sp>
        <p:nvSpPr>
          <p:cNvPr id="3" name="Content Placeholder 2"/>
          <p:cNvSpPr>
            <a:spLocks noGrp="1"/>
          </p:cNvSpPr>
          <p:nvPr>
            <p:ph idx="1"/>
          </p:nvPr>
        </p:nvSpPr>
        <p:spPr/>
        <p:txBody>
          <a:bodyPr>
            <a:normAutofit fontScale="55000" lnSpcReduction="20000"/>
          </a:bodyPr>
          <a:lstStyle/>
          <a:p>
            <a:r>
              <a:rPr lang="hr-HR" dirty="0" smtClean="0"/>
              <a:t>pravo </a:t>
            </a:r>
            <a:r>
              <a:rPr lang="hr-HR" dirty="0"/>
              <a:t>sudjelovanja u postupcima javne </a:t>
            </a:r>
            <a:r>
              <a:rPr lang="hr-HR" dirty="0" smtClean="0"/>
              <a:t>nabave rezervirano </a:t>
            </a:r>
            <a:r>
              <a:rPr lang="hr-HR" dirty="0"/>
              <a:t>za:</a:t>
            </a:r>
          </a:p>
          <a:p>
            <a:pPr lvl="1"/>
            <a:r>
              <a:rPr lang="hr-HR" dirty="0" smtClean="0"/>
              <a:t>zaštitne </a:t>
            </a:r>
            <a:r>
              <a:rPr lang="hr-HR" dirty="0"/>
              <a:t>radionice</a:t>
            </a:r>
          </a:p>
          <a:p>
            <a:pPr lvl="1"/>
            <a:r>
              <a:rPr lang="hr-HR" dirty="0" smtClean="0"/>
              <a:t>gospodarske </a:t>
            </a:r>
            <a:r>
              <a:rPr lang="hr-HR" dirty="0"/>
              <a:t>subjekte čiji je osnovni cilj društvena i profesionalna integracija osoba s invaliditetom</a:t>
            </a:r>
          </a:p>
          <a:p>
            <a:pPr lvl="1"/>
            <a:r>
              <a:rPr lang="hr-HR" dirty="0" smtClean="0"/>
              <a:t>gospodarske </a:t>
            </a:r>
            <a:r>
              <a:rPr lang="hr-HR" dirty="0"/>
              <a:t>subjekte čiji je osnovni cilj društvena i profesionalna integracija osoba u nepovoljnom položaju, ili</a:t>
            </a:r>
          </a:p>
          <a:p>
            <a:pPr lvl="1"/>
            <a:r>
              <a:rPr lang="hr-HR" dirty="0" smtClean="0"/>
              <a:t>se može </a:t>
            </a:r>
            <a:r>
              <a:rPr lang="hr-HR" dirty="0"/>
              <a:t>odrediti za takve ugovore da se izvršavaju u kontekstu zaštićenih programa zapošljavanja.</a:t>
            </a:r>
          </a:p>
          <a:p>
            <a:r>
              <a:rPr lang="hr-HR" dirty="0" smtClean="0"/>
              <a:t>najmanje </a:t>
            </a:r>
            <a:r>
              <a:rPr lang="hr-HR" dirty="0"/>
              <a:t>51 % zaposlenih osoba </a:t>
            </a:r>
            <a:r>
              <a:rPr lang="hr-HR" dirty="0" smtClean="0"/>
              <a:t>su radnici </a:t>
            </a:r>
            <a:r>
              <a:rPr lang="hr-HR" dirty="0"/>
              <a:t>koji su osobe s invaliditetom ili radnici u nepovoljnom </a:t>
            </a:r>
            <a:r>
              <a:rPr lang="hr-HR" dirty="0" smtClean="0"/>
              <a:t>položaju</a:t>
            </a:r>
            <a:endParaRPr lang="hr-HR" dirty="0"/>
          </a:p>
          <a:p>
            <a:r>
              <a:rPr lang="hr-HR" dirty="0" smtClean="0"/>
              <a:t>u </a:t>
            </a:r>
            <a:r>
              <a:rPr lang="hr-HR" dirty="0"/>
              <a:t>pozivu na nadmetanje mora biti </a:t>
            </a:r>
            <a:r>
              <a:rPr lang="hr-HR" dirty="0" smtClean="0"/>
              <a:t>naznačeno da </a:t>
            </a:r>
            <a:r>
              <a:rPr lang="hr-HR" dirty="0"/>
              <a:t>se dodjeljuje rezervirani </a:t>
            </a:r>
            <a:r>
              <a:rPr lang="hr-HR" dirty="0" smtClean="0"/>
              <a:t>ugovor</a:t>
            </a:r>
            <a:endParaRPr lang="hr-HR" dirty="0"/>
          </a:p>
          <a:p>
            <a:r>
              <a:rPr lang="hr-HR" dirty="0" smtClean="0"/>
              <a:t>subjekt mora </a:t>
            </a:r>
            <a:r>
              <a:rPr lang="hr-HR" dirty="0"/>
              <a:t>dokazati naručitelju da udovoljava uvjetima </a:t>
            </a:r>
            <a:r>
              <a:rPr lang="hr-HR" dirty="0" smtClean="0"/>
              <a:t>upisom </a:t>
            </a:r>
            <a:r>
              <a:rPr lang="hr-HR" dirty="0"/>
              <a:t>u odgovarajući registar, potvrdom nadležnog tijela ili na drugi prikladan </a:t>
            </a:r>
            <a:r>
              <a:rPr lang="hr-HR" dirty="0" smtClean="0"/>
              <a:t>način</a:t>
            </a:r>
            <a:endParaRPr lang="hr-HR" dirty="0"/>
          </a:p>
          <a:p>
            <a:r>
              <a:rPr lang="hr-HR" dirty="0" smtClean="0"/>
              <a:t>iznimno</a:t>
            </a:r>
            <a:r>
              <a:rPr lang="hr-HR" dirty="0"/>
              <a:t>, subjekti </a:t>
            </a:r>
            <a:r>
              <a:rPr lang="hr-HR" dirty="0" smtClean="0"/>
              <a:t>za </a:t>
            </a:r>
            <a:r>
              <a:rPr lang="hr-HR" dirty="0"/>
              <a:t>koje je rezervirano pravo sudjelovanja u postupcima javne nabave mogu najviše 20 % vrijednosti rezerviranog ugovora dati </a:t>
            </a:r>
            <a:r>
              <a:rPr lang="hr-HR" dirty="0" err="1"/>
              <a:t>podugovarateljima</a:t>
            </a:r>
            <a:r>
              <a:rPr lang="hr-HR" dirty="0"/>
              <a:t> koji ne ispunjavaju </a:t>
            </a:r>
            <a:r>
              <a:rPr lang="hr-HR" dirty="0" smtClean="0"/>
              <a:t>propisane uvjete</a:t>
            </a:r>
          </a:p>
          <a:p>
            <a:r>
              <a:rPr lang="hr-HR" dirty="0" smtClean="0"/>
              <a:t>Pravilnik o utvrđivanju kvote za zapošljavanje osoba s invaliditetom (NN 44/14 i 2/15)</a:t>
            </a:r>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1515731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TAJNOST PODATAKA (čl. 52.-55.)</a:t>
            </a:r>
            <a:endParaRPr lang="hr-HR" dirty="0"/>
          </a:p>
        </p:txBody>
      </p:sp>
      <p:sp>
        <p:nvSpPr>
          <p:cNvPr id="3" name="Content Placeholder 2"/>
          <p:cNvSpPr>
            <a:spLocks noGrp="1"/>
          </p:cNvSpPr>
          <p:nvPr>
            <p:ph idx="1"/>
          </p:nvPr>
        </p:nvSpPr>
        <p:spPr/>
        <p:txBody>
          <a:bodyPr>
            <a:normAutofit fontScale="62500" lnSpcReduction="20000"/>
          </a:bodyPr>
          <a:lstStyle/>
          <a:p>
            <a:r>
              <a:rPr lang="vi-VN" dirty="0" smtClean="0">
                <a:latin typeface="Calibri" panose="020F0502020204030204" pitchFamily="34" charset="0"/>
              </a:rPr>
              <a:t>G</a:t>
            </a:r>
            <a:r>
              <a:rPr lang="hr-HR" dirty="0" smtClean="0">
                <a:latin typeface="Calibri" panose="020F0502020204030204" pitchFamily="34" charset="0"/>
              </a:rPr>
              <a:t>S </a:t>
            </a:r>
            <a:r>
              <a:rPr lang="vi-VN" dirty="0" smtClean="0">
                <a:latin typeface="Calibri" panose="020F0502020204030204" pitchFamily="34" charset="0"/>
              </a:rPr>
              <a:t>smije </a:t>
            </a:r>
            <a:r>
              <a:rPr lang="vi-VN" dirty="0">
                <a:latin typeface="Calibri" panose="020F0502020204030204" pitchFamily="34" charset="0"/>
              </a:rPr>
              <a:t>na temelju zakona, drugog propisa ili općeg akta određene podatke označiti tajnom, uključujući tehničke ili trgovinske tajne te povjerljive značajke ponuda i zahtjeva za </a:t>
            </a:r>
            <a:r>
              <a:rPr lang="vi-VN" dirty="0" smtClean="0">
                <a:latin typeface="Calibri" panose="020F0502020204030204" pitchFamily="34" charset="0"/>
              </a:rPr>
              <a:t>sudjelovanje</a:t>
            </a:r>
            <a:endParaRPr lang="hr-HR" dirty="0">
              <a:latin typeface="Calibri" panose="020F0502020204030204" pitchFamily="34" charset="0"/>
            </a:endParaRPr>
          </a:p>
          <a:p>
            <a:r>
              <a:rPr lang="hr-HR" dirty="0" smtClean="0">
                <a:latin typeface="Calibri" panose="020F0502020204030204" pitchFamily="34" charset="0"/>
              </a:rPr>
              <a:t>GS je </a:t>
            </a:r>
            <a:r>
              <a:rPr lang="vi-VN" dirty="0" smtClean="0">
                <a:latin typeface="Calibri" panose="020F0502020204030204" pitchFamily="34" charset="0"/>
              </a:rPr>
              <a:t>obvezan navesti </a:t>
            </a:r>
            <a:r>
              <a:rPr lang="vi-VN" dirty="0">
                <a:latin typeface="Calibri" panose="020F0502020204030204" pitchFamily="34" charset="0"/>
              </a:rPr>
              <a:t>pravnu osnovu na temelju koje su ti podaci označeni </a:t>
            </a:r>
            <a:r>
              <a:rPr lang="vi-VN" dirty="0" smtClean="0">
                <a:latin typeface="Calibri" panose="020F0502020204030204" pitchFamily="34" charset="0"/>
              </a:rPr>
              <a:t>tajnima</a:t>
            </a:r>
            <a:r>
              <a:rPr lang="hr-HR" dirty="0" smtClean="0">
                <a:latin typeface="Calibri" panose="020F0502020204030204" pitchFamily="34" charset="0"/>
              </a:rPr>
              <a:t> – naručitelj ne smije otkriti takve podatke</a:t>
            </a:r>
            <a:endParaRPr lang="vi-VN" dirty="0">
              <a:latin typeface="Calibri" panose="020F0502020204030204" pitchFamily="34" charset="0"/>
            </a:endParaRPr>
          </a:p>
          <a:p>
            <a:r>
              <a:rPr lang="vi-VN" dirty="0" smtClean="0">
                <a:latin typeface="Calibri" panose="020F0502020204030204" pitchFamily="34" charset="0"/>
              </a:rPr>
              <a:t>G</a:t>
            </a:r>
            <a:r>
              <a:rPr lang="hr-HR" dirty="0" smtClean="0">
                <a:latin typeface="Calibri" panose="020F0502020204030204" pitchFamily="34" charset="0"/>
              </a:rPr>
              <a:t>S</a:t>
            </a:r>
            <a:r>
              <a:rPr lang="vi-VN" dirty="0" smtClean="0">
                <a:latin typeface="Calibri" panose="020F0502020204030204" pitchFamily="34" charset="0"/>
              </a:rPr>
              <a:t> </a:t>
            </a:r>
            <a:r>
              <a:rPr lang="vi-VN" dirty="0">
                <a:latin typeface="Calibri" panose="020F0502020204030204" pitchFamily="34" charset="0"/>
              </a:rPr>
              <a:t>ne smije označiti tajnom: </a:t>
            </a:r>
            <a:endParaRPr lang="hr-HR" dirty="0" smtClean="0">
              <a:latin typeface="Calibri" panose="020F0502020204030204" pitchFamily="34" charset="0"/>
            </a:endParaRPr>
          </a:p>
          <a:p>
            <a:pPr lvl="1"/>
            <a:r>
              <a:rPr lang="vi-VN" dirty="0" smtClean="0">
                <a:latin typeface="Calibri" panose="020F0502020204030204" pitchFamily="34" charset="0"/>
              </a:rPr>
              <a:t>cijenu </a:t>
            </a:r>
            <a:r>
              <a:rPr lang="vi-VN" dirty="0">
                <a:latin typeface="Calibri" panose="020F0502020204030204" pitchFamily="34" charset="0"/>
              </a:rPr>
              <a:t>ponude</a:t>
            </a:r>
            <a:r>
              <a:rPr lang="vi-VN" dirty="0" smtClean="0">
                <a:latin typeface="Calibri" panose="020F0502020204030204" pitchFamily="34" charset="0"/>
              </a:rPr>
              <a:t>,</a:t>
            </a:r>
            <a:endParaRPr lang="hr-HR" dirty="0" smtClean="0">
              <a:latin typeface="Calibri" panose="020F0502020204030204" pitchFamily="34" charset="0"/>
            </a:endParaRPr>
          </a:p>
          <a:p>
            <a:pPr lvl="1"/>
            <a:r>
              <a:rPr lang="vi-VN" dirty="0" smtClean="0">
                <a:latin typeface="Calibri" panose="020F0502020204030204" pitchFamily="34" charset="0"/>
              </a:rPr>
              <a:t>troškovnik,</a:t>
            </a:r>
            <a:endParaRPr lang="hr-HR" dirty="0" smtClean="0">
              <a:latin typeface="Calibri" panose="020F0502020204030204" pitchFamily="34" charset="0"/>
            </a:endParaRPr>
          </a:p>
          <a:p>
            <a:pPr lvl="1"/>
            <a:r>
              <a:rPr lang="vi-VN" dirty="0" smtClean="0">
                <a:latin typeface="Calibri" panose="020F0502020204030204" pitchFamily="34" charset="0"/>
              </a:rPr>
              <a:t>katalog,</a:t>
            </a:r>
            <a:endParaRPr lang="hr-HR" dirty="0" smtClean="0">
              <a:latin typeface="Calibri" panose="020F0502020204030204" pitchFamily="34" charset="0"/>
            </a:endParaRPr>
          </a:p>
          <a:p>
            <a:pPr lvl="1"/>
            <a:r>
              <a:rPr lang="vi-VN" dirty="0" smtClean="0">
                <a:latin typeface="Calibri" panose="020F0502020204030204" pitchFamily="34" charset="0"/>
              </a:rPr>
              <a:t>podatke </a:t>
            </a:r>
            <a:r>
              <a:rPr lang="vi-VN" dirty="0">
                <a:latin typeface="Calibri" panose="020F0502020204030204" pitchFamily="34" charset="0"/>
              </a:rPr>
              <a:t>u vezi s kriterijima za odabir ponude</a:t>
            </a:r>
            <a:r>
              <a:rPr lang="vi-VN" dirty="0" smtClean="0">
                <a:latin typeface="Calibri" panose="020F0502020204030204" pitchFamily="34" charset="0"/>
              </a:rPr>
              <a:t>,</a:t>
            </a:r>
            <a:endParaRPr lang="hr-HR" dirty="0" smtClean="0">
              <a:latin typeface="Calibri" panose="020F0502020204030204" pitchFamily="34" charset="0"/>
            </a:endParaRPr>
          </a:p>
          <a:p>
            <a:pPr lvl="1"/>
            <a:r>
              <a:rPr lang="vi-VN" dirty="0" smtClean="0">
                <a:latin typeface="Calibri" panose="020F0502020204030204" pitchFamily="34" charset="0"/>
              </a:rPr>
              <a:t>javne </a:t>
            </a:r>
            <a:r>
              <a:rPr lang="vi-VN" dirty="0">
                <a:latin typeface="Calibri" panose="020F0502020204030204" pitchFamily="34" charset="0"/>
              </a:rPr>
              <a:t>isprave</a:t>
            </a:r>
            <a:r>
              <a:rPr lang="vi-VN" dirty="0" smtClean="0">
                <a:latin typeface="Calibri" panose="020F0502020204030204" pitchFamily="34" charset="0"/>
              </a:rPr>
              <a:t>,</a:t>
            </a:r>
            <a:endParaRPr lang="hr-HR" dirty="0" smtClean="0">
              <a:latin typeface="Calibri" panose="020F0502020204030204" pitchFamily="34" charset="0"/>
            </a:endParaRPr>
          </a:p>
          <a:p>
            <a:pPr lvl="1"/>
            <a:r>
              <a:rPr lang="vi-VN" dirty="0" smtClean="0">
                <a:latin typeface="Calibri" panose="020F0502020204030204" pitchFamily="34" charset="0"/>
              </a:rPr>
              <a:t>izvatke </a:t>
            </a:r>
            <a:r>
              <a:rPr lang="vi-VN" dirty="0">
                <a:latin typeface="Calibri" panose="020F0502020204030204" pitchFamily="34" charset="0"/>
              </a:rPr>
              <a:t>iz javnih </a:t>
            </a:r>
            <a:r>
              <a:rPr lang="vi-VN" dirty="0" smtClean="0">
                <a:latin typeface="Calibri" panose="020F0502020204030204" pitchFamily="34" charset="0"/>
              </a:rPr>
              <a:t>registara</a:t>
            </a:r>
            <a:endParaRPr lang="hr-HR" dirty="0" smtClean="0">
              <a:latin typeface="Calibri" panose="020F0502020204030204" pitchFamily="34" charset="0"/>
            </a:endParaRPr>
          </a:p>
          <a:p>
            <a:pPr lvl="1"/>
            <a:r>
              <a:rPr lang="vi-VN" dirty="0" smtClean="0">
                <a:latin typeface="Calibri" panose="020F0502020204030204" pitchFamily="34" charset="0"/>
              </a:rPr>
              <a:t>te </a:t>
            </a:r>
            <a:r>
              <a:rPr lang="vi-VN" dirty="0">
                <a:latin typeface="Calibri" panose="020F0502020204030204" pitchFamily="34" charset="0"/>
              </a:rPr>
              <a:t>druge podatke koji se prema posebnom zakonu ili podzakonskom propisu moraju javno objaviti ili se ne smiju označiti </a:t>
            </a:r>
            <a:r>
              <a:rPr lang="vi-VN" dirty="0" smtClean="0">
                <a:latin typeface="Calibri" panose="020F0502020204030204" pitchFamily="34" charset="0"/>
              </a:rPr>
              <a:t>tajnom</a:t>
            </a:r>
            <a:endParaRPr lang="vi-VN" dirty="0">
              <a:latin typeface="Calibri" panose="020F0502020204030204" pitchFamily="34" charset="0"/>
            </a:endParaRPr>
          </a:p>
          <a:p>
            <a:r>
              <a:rPr lang="hr-HR" dirty="0" smtClean="0">
                <a:latin typeface="Calibri" panose="020F0502020204030204" pitchFamily="34" charset="0"/>
              </a:rPr>
              <a:t>Naručitelj smije otkriti te podatke ako su označeni tajnom suprotno </a:t>
            </a:r>
            <a:r>
              <a:rPr lang="hr-HR" dirty="0" err="1" smtClean="0">
                <a:latin typeface="Calibri" panose="020F0502020204030204" pitchFamily="34" charset="0"/>
              </a:rPr>
              <a:t>kogentnoj</a:t>
            </a:r>
            <a:r>
              <a:rPr lang="hr-HR" dirty="0" smtClean="0">
                <a:latin typeface="Calibri" panose="020F0502020204030204" pitchFamily="34" charset="0"/>
              </a:rPr>
              <a:t> normi </a:t>
            </a:r>
          </a:p>
          <a:p>
            <a:endParaRPr lang="hr-HR" dirty="0">
              <a:latin typeface="Calibri" panose="020F0502020204030204" pitchFamily="34" charset="0"/>
            </a:endParaRPr>
          </a:p>
          <a:p>
            <a:endParaRPr lang="hr-HR" dirty="0">
              <a:latin typeface="Calibri" panose="020F0502020204030204" pitchFamily="34" charset="0"/>
            </a:endParaRPr>
          </a:p>
          <a:p>
            <a:endParaRPr lang="hr-HR" dirty="0">
              <a:latin typeface="Calibri" panose="020F0502020204030204" pitchFamily="34" charset="0"/>
            </a:endParaRPr>
          </a:p>
          <a:p>
            <a:pPr lvl="1"/>
            <a:endParaRPr lang="hr-HR" dirty="0">
              <a:latin typeface="Calibri" panose="020F0502020204030204" pitchFamily="34" charset="0"/>
            </a:endParaRPr>
          </a:p>
        </p:txBody>
      </p:sp>
    </p:spTree>
    <p:extLst>
      <p:ext uri="{BB962C8B-B14F-4D97-AF65-F5344CB8AC3E}">
        <p14:creationId xmlns:p14="http://schemas.microsoft.com/office/powerpoint/2010/main" val="1545793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RAČUNANJE </a:t>
            </a:r>
            <a:r>
              <a:rPr lang="hr-HR" dirty="0"/>
              <a:t>ROKOVA (čl. </a:t>
            </a:r>
            <a:r>
              <a:rPr lang="hr-HR" dirty="0" smtClean="0"/>
              <a:t>56.-58.)</a:t>
            </a:r>
            <a:endParaRPr lang="hr-HR" dirty="0"/>
          </a:p>
        </p:txBody>
      </p:sp>
      <p:sp>
        <p:nvSpPr>
          <p:cNvPr id="3" name="Content Placeholder 2"/>
          <p:cNvSpPr>
            <a:spLocks noGrp="1"/>
          </p:cNvSpPr>
          <p:nvPr>
            <p:ph idx="1"/>
          </p:nvPr>
        </p:nvSpPr>
        <p:spPr/>
        <p:txBody>
          <a:bodyPr>
            <a:normAutofit/>
          </a:bodyPr>
          <a:lstStyle/>
          <a:p>
            <a:r>
              <a:rPr lang="hr-HR" dirty="0" smtClean="0"/>
              <a:t>detaljne odredbe o računanju rokova</a:t>
            </a:r>
          </a:p>
          <a:p>
            <a:r>
              <a:rPr lang="hr-HR" dirty="0" smtClean="0"/>
              <a:t>zbog specifičnosti postupka javne nabave</a:t>
            </a:r>
          </a:p>
          <a:p>
            <a:pPr lvl="1"/>
            <a:r>
              <a:rPr lang="hr-HR" dirty="0" smtClean="0"/>
              <a:t>rokovi u satima</a:t>
            </a:r>
          </a:p>
          <a:p>
            <a:pPr lvl="1"/>
            <a:r>
              <a:rPr lang="hr-HR" dirty="0" smtClean="0"/>
              <a:t>računanje unatrag</a:t>
            </a:r>
          </a:p>
          <a:p>
            <a:r>
              <a:rPr lang="hr-HR" dirty="0" smtClean="0"/>
              <a:t>Uredba </a:t>
            </a:r>
            <a:r>
              <a:rPr lang="vi-VN" dirty="0" smtClean="0">
                <a:latin typeface="Calibri" panose="020F0502020204030204" pitchFamily="34" charset="0"/>
              </a:rPr>
              <a:t>Vijeća </a:t>
            </a:r>
            <a:r>
              <a:rPr lang="vi-VN" dirty="0">
                <a:latin typeface="Calibri" panose="020F0502020204030204" pitchFamily="34" charset="0"/>
              </a:rPr>
              <a:t>br. </a:t>
            </a:r>
            <a:r>
              <a:rPr lang="vi-VN" dirty="0" smtClean="0">
                <a:latin typeface="Calibri" panose="020F0502020204030204" pitchFamily="34" charset="0"/>
              </a:rPr>
              <a:t>1182/71</a:t>
            </a:r>
            <a:r>
              <a:rPr lang="hr-HR" dirty="0" smtClean="0">
                <a:latin typeface="Calibri" panose="020F0502020204030204" pitchFamily="34" charset="0"/>
              </a:rPr>
              <a:t/>
            </a:r>
            <a:br>
              <a:rPr lang="hr-HR" dirty="0" smtClean="0">
                <a:latin typeface="Calibri" panose="020F0502020204030204" pitchFamily="34" charset="0"/>
              </a:rPr>
            </a:br>
            <a:r>
              <a:rPr lang="vi-VN" dirty="0" smtClean="0">
                <a:latin typeface="Calibri" panose="020F0502020204030204" pitchFamily="34" charset="0"/>
              </a:rPr>
              <a:t>o </a:t>
            </a:r>
            <a:r>
              <a:rPr lang="vi-VN" dirty="0">
                <a:latin typeface="Calibri" panose="020F0502020204030204" pitchFamily="34" charset="0"/>
              </a:rPr>
              <a:t>utvrđivanju pravila koja se </a:t>
            </a:r>
            <a:r>
              <a:rPr lang="hr-HR" dirty="0" smtClean="0">
                <a:latin typeface="Calibri" panose="020F0502020204030204" pitchFamily="34" charset="0"/>
              </a:rPr>
              <a:t/>
            </a:r>
            <a:br>
              <a:rPr lang="hr-HR" dirty="0" smtClean="0">
                <a:latin typeface="Calibri" panose="020F0502020204030204" pitchFamily="34" charset="0"/>
              </a:rPr>
            </a:br>
            <a:r>
              <a:rPr lang="vi-VN" dirty="0" smtClean="0">
                <a:latin typeface="Calibri" panose="020F0502020204030204" pitchFamily="34" charset="0"/>
              </a:rPr>
              <a:t>primjenjuju </a:t>
            </a:r>
            <a:r>
              <a:rPr lang="vi-VN" dirty="0">
                <a:latin typeface="Calibri" panose="020F0502020204030204" pitchFamily="34" charset="0"/>
              </a:rPr>
              <a:t>na razdoblja, </a:t>
            </a:r>
            <a:r>
              <a:rPr lang="hr-HR" dirty="0" smtClean="0">
                <a:latin typeface="Calibri" panose="020F0502020204030204" pitchFamily="34" charset="0"/>
              </a:rPr>
              <a:t/>
            </a:r>
            <a:br>
              <a:rPr lang="hr-HR" dirty="0" smtClean="0">
                <a:latin typeface="Calibri" panose="020F0502020204030204" pitchFamily="34" charset="0"/>
              </a:rPr>
            </a:br>
            <a:r>
              <a:rPr lang="vi-VN" dirty="0" smtClean="0">
                <a:latin typeface="Calibri" panose="020F0502020204030204" pitchFamily="34" charset="0"/>
              </a:rPr>
              <a:t>datume </a:t>
            </a:r>
            <a:r>
              <a:rPr lang="vi-VN" dirty="0">
                <a:latin typeface="Calibri" panose="020F0502020204030204" pitchFamily="34" charset="0"/>
              </a:rPr>
              <a:t>i rokove </a:t>
            </a:r>
            <a:endParaRPr lang="hr-HR" dirty="0" smtClean="0">
              <a:latin typeface="Calibri" panose="020F0502020204030204" pitchFamily="34" charset="0"/>
            </a:endParaRPr>
          </a:p>
          <a:p>
            <a:endParaRPr lang="hr-HR" dirty="0" smtClean="0">
              <a:latin typeface="Calibri" panose="020F0502020204030204" pitchFamily="34" charset="0"/>
            </a:endParaRPr>
          </a:p>
          <a:p>
            <a:endParaRPr lang="hr-HR" dirty="0" smtClean="0"/>
          </a:p>
          <a:p>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1171303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KOMUNIKACIJA (čl. </a:t>
            </a:r>
            <a:r>
              <a:rPr lang="hr-HR" dirty="0" smtClean="0"/>
              <a:t>59.-56.)</a:t>
            </a:r>
            <a:endParaRPr lang="hr-HR" dirty="0"/>
          </a:p>
        </p:txBody>
      </p:sp>
      <p:sp>
        <p:nvSpPr>
          <p:cNvPr id="3" name="Content Placeholder 2"/>
          <p:cNvSpPr>
            <a:spLocks noGrp="1"/>
          </p:cNvSpPr>
          <p:nvPr>
            <p:ph idx="1"/>
          </p:nvPr>
        </p:nvSpPr>
        <p:spPr>
          <a:xfrm>
            <a:off x="467544" y="1340768"/>
            <a:ext cx="8229600" cy="4525963"/>
          </a:xfrm>
        </p:spPr>
        <p:txBody>
          <a:bodyPr>
            <a:normAutofit fontScale="47500" lnSpcReduction="20000"/>
          </a:bodyPr>
          <a:lstStyle/>
          <a:p>
            <a:r>
              <a:rPr lang="hr-HR" sz="2900" dirty="0" smtClean="0"/>
              <a:t>Naručitelj i GS komuniciraju elektronički putem - obveza</a:t>
            </a:r>
          </a:p>
          <a:p>
            <a:r>
              <a:rPr lang="hr-HR" sz="2900" dirty="0" smtClean="0"/>
              <a:t>Iznimke:	</a:t>
            </a:r>
          </a:p>
          <a:p>
            <a:pPr lvl="1" fontAlgn="base"/>
            <a:r>
              <a:rPr lang="hr-HR" sz="2900" dirty="0" smtClean="0"/>
              <a:t>bi </a:t>
            </a:r>
            <a:r>
              <a:rPr lang="hr-HR" sz="2900" dirty="0"/>
              <a:t>zbog specijalizirane prirode nabave korištenje elektroničkih sredstava komunikacije zahtijevalo posebne alate, opremu ili formate datoteka koji nisu </a:t>
            </a:r>
            <a:r>
              <a:rPr lang="hr-HR" sz="2900" dirty="0" err="1"/>
              <a:t>općedostupni</a:t>
            </a:r>
            <a:r>
              <a:rPr lang="hr-HR" sz="2900" dirty="0"/>
              <a:t> ili nisu podržani kroz </a:t>
            </a:r>
            <a:r>
              <a:rPr lang="hr-HR" sz="2900" dirty="0" err="1"/>
              <a:t>općedostupne</a:t>
            </a:r>
            <a:r>
              <a:rPr lang="hr-HR" sz="2900" dirty="0"/>
              <a:t> aplikacije</a:t>
            </a:r>
          </a:p>
          <a:p>
            <a:pPr lvl="1" fontAlgn="base"/>
            <a:r>
              <a:rPr lang="hr-HR" sz="2900" dirty="0" smtClean="0"/>
              <a:t>aplikacije </a:t>
            </a:r>
            <a:r>
              <a:rPr lang="hr-HR" sz="2900" dirty="0"/>
              <a:t>koje podržavaju formate datoteka prikladne za opis ponuda koriste formate datoteka koji se ne mogu obraditi bilo kojom drugom otvorenom ili </a:t>
            </a:r>
            <a:r>
              <a:rPr lang="hr-HR" sz="2900" dirty="0" err="1"/>
              <a:t>općedostupnom</a:t>
            </a:r>
            <a:r>
              <a:rPr lang="hr-HR" sz="2900" dirty="0"/>
              <a:t> aplikacijom ili se na njih primjenjuje sustav zaštite vlasničke licencije te ih naručitelj ne može preuzimati niti ih koristiti na daljinu</a:t>
            </a:r>
          </a:p>
          <a:p>
            <a:pPr lvl="1" fontAlgn="base"/>
            <a:r>
              <a:rPr lang="hr-HR" sz="2900" dirty="0" smtClean="0"/>
              <a:t>bi </a:t>
            </a:r>
            <a:r>
              <a:rPr lang="hr-HR" sz="2900" dirty="0"/>
              <a:t>korištenje elektroničkih sredstava komunikacije zahtijevalo specijaliziranu uredsku opremu koja nije široko dostupna naručiteljima</a:t>
            </a:r>
          </a:p>
          <a:p>
            <a:pPr lvl="1" fontAlgn="base"/>
            <a:r>
              <a:rPr lang="hr-HR" sz="2900" dirty="0" smtClean="0"/>
              <a:t>se </a:t>
            </a:r>
            <a:r>
              <a:rPr lang="hr-HR" sz="2900" dirty="0"/>
              <a:t>određeni predmeti kao što su uzorci, makete i slično ne mogu dostaviti elektroničkim sredstvima komunikacije</a:t>
            </a:r>
          </a:p>
          <a:p>
            <a:pPr lvl="1" fontAlgn="base"/>
            <a:r>
              <a:rPr lang="hr-HR" sz="2900" dirty="0" smtClean="0"/>
              <a:t>izvornike </a:t>
            </a:r>
            <a:r>
              <a:rPr lang="hr-HR" sz="2900" dirty="0"/>
              <a:t>dokumenata ili dokaza nije moguće dostaviti elektroničkim sredstvima komunikacije</a:t>
            </a:r>
          </a:p>
          <a:p>
            <a:pPr lvl="1" fontAlgn="base"/>
            <a:r>
              <a:rPr lang="hr-HR" sz="2900" dirty="0" smtClean="0"/>
              <a:t>se </a:t>
            </a:r>
            <a:r>
              <a:rPr lang="hr-HR" sz="2900" dirty="0"/>
              <a:t>na nabavu primjenjuje propis kojim se uređuje javna nabava za potrebe obrane i sigurnosti ili propis kojim se uređuje javna nabava za potrebe diplomatskih misija i konzularnih ureda Republike Hrvatske u </a:t>
            </a:r>
            <a:r>
              <a:rPr lang="hr-HR" sz="2900" dirty="0" smtClean="0"/>
              <a:t>inozemstvu</a:t>
            </a:r>
            <a:endParaRPr lang="hr-HR" sz="2900" dirty="0"/>
          </a:p>
          <a:p>
            <a:pPr fontAlgn="base"/>
            <a:r>
              <a:rPr lang="hr-HR" sz="2900" dirty="0" smtClean="0"/>
              <a:t>Tada se komunicira putem </a:t>
            </a:r>
            <a:r>
              <a:rPr lang="hr-HR" sz="2900" dirty="0"/>
              <a:t>ovlaštenog pružatelja poštanskih usluga ili druge odgovarajuće kurirske službe, telefaksom ili </a:t>
            </a:r>
            <a:r>
              <a:rPr lang="hr-HR" sz="2900" dirty="0" smtClean="0"/>
              <a:t>kombinacijom s </a:t>
            </a:r>
            <a:r>
              <a:rPr lang="hr-HR" sz="2900" dirty="0"/>
              <a:t>elektroničkim </a:t>
            </a:r>
            <a:r>
              <a:rPr lang="hr-HR" sz="2900" dirty="0" smtClean="0"/>
              <a:t>sredstvima</a:t>
            </a:r>
            <a:endParaRPr lang="hr-HR" sz="2900" dirty="0"/>
          </a:p>
          <a:p>
            <a:r>
              <a:rPr lang="hr-HR" sz="2900" dirty="0" smtClean="0"/>
              <a:t>EOJN RH</a:t>
            </a:r>
          </a:p>
          <a:p>
            <a:r>
              <a:rPr lang="hr-HR" sz="2900" dirty="0" smtClean="0"/>
              <a:t>Jednostavna nabava</a:t>
            </a:r>
          </a:p>
          <a:p>
            <a:r>
              <a:rPr lang="hr-HR" sz="2900" dirty="0" smtClean="0"/>
              <a:t>Interna komunikacija unutar naručitelja , pregled i ocjena ponuda, izvršenje ugovora – nema obveze</a:t>
            </a:r>
            <a:endParaRPr lang="hr-HR" sz="2900" dirty="0"/>
          </a:p>
          <a:p>
            <a:endParaRPr lang="hr-HR" dirty="0" smtClean="0"/>
          </a:p>
          <a:p>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1171303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SUKOB </a:t>
            </a:r>
            <a:r>
              <a:rPr lang="hr-HR" dirty="0"/>
              <a:t>INTERESA </a:t>
            </a:r>
            <a:r>
              <a:rPr lang="hr-HR" dirty="0" smtClean="0"/>
              <a:t/>
            </a:r>
            <a:br>
              <a:rPr lang="hr-HR" dirty="0" smtClean="0"/>
            </a:br>
            <a:r>
              <a:rPr lang="hr-HR" dirty="0" smtClean="0"/>
              <a:t>(</a:t>
            </a:r>
            <a:r>
              <a:rPr lang="hr-HR" dirty="0"/>
              <a:t>čl. </a:t>
            </a:r>
            <a:r>
              <a:rPr lang="hr-HR" dirty="0" smtClean="0"/>
              <a:t>75.-83.)</a:t>
            </a:r>
            <a:endParaRPr lang="hr-HR" dirty="0"/>
          </a:p>
        </p:txBody>
      </p:sp>
      <p:sp>
        <p:nvSpPr>
          <p:cNvPr id="3" name="Content Placeholder 2"/>
          <p:cNvSpPr>
            <a:spLocks noGrp="1"/>
          </p:cNvSpPr>
          <p:nvPr>
            <p:ph idx="1"/>
          </p:nvPr>
        </p:nvSpPr>
        <p:spPr>
          <a:xfrm>
            <a:off x="457200" y="2143397"/>
            <a:ext cx="8229600" cy="4525963"/>
          </a:xfrm>
        </p:spPr>
        <p:txBody>
          <a:bodyPr>
            <a:normAutofit fontScale="62500" lnSpcReduction="20000"/>
          </a:bodyPr>
          <a:lstStyle/>
          <a:p>
            <a:pPr algn="just"/>
            <a:r>
              <a:rPr lang="hr-HR" dirty="0" smtClean="0">
                <a:latin typeface="Calibri" panose="020F0502020204030204" pitchFamily="34" charset="0"/>
              </a:rPr>
              <a:t>javni interes c/a privatni interes </a:t>
            </a:r>
          </a:p>
          <a:p>
            <a:pPr algn="just"/>
            <a:r>
              <a:rPr lang="hr-HR" dirty="0" smtClean="0">
                <a:latin typeface="Calibri" panose="020F0502020204030204" pitchFamily="34" charset="0"/>
              </a:rPr>
              <a:t>n</a:t>
            </a:r>
            <a:r>
              <a:rPr lang="vi-VN" dirty="0" smtClean="0">
                <a:latin typeface="Calibri" panose="020F0502020204030204" pitchFamily="34" charset="0"/>
              </a:rPr>
              <a:t>aručitelj </a:t>
            </a:r>
            <a:r>
              <a:rPr lang="vi-VN" dirty="0">
                <a:latin typeface="Calibri" panose="020F0502020204030204" pitchFamily="34" charset="0"/>
              </a:rPr>
              <a:t>je obvezan poduzeti prikladne mjere da učinkovito spriječi, prepozna i ukloni sukobe interesa u vezi s postupkom javne nabave kako bi se izbjeglo narušavanje tržišnog natjecanja i osiguralo jednako postupanje prema svim </a:t>
            </a:r>
            <a:r>
              <a:rPr lang="hr-HR" dirty="0" smtClean="0">
                <a:latin typeface="Calibri" panose="020F0502020204030204" pitchFamily="34" charset="0"/>
              </a:rPr>
              <a:t>GS</a:t>
            </a:r>
            <a:endParaRPr lang="vi-VN" dirty="0">
              <a:latin typeface="Calibri" panose="020F0502020204030204" pitchFamily="34" charset="0"/>
            </a:endParaRPr>
          </a:p>
          <a:p>
            <a:pPr algn="just"/>
            <a:r>
              <a:rPr lang="hr-HR" dirty="0" smtClean="0">
                <a:latin typeface="Calibri" panose="020F0502020204030204" pitchFamily="34" charset="0"/>
              </a:rPr>
              <a:t>s</a:t>
            </a:r>
            <a:r>
              <a:rPr lang="vi-VN" dirty="0" smtClean="0">
                <a:latin typeface="Calibri" panose="020F0502020204030204" pitchFamily="34" charset="0"/>
              </a:rPr>
              <a:t>ukob </a:t>
            </a:r>
            <a:r>
              <a:rPr lang="vi-VN" dirty="0">
                <a:latin typeface="Calibri" panose="020F0502020204030204" pitchFamily="34" charset="0"/>
              </a:rPr>
              <a:t>interesa između naručitelja i </a:t>
            </a:r>
            <a:r>
              <a:rPr lang="hr-HR" dirty="0" smtClean="0">
                <a:latin typeface="Calibri" panose="020F0502020204030204" pitchFamily="34" charset="0"/>
              </a:rPr>
              <a:t>GS </a:t>
            </a:r>
            <a:r>
              <a:rPr lang="vi-VN" dirty="0" smtClean="0">
                <a:latin typeface="Calibri" panose="020F0502020204030204" pitchFamily="34" charset="0"/>
              </a:rPr>
              <a:t>obuhvaća </a:t>
            </a:r>
            <a:r>
              <a:rPr lang="vi-VN" dirty="0">
                <a:latin typeface="Calibri" panose="020F0502020204030204" pitchFamily="34" charset="0"/>
              </a:rPr>
              <a:t>situacije kada predstavnici naručitelja </a:t>
            </a:r>
            <a:r>
              <a:rPr lang="hr-HR" dirty="0" smtClean="0">
                <a:latin typeface="Calibri" panose="020F0502020204030204" pitchFamily="34" charset="0"/>
              </a:rPr>
              <a:t>(</a:t>
            </a:r>
            <a:r>
              <a:rPr lang="vi-VN" dirty="0" smtClean="0">
                <a:latin typeface="Calibri" panose="020F0502020204030204" pitchFamily="34" charset="0"/>
              </a:rPr>
              <a:t>ili </a:t>
            </a:r>
            <a:r>
              <a:rPr lang="vi-VN" dirty="0">
                <a:latin typeface="Calibri" panose="020F0502020204030204" pitchFamily="34" charset="0"/>
              </a:rPr>
              <a:t>pružatelja usluga službe nabave koji djeluje u ime </a:t>
            </a:r>
            <a:r>
              <a:rPr lang="vi-VN" dirty="0" smtClean="0">
                <a:latin typeface="Calibri" panose="020F0502020204030204" pitchFamily="34" charset="0"/>
              </a:rPr>
              <a:t>naručitelja</a:t>
            </a:r>
            <a:r>
              <a:rPr lang="hr-HR" dirty="0" smtClean="0">
                <a:latin typeface="Calibri" panose="020F0502020204030204" pitchFamily="34" charset="0"/>
              </a:rPr>
              <a:t>)</a:t>
            </a:r>
            <a:r>
              <a:rPr lang="vi-VN" dirty="0" smtClean="0">
                <a:latin typeface="Calibri" panose="020F0502020204030204" pitchFamily="34" charset="0"/>
              </a:rPr>
              <a:t> </a:t>
            </a:r>
            <a:r>
              <a:rPr lang="vi-VN" dirty="0">
                <a:latin typeface="Calibri" panose="020F0502020204030204" pitchFamily="34" charset="0"/>
              </a:rPr>
              <a:t>koji su uključeni u provedbu postupka javne nabave ili mogu utjecati na ishod tog postupka, imaju, izravno ili neizravno, financijski, gospodarski ili bilo koji drugi osobni interes koji bi se mogao smatrati štetnim za njihovu nepristranost i neovisnost u okviru postupka, a osobito</a:t>
            </a:r>
            <a:r>
              <a:rPr lang="vi-VN" dirty="0" smtClean="0">
                <a:latin typeface="Calibri" panose="020F0502020204030204" pitchFamily="34" charset="0"/>
              </a:rPr>
              <a:t>:</a:t>
            </a:r>
            <a:endParaRPr lang="hr-HR" dirty="0" smtClean="0">
              <a:latin typeface="Calibri" panose="020F0502020204030204" pitchFamily="34" charset="0"/>
            </a:endParaRPr>
          </a:p>
          <a:p>
            <a:pPr lvl="1" algn="just"/>
            <a:r>
              <a:rPr lang="vi-VN" dirty="0" smtClean="0">
                <a:latin typeface="Calibri" panose="020F0502020204030204" pitchFamily="34" charset="0"/>
              </a:rPr>
              <a:t>ako </a:t>
            </a:r>
            <a:r>
              <a:rPr lang="vi-VN" dirty="0">
                <a:latin typeface="Calibri" panose="020F0502020204030204" pitchFamily="34" charset="0"/>
              </a:rPr>
              <a:t>predstavnik naručitelja </a:t>
            </a:r>
            <a:r>
              <a:rPr lang="vi-VN" dirty="0" smtClean="0">
                <a:latin typeface="Calibri" panose="020F0502020204030204" pitchFamily="34" charset="0"/>
              </a:rPr>
              <a:t>istodobno obavlja </a:t>
            </a:r>
            <a:r>
              <a:rPr lang="vi-VN" dirty="0">
                <a:latin typeface="Calibri" panose="020F0502020204030204" pitchFamily="34" charset="0"/>
              </a:rPr>
              <a:t>upravljačke poslove u gospodarskom subjektu, ili</a:t>
            </a:r>
          </a:p>
          <a:p>
            <a:pPr lvl="1" algn="just"/>
            <a:r>
              <a:rPr lang="vi-VN" dirty="0" smtClean="0">
                <a:latin typeface="Calibri" panose="020F0502020204030204" pitchFamily="34" charset="0"/>
              </a:rPr>
              <a:t>ako </a:t>
            </a:r>
            <a:r>
              <a:rPr lang="vi-VN" dirty="0">
                <a:latin typeface="Calibri" panose="020F0502020204030204" pitchFamily="34" charset="0"/>
              </a:rPr>
              <a:t>je predstavnik naručitelja vlasnik poslovnog udjela, dionica odnosno drugih prava na temelju kojih sudjeluje u upravljanju odnosno u kapitalu toga gospodarskog subjekta s više od 0,5 </a:t>
            </a:r>
            <a:r>
              <a:rPr lang="vi-VN" dirty="0" smtClean="0">
                <a:latin typeface="Calibri" panose="020F0502020204030204" pitchFamily="34" charset="0"/>
              </a:rPr>
              <a:t>%.</a:t>
            </a:r>
            <a:endParaRPr lang="vi-VN" dirty="0">
              <a:latin typeface="Calibri" panose="020F0502020204030204" pitchFamily="34" charset="0"/>
            </a:endParaRPr>
          </a:p>
          <a:p>
            <a:pPr algn="just"/>
            <a:endParaRPr lang="vi-VN" dirty="0">
              <a:latin typeface="Calibri" panose="020F0502020204030204" pitchFamily="34" charset="0"/>
            </a:endParaRPr>
          </a:p>
          <a:p>
            <a:pPr algn="just"/>
            <a:endParaRPr lang="hr-HR" dirty="0">
              <a:latin typeface="Calibri" panose="020F0502020204030204" pitchFamily="34" charset="0"/>
            </a:endParaRPr>
          </a:p>
          <a:p>
            <a:pPr algn="just"/>
            <a:endParaRPr lang="hr-HR" dirty="0">
              <a:latin typeface="Calibri" panose="020F0502020204030204" pitchFamily="34" charset="0"/>
            </a:endParaRPr>
          </a:p>
          <a:p>
            <a:pPr algn="just"/>
            <a:endParaRPr lang="hr-HR" dirty="0"/>
          </a:p>
          <a:p>
            <a:pPr lvl="1" algn="just"/>
            <a:endParaRPr lang="hr-HR" dirty="0"/>
          </a:p>
        </p:txBody>
      </p:sp>
    </p:spTree>
    <p:extLst>
      <p:ext uri="{BB962C8B-B14F-4D97-AF65-F5344CB8AC3E}">
        <p14:creationId xmlns:p14="http://schemas.microsoft.com/office/powerpoint/2010/main" val="3079362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SUKOB </a:t>
            </a:r>
            <a:r>
              <a:rPr lang="hr-HR" dirty="0"/>
              <a:t>INTERESA </a:t>
            </a:r>
            <a:r>
              <a:rPr lang="hr-HR" dirty="0" smtClean="0"/>
              <a:t>(II)</a:t>
            </a:r>
            <a:endParaRPr lang="hr-HR" dirty="0"/>
          </a:p>
        </p:txBody>
      </p:sp>
      <p:sp>
        <p:nvSpPr>
          <p:cNvPr id="3" name="Content Placeholder 2"/>
          <p:cNvSpPr>
            <a:spLocks noGrp="1"/>
          </p:cNvSpPr>
          <p:nvPr>
            <p:ph idx="1"/>
          </p:nvPr>
        </p:nvSpPr>
        <p:spPr>
          <a:xfrm>
            <a:off x="467544" y="1340769"/>
            <a:ext cx="8229600" cy="4320480"/>
          </a:xfrm>
        </p:spPr>
        <p:txBody>
          <a:bodyPr>
            <a:normAutofit fontScale="92500" lnSpcReduction="20000"/>
          </a:bodyPr>
          <a:lstStyle/>
          <a:p>
            <a:pPr algn="just"/>
            <a:r>
              <a:rPr lang="vi-VN" dirty="0" smtClean="0">
                <a:latin typeface="Calibri" panose="020F0502020204030204" pitchFamily="34" charset="0"/>
              </a:rPr>
              <a:t>Predstavnik naručitelja</a:t>
            </a:r>
            <a:r>
              <a:rPr lang="hr-HR" dirty="0" smtClean="0">
                <a:latin typeface="Calibri" panose="020F0502020204030204" pitchFamily="34" charset="0"/>
              </a:rPr>
              <a:t>:</a:t>
            </a:r>
            <a:endParaRPr lang="vi-VN" dirty="0">
              <a:latin typeface="Calibri" panose="020F0502020204030204" pitchFamily="34" charset="0"/>
            </a:endParaRPr>
          </a:p>
          <a:p>
            <a:pPr lvl="1" algn="just"/>
            <a:r>
              <a:rPr lang="vi-VN" dirty="0" smtClean="0">
                <a:latin typeface="Calibri" panose="020F0502020204030204" pitchFamily="34" charset="0"/>
              </a:rPr>
              <a:t>čelnik </a:t>
            </a:r>
            <a:r>
              <a:rPr lang="vi-VN" dirty="0">
                <a:latin typeface="Calibri" panose="020F0502020204030204" pitchFamily="34" charset="0"/>
              </a:rPr>
              <a:t>te član upravnog, upravljačkog i nadzornog tijela naručitelja</a:t>
            </a:r>
          </a:p>
          <a:p>
            <a:pPr lvl="1" algn="just"/>
            <a:r>
              <a:rPr lang="vi-VN" dirty="0" smtClean="0">
                <a:latin typeface="Calibri" panose="020F0502020204030204" pitchFamily="34" charset="0"/>
              </a:rPr>
              <a:t>član </a:t>
            </a:r>
            <a:r>
              <a:rPr lang="vi-VN" dirty="0">
                <a:latin typeface="Calibri" panose="020F0502020204030204" pitchFamily="34" charset="0"/>
              </a:rPr>
              <a:t>stručnog povjerenstva za javnu nabavu</a:t>
            </a:r>
          </a:p>
          <a:p>
            <a:pPr lvl="1" algn="just"/>
            <a:r>
              <a:rPr lang="vi-VN" dirty="0" smtClean="0">
                <a:latin typeface="Calibri" panose="020F0502020204030204" pitchFamily="34" charset="0"/>
              </a:rPr>
              <a:t>druga </a:t>
            </a:r>
            <a:r>
              <a:rPr lang="vi-VN" dirty="0">
                <a:latin typeface="Calibri" panose="020F0502020204030204" pitchFamily="34" charset="0"/>
              </a:rPr>
              <a:t>osoba koja je uključena u provedbu ili koja može utjecati na odlučivanje naručitelja u postupku javne nabave, i</a:t>
            </a:r>
          </a:p>
          <a:p>
            <a:pPr lvl="1" algn="just"/>
            <a:r>
              <a:rPr lang="vi-VN" dirty="0" smtClean="0">
                <a:latin typeface="Calibri" panose="020F0502020204030204" pitchFamily="34" charset="0"/>
              </a:rPr>
              <a:t>osobe </a:t>
            </a:r>
            <a:r>
              <a:rPr lang="vi-VN" dirty="0">
                <a:latin typeface="Calibri" panose="020F0502020204030204" pitchFamily="34" charset="0"/>
              </a:rPr>
              <a:t>iz točaka 1., 2. i 3. ovoga stavka kod pružatelja usluga nabave koji djeluju u ime </a:t>
            </a:r>
            <a:r>
              <a:rPr lang="vi-VN" dirty="0" smtClean="0">
                <a:latin typeface="Calibri" panose="020F0502020204030204" pitchFamily="34" charset="0"/>
              </a:rPr>
              <a:t>naručitelja</a:t>
            </a:r>
            <a:endParaRPr lang="vi-VN" dirty="0">
              <a:latin typeface="Calibri" panose="020F0502020204030204" pitchFamily="34" charset="0"/>
            </a:endParaRPr>
          </a:p>
          <a:p>
            <a:pPr algn="just"/>
            <a:r>
              <a:rPr lang="vi-VN" dirty="0" smtClean="0">
                <a:latin typeface="Calibri" panose="020F0502020204030204" pitchFamily="34" charset="0"/>
              </a:rPr>
              <a:t>Gospodarski</a:t>
            </a:r>
            <a:r>
              <a:rPr lang="hr-HR" dirty="0" smtClean="0">
                <a:latin typeface="Calibri" panose="020F0502020204030204" pitchFamily="34" charset="0"/>
              </a:rPr>
              <a:t> </a:t>
            </a:r>
            <a:r>
              <a:rPr lang="vi-VN" dirty="0" smtClean="0">
                <a:latin typeface="Calibri" panose="020F0502020204030204" pitchFamily="34" charset="0"/>
              </a:rPr>
              <a:t>subjekt </a:t>
            </a:r>
            <a:r>
              <a:rPr lang="hr-HR" dirty="0" smtClean="0">
                <a:latin typeface="Calibri" panose="020F0502020204030204" pitchFamily="34" charset="0"/>
              </a:rPr>
              <a:t>je </a:t>
            </a:r>
            <a:r>
              <a:rPr lang="vi-VN" dirty="0" smtClean="0">
                <a:latin typeface="Calibri" panose="020F0502020204030204" pitchFamily="34" charset="0"/>
              </a:rPr>
              <a:t>ponuditelj</a:t>
            </a:r>
            <a:r>
              <a:rPr lang="vi-VN" dirty="0">
                <a:latin typeface="Calibri" panose="020F0502020204030204" pitchFamily="34" charset="0"/>
              </a:rPr>
              <a:t>, član zajednice i </a:t>
            </a:r>
            <a:r>
              <a:rPr lang="vi-VN" dirty="0" smtClean="0">
                <a:latin typeface="Calibri" panose="020F0502020204030204" pitchFamily="34" charset="0"/>
              </a:rPr>
              <a:t>podugovaratelj</a:t>
            </a:r>
            <a:endParaRPr lang="hr-HR" dirty="0"/>
          </a:p>
        </p:txBody>
      </p:sp>
    </p:spTree>
    <p:extLst>
      <p:ext uri="{BB962C8B-B14F-4D97-AF65-F5344CB8AC3E}">
        <p14:creationId xmlns:p14="http://schemas.microsoft.com/office/powerpoint/2010/main" val="850656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SUKOB </a:t>
            </a:r>
            <a:r>
              <a:rPr lang="hr-HR" dirty="0"/>
              <a:t>INTERESA </a:t>
            </a:r>
            <a:r>
              <a:rPr lang="hr-HR" dirty="0" smtClean="0"/>
              <a:t>(III)</a:t>
            </a:r>
            <a:endParaRPr lang="hr-HR" dirty="0"/>
          </a:p>
        </p:txBody>
      </p:sp>
      <p:sp>
        <p:nvSpPr>
          <p:cNvPr id="3" name="Content Placeholder 2"/>
          <p:cNvSpPr>
            <a:spLocks noGrp="1"/>
          </p:cNvSpPr>
          <p:nvPr>
            <p:ph idx="1"/>
          </p:nvPr>
        </p:nvSpPr>
        <p:spPr>
          <a:xfrm>
            <a:off x="539552" y="1268760"/>
            <a:ext cx="8229600" cy="4525963"/>
          </a:xfrm>
        </p:spPr>
        <p:txBody>
          <a:bodyPr>
            <a:normAutofit fontScale="62500" lnSpcReduction="20000"/>
          </a:bodyPr>
          <a:lstStyle/>
          <a:p>
            <a:pPr algn="just"/>
            <a:r>
              <a:rPr lang="hr-HR" dirty="0" smtClean="0">
                <a:latin typeface="Calibri" panose="020F0502020204030204" pitchFamily="34" charset="0"/>
              </a:rPr>
              <a:t>Sukob interesa obuhvaća i situacije </a:t>
            </a:r>
            <a:r>
              <a:rPr lang="hr-HR" dirty="0">
                <a:latin typeface="Calibri" panose="020F0502020204030204" pitchFamily="34" charset="0"/>
              </a:rPr>
              <a:t>između </a:t>
            </a:r>
            <a:r>
              <a:rPr lang="hr-HR" dirty="0" smtClean="0">
                <a:latin typeface="Calibri" panose="020F0502020204030204" pitchFamily="34" charset="0"/>
              </a:rPr>
              <a:t>čelnika </a:t>
            </a:r>
            <a:r>
              <a:rPr lang="hr-HR" dirty="0">
                <a:latin typeface="Calibri" panose="020F0502020204030204" pitchFamily="34" charset="0"/>
              </a:rPr>
              <a:t>te član upravnog, upravljačkog i nadzornog tijela </a:t>
            </a:r>
            <a:r>
              <a:rPr lang="hr-HR" dirty="0" smtClean="0">
                <a:latin typeface="Calibri" panose="020F0502020204030204" pitchFamily="34" charset="0"/>
              </a:rPr>
              <a:t>naručitelja i njegove povezane osobe, osim ako je </a:t>
            </a:r>
            <a:r>
              <a:rPr lang="vi-VN" dirty="0" smtClean="0">
                <a:latin typeface="Calibri" panose="020F0502020204030204" pitchFamily="34" charset="0"/>
              </a:rPr>
              <a:t>povezana </a:t>
            </a:r>
            <a:r>
              <a:rPr lang="vi-VN" dirty="0">
                <a:latin typeface="Calibri" panose="020F0502020204030204" pitchFamily="34" charset="0"/>
              </a:rPr>
              <a:t>osoba </a:t>
            </a:r>
            <a:r>
              <a:rPr lang="vi-VN" dirty="0" smtClean="0">
                <a:latin typeface="Calibri" panose="020F0502020204030204" pitchFamily="34" charset="0"/>
              </a:rPr>
              <a:t>poslovne </a:t>
            </a:r>
            <a:r>
              <a:rPr lang="vi-VN" dirty="0">
                <a:latin typeface="Calibri" panose="020F0502020204030204" pitchFamily="34" charset="0"/>
              </a:rPr>
              <a:t>udjele, dionice odnosno druga prava na temelju kojih sudjeluje u upravljanju odnosno u kapitalu </a:t>
            </a:r>
            <a:r>
              <a:rPr lang="hr-HR" dirty="0" smtClean="0">
                <a:latin typeface="Calibri" panose="020F0502020204030204" pitchFamily="34" charset="0"/>
              </a:rPr>
              <a:t>GS</a:t>
            </a:r>
            <a:r>
              <a:rPr lang="vi-VN" dirty="0" smtClean="0">
                <a:latin typeface="Calibri" panose="020F0502020204030204" pitchFamily="34" charset="0"/>
              </a:rPr>
              <a:t> </a:t>
            </a:r>
            <a:r>
              <a:rPr lang="vi-VN" dirty="0">
                <a:latin typeface="Calibri" panose="020F0502020204030204" pitchFamily="34" charset="0"/>
              </a:rPr>
              <a:t>više od 0,5 % stekla </a:t>
            </a:r>
            <a:r>
              <a:rPr lang="hr-HR" dirty="0" smtClean="0">
                <a:latin typeface="Calibri" panose="020F0502020204030204" pitchFamily="34" charset="0"/>
              </a:rPr>
              <a:t>prije n</a:t>
            </a:r>
            <a:r>
              <a:rPr lang="vi-VN" dirty="0" smtClean="0">
                <a:latin typeface="Calibri" panose="020F0502020204030204" pitchFamily="34" charset="0"/>
              </a:rPr>
              <a:t>ajmanje </a:t>
            </a:r>
            <a:r>
              <a:rPr lang="vi-VN" dirty="0">
                <a:latin typeface="Calibri" panose="020F0502020204030204" pitchFamily="34" charset="0"/>
              </a:rPr>
              <a:t>dvije godine </a:t>
            </a:r>
            <a:r>
              <a:rPr lang="hr-HR" dirty="0" smtClean="0">
                <a:latin typeface="Calibri" panose="020F0502020204030204" pitchFamily="34" charset="0"/>
              </a:rPr>
              <a:t>od</a:t>
            </a:r>
            <a:r>
              <a:rPr lang="vi-VN" dirty="0" smtClean="0">
                <a:latin typeface="Calibri" panose="020F0502020204030204" pitchFamily="34" charset="0"/>
              </a:rPr>
              <a:t> </a:t>
            </a:r>
            <a:r>
              <a:rPr lang="vi-VN" dirty="0">
                <a:latin typeface="Calibri" panose="020F0502020204030204" pitchFamily="34" charset="0"/>
              </a:rPr>
              <a:t>imenovanja odnosno stupanja na dužnost predstavnika naručitelja s kojim je </a:t>
            </a:r>
            <a:r>
              <a:rPr lang="vi-VN" dirty="0" smtClean="0">
                <a:latin typeface="Calibri" panose="020F0502020204030204" pitchFamily="34" charset="0"/>
              </a:rPr>
              <a:t>povezana</a:t>
            </a:r>
            <a:endParaRPr lang="hr-HR" dirty="0" smtClean="0">
              <a:latin typeface="Calibri" panose="020F0502020204030204" pitchFamily="34" charset="0"/>
            </a:endParaRPr>
          </a:p>
          <a:p>
            <a:pPr algn="just"/>
            <a:r>
              <a:rPr lang="hr-HR" dirty="0">
                <a:latin typeface="Calibri" panose="020F0502020204030204" pitchFamily="34" charset="0"/>
              </a:rPr>
              <a:t>S</a:t>
            </a:r>
            <a:r>
              <a:rPr lang="vi-VN" dirty="0">
                <a:latin typeface="Calibri" panose="020F0502020204030204" pitchFamily="34" charset="0"/>
              </a:rPr>
              <a:t>ukob interesa ne postoji a</a:t>
            </a:r>
            <a:r>
              <a:rPr lang="hr-HR" dirty="0">
                <a:latin typeface="Calibri" panose="020F0502020204030204" pitchFamily="34" charset="0"/>
              </a:rPr>
              <a:t> čelnika te član upravnog, upravljačkog i nadzornog tijela naručitelja i njegove povezane osobe </a:t>
            </a:r>
            <a:r>
              <a:rPr lang="vi-VN" dirty="0">
                <a:latin typeface="Calibri" panose="020F0502020204030204" pitchFamily="34" charset="0"/>
              </a:rPr>
              <a:t>obavlja</a:t>
            </a:r>
            <a:r>
              <a:rPr lang="hr-HR" dirty="0">
                <a:latin typeface="Calibri" panose="020F0502020204030204" pitchFamily="34" charset="0"/>
              </a:rPr>
              <a:t>ju</a:t>
            </a:r>
            <a:r>
              <a:rPr lang="vi-VN" dirty="0">
                <a:latin typeface="Calibri" panose="020F0502020204030204" pitchFamily="34" charset="0"/>
              </a:rPr>
              <a:t> upravljačke poslove u </a:t>
            </a:r>
            <a:r>
              <a:rPr lang="hr-HR" dirty="0">
                <a:latin typeface="Calibri" panose="020F0502020204030204" pitchFamily="34" charset="0"/>
              </a:rPr>
              <a:t>GS</a:t>
            </a:r>
            <a:r>
              <a:rPr lang="vi-VN" dirty="0">
                <a:latin typeface="Calibri" panose="020F0502020204030204" pitchFamily="34" charset="0"/>
              </a:rPr>
              <a:t> po položaju, odnosno kao službeni predstavnik nekog naručitelja, a ne kao privatna osoba</a:t>
            </a:r>
          </a:p>
          <a:p>
            <a:pPr algn="just"/>
            <a:r>
              <a:rPr lang="hr-HR" dirty="0" smtClean="0">
                <a:latin typeface="Calibri" panose="020F0502020204030204" pitchFamily="34" charset="0"/>
              </a:rPr>
              <a:t>Povezana osoba - </a:t>
            </a:r>
            <a:r>
              <a:rPr lang="vi-VN" dirty="0" smtClean="0">
                <a:latin typeface="Calibri" panose="020F0502020204030204" pitchFamily="34" charset="0"/>
              </a:rPr>
              <a:t>srodnik </a:t>
            </a:r>
            <a:r>
              <a:rPr lang="vi-VN" dirty="0">
                <a:latin typeface="Calibri" panose="020F0502020204030204" pitchFamily="34" charset="0"/>
              </a:rPr>
              <a:t>po krvi u pravoj liniji ili u pobočnoj liniji do četvrtog stupnja, </a:t>
            </a:r>
            <a:r>
              <a:rPr lang="vi-VN" dirty="0" smtClean="0">
                <a:latin typeface="Calibri" panose="020F0502020204030204" pitchFamily="34" charset="0"/>
              </a:rPr>
              <a:t>srodnik </a:t>
            </a:r>
            <a:r>
              <a:rPr lang="vi-VN" dirty="0">
                <a:latin typeface="Calibri" panose="020F0502020204030204" pitchFamily="34" charset="0"/>
              </a:rPr>
              <a:t>po tazbini do drugog stupnja, </a:t>
            </a:r>
            <a:r>
              <a:rPr lang="vi-VN" dirty="0" smtClean="0">
                <a:latin typeface="Calibri" panose="020F0502020204030204" pitchFamily="34" charset="0"/>
              </a:rPr>
              <a:t>bračn</a:t>
            </a:r>
            <a:r>
              <a:rPr lang="hr-HR" dirty="0" smtClean="0">
                <a:latin typeface="Calibri" panose="020F0502020204030204" pitchFamily="34" charset="0"/>
              </a:rPr>
              <a:t>i</a:t>
            </a:r>
            <a:r>
              <a:rPr lang="vi-VN" dirty="0" smtClean="0">
                <a:latin typeface="Calibri" panose="020F0502020204030204" pitchFamily="34" charset="0"/>
              </a:rPr>
              <a:t> </a:t>
            </a:r>
            <a:r>
              <a:rPr lang="vi-VN" dirty="0">
                <a:latin typeface="Calibri" panose="020F0502020204030204" pitchFamily="34" charset="0"/>
              </a:rPr>
              <a:t>ili </a:t>
            </a:r>
            <a:r>
              <a:rPr lang="vi-VN" dirty="0" smtClean="0">
                <a:latin typeface="Calibri" panose="020F0502020204030204" pitchFamily="34" charset="0"/>
              </a:rPr>
              <a:t>izvanbračn</a:t>
            </a:r>
            <a:r>
              <a:rPr lang="hr-HR" dirty="0" smtClean="0">
                <a:latin typeface="Calibri" panose="020F0502020204030204" pitchFamily="34" charset="0"/>
              </a:rPr>
              <a:t>i</a:t>
            </a:r>
            <a:r>
              <a:rPr lang="vi-VN" dirty="0" smtClean="0">
                <a:latin typeface="Calibri" panose="020F0502020204030204" pitchFamily="34" charset="0"/>
              </a:rPr>
              <a:t> </a:t>
            </a:r>
            <a:r>
              <a:rPr lang="vi-VN" dirty="0">
                <a:latin typeface="Calibri" panose="020F0502020204030204" pitchFamily="34" charset="0"/>
              </a:rPr>
              <a:t>druga, bez obzira na to je li brak prestao, te </a:t>
            </a:r>
            <a:r>
              <a:rPr lang="vi-VN" dirty="0" smtClean="0">
                <a:latin typeface="Calibri" panose="020F0502020204030204" pitchFamily="34" charset="0"/>
              </a:rPr>
              <a:t>posvojitelj </a:t>
            </a:r>
            <a:r>
              <a:rPr lang="vi-VN" dirty="0">
                <a:latin typeface="Calibri" panose="020F0502020204030204" pitchFamily="34" charset="0"/>
              </a:rPr>
              <a:t>i </a:t>
            </a:r>
            <a:r>
              <a:rPr lang="vi-VN" dirty="0" smtClean="0">
                <a:latin typeface="Calibri" panose="020F0502020204030204" pitchFamily="34" charset="0"/>
              </a:rPr>
              <a:t>posvojenik </a:t>
            </a:r>
            <a:endParaRPr lang="hr-HR" dirty="0" smtClean="0">
              <a:latin typeface="Calibri" panose="020F0502020204030204" pitchFamily="34" charset="0"/>
            </a:endParaRPr>
          </a:p>
          <a:p>
            <a:pPr algn="just"/>
            <a:r>
              <a:rPr lang="vi-VN" dirty="0" smtClean="0">
                <a:latin typeface="Calibri" panose="020F0502020204030204" pitchFamily="34" charset="0"/>
              </a:rPr>
              <a:t>Prijenos </a:t>
            </a:r>
            <a:r>
              <a:rPr lang="vi-VN" dirty="0">
                <a:latin typeface="Calibri" panose="020F0502020204030204" pitchFamily="34" charset="0"/>
              </a:rPr>
              <a:t>udjela u vlasništvu na drugu osobu ili posebno tijelo (povjerenika) </a:t>
            </a:r>
            <a:r>
              <a:rPr lang="hr-HR" dirty="0" smtClean="0">
                <a:latin typeface="Calibri" panose="020F0502020204030204" pitchFamily="34" charset="0"/>
              </a:rPr>
              <a:t>– nema utjecaj </a:t>
            </a:r>
            <a:endParaRPr lang="hr-HR" dirty="0">
              <a:latin typeface="Calibri" panose="020F0502020204030204" pitchFamily="34" charset="0"/>
            </a:endParaRPr>
          </a:p>
          <a:p>
            <a:pPr algn="just"/>
            <a:endParaRPr lang="hr-HR" dirty="0">
              <a:latin typeface="Calibri" panose="020F0502020204030204" pitchFamily="34" charset="0"/>
            </a:endParaRPr>
          </a:p>
          <a:p>
            <a:pPr algn="just"/>
            <a:endParaRPr lang="hr-HR" dirty="0"/>
          </a:p>
          <a:p>
            <a:pPr lvl="1" algn="just"/>
            <a:endParaRPr lang="hr-HR" dirty="0"/>
          </a:p>
        </p:txBody>
      </p:sp>
    </p:spTree>
    <p:extLst>
      <p:ext uri="{BB962C8B-B14F-4D97-AF65-F5344CB8AC3E}">
        <p14:creationId xmlns:p14="http://schemas.microsoft.com/office/powerpoint/2010/main" val="2919055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KORISNE POVEZNICE</a:t>
            </a:r>
            <a:endParaRPr lang="hr-HR" dirty="0"/>
          </a:p>
        </p:txBody>
      </p:sp>
      <p:sp>
        <p:nvSpPr>
          <p:cNvPr id="3" name="Content Placeholder 2"/>
          <p:cNvSpPr>
            <a:spLocks noGrp="1"/>
          </p:cNvSpPr>
          <p:nvPr>
            <p:ph idx="1"/>
          </p:nvPr>
        </p:nvSpPr>
        <p:spPr>
          <a:xfrm>
            <a:off x="457200" y="1268760"/>
            <a:ext cx="8229600" cy="4525963"/>
          </a:xfrm>
        </p:spPr>
        <p:txBody>
          <a:bodyPr/>
          <a:lstStyle/>
          <a:p>
            <a:pPr>
              <a:spcBef>
                <a:spcPts val="0"/>
              </a:spcBef>
              <a:spcAft>
                <a:spcPts val="1800"/>
              </a:spcAft>
            </a:pPr>
            <a:r>
              <a:rPr lang="hr-HR" dirty="0">
                <a:hlinkClick r:id="rId2"/>
              </a:rPr>
              <a:t>http://javnanabava.hr</a:t>
            </a:r>
            <a:r>
              <a:rPr lang="hr-HR" dirty="0" smtClean="0">
                <a:hlinkClick r:id="rId2"/>
              </a:rPr>
              <a:t>/</a:t>
            </a:r>
            <a:endParaRPr lang="hr-HR" dirty="0" smtClean="0"/>
          </a:p>
          <a:p>
            <a:pPr>
              <a:spcBef>
                <a:spcPts val="0"/>
              </a:spcBef>
              <a:spcAft>
                <a:spcPts val="1800"/>
              </a:spcAft>
            </a:pPr>
            <a:r>
              <a:rPr lang="hr-HR" dirty="0">
                <a:hlinkClick r:id="rId3"/>
              </a:rPr>
              <a:t>http://</a:t>
            </a:r>
            <a:r>
              <a:rPr lang="hr-HR" dirty="0" smtClean="0">
                <a:hlinkClick r:id="rId3"/>
              </a:rPr>
              <a:t>www.javnanabava.hr/</a:t>
            </a:r>
            <a:br>
              <a:rPr lang="hr-HR" dirty="0" smtClean="0">
                <a:hlinkClick r:id="rId3"/>
              </a:rPr>
            </a:br>
            <a:r>
              <a:rPr lang="hr-HR" dirty="0" err="1" smtClean="0">
                <a:hlinkClick r:id="rId3"/>
              </a:rPr>
              <a:t>default.aspx</a:t>
            </a:r>
            <a:r>
              <a:rPr lang="hr-HR" dirty="0" smtClean="0">
                <a:hlinkClick r:id="rId3"/>
              </a:rPr>
              <a:t>?</a:t>
            </a:r>
            <a:r>
              <a:rPr lang="hr-HR" dirty="0" err="1" smtClean="0">
                <a:hlinkClick r:id="rId3"/>
              </a:rPr>
              <a:t>id</a:t>
            </a:r>
            <a:r>
              <a:rPr lang="hr-HR" dirty="0" smtClean="0">
                <a:hlinkClick r:id="rId3"/>
              </a:rPr>
              <a:t>=5107</a:t>
            </a:r>
            <a:endParaRPr lang="hr-HR" dirty="0" smtClean="0"/>
          </a:p>
          <a:p>
            <a:pPr>
              <a:spcBef>
                <a:spcPts val="0"/>
              </a:spcBef>
              <a:spcAft>
                <a:spcPts val="1800"/>
              </a:spcAft>
            </a:pPr>
            <a:r>
              <a:rPr lang="hr-HR" dirty="0">
                <a:hlinkClick r:id="rId4"/>
              </a:rPr>
              <a:t>https://</a:t>
            </a:r>
            <a:r>
              <a:rPr lang="hr-HR" dirty="0" smtClean="0">
                <a:hlinkClick r:id="rId4"/>
              </a:rPr>
              <a:t>ec.europa.eu/tools/espd</a:t>
            </a:r>
            <a:endParaRPr lang="hr-HR" dirty="0" smtClean="0"/>
          </a:p>
          <a:p>
            <a:pPr>
              <a:spcBef>
                <a:spcPts val="0"/>
              </a:spcBef>
              <a:spcAft>
                <a:spcPts val="1800"/>
              </a:spcAft>
            </a:pPr>
            <a:r>
              <a:rPr lang="hr-HR" dirty="0">
                <a:hlinkClick r:id="rId5"/>
              </a:rPr>
              <a:t>https://ec.europa.eu/growth/tools-databases/ecertis</a:t>
            </a:r>
            <a:r>
              <a:rPr lang="hr-HR" dirty="0" smtClean="0">
                <a:hlinkClick r:id="rId5"/>
              </a:rPr>
              <a:t>/</a:t>
            </a:r>
            <a:endParaRPr lang="hr-HR" dirty="0" smtClean="0"/>
          </a:p>
          <a:p>
            <a:endParaRPr lang="hr-HR" dirty="0"/>
          </a:p>
        </p:txBody>
      </p:sp>
    </p:spTree>
    <p:extLst>
      <p:ext uri="{BB962C8B-B14F-4D97-AF65-F5344CB8AC3E}">
        <p14:creationId xmlns:p14="http://schemas.microsoft.com/office/powerpoint/2010/main" val="2119062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60032" y="2204864"/>
            <a:ext cx="4104456" cy="2592288"/>
          </a:xfrm>
        </p:spPr>
        <p:txBody>
          <a:bodyPr>
            <a:normAutofit/>
          </a:bodyPr>
          <a:lstStyle/>
          <a:p>
            <a:r>
              <a:rPr lang="hr-HR" b="1" dirty="0" smtClean="0">
                <a:effectLst>
                  <a:outerShdw blurRad="38100" dist="38100" dir="2700000" algn="tl">
                    <a:srgbClr val="000000">
                      <a:alpha val="43137"/>
                    </a:srgbClr>
                  </a:outerShdw>
                </a:effectLst>
              </a:rPr>
              <a:t>HVALA NA POZORNOSTI!</a:t>
            </a:r>
            <a:endParaRPr lang="hr-HR" dirty="0"/>
          </a:p>
        </p:txBody>
      </p:sp>
    </p:spTree>
    <p:extLst>
      <p:ext uri="{BB962C8B-B14F-4D97-AF65-F5344CB8AC3E}">
        <p14:creationId xmlns:p14="http://schemas.microsoft.com/office/powerpoint/2010/main" val="753388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NAJJEFTINIJE NIJE NAJBOLJE</a:t>
            </a:r>
            <a:endParaRPr lang="hr-HR" dirty="0"/>
          </a:p>
        </p:txBody>
      </p:sp>
      <p:sp>
        <p:nvSpPr>
          <p:cNvPr id="3" name="Content Placeholder 2"/>
          <p:cNvSpPr>
            <a:spLocks noGrp="1"/>
          </p:cNvSpPr>
          <p:nvPr>
            <p:ph idx="1"/>
          </p:nvPr>
        </p:nvSpPr>
        <p:spPr/>
        <p:txBody>
          <a:bodyPr>
            <a:normAutofit fontScale="85000" lnSpcReduction="20000"/>
          </a:bodyPr>
          <a:lstStyle/>
          <a:p>
            <a:r>
              <a:rPr lang="hr-HR" dirty="0" smtClean="0"/>
              <a:t>Ekonomski </a:t>
            </a:r>
            <a:r>
              <a:rPr lang="hr-HR" dirty="0"/>
              <a:t>najpovoljnija </a:t>
            </a:r>
            <a:r>
              <a:rPr lang="hr-HR" dirty="0" smtClean="0"/>
              <a:t>ponuda</a:t>
            </a:r>
          </a:p>
          <a:p>
            <a:r>
              <a:rPr lang="hr-HR" dirty="0"/>
              <a:t>J</a:t>
            </a:r>
            <a:r>
              <a:rPr lang="hr-HR" dirty="0" smtClean="0"/>
              <a:t>edini </a:t>
            </a:r>
            <a:r>
              <a:rPr lang="hr-HR" dirty="0"/>
              <a:t>kriterij za </a:t>
            </a:r>
            <a:r>
              <a:rPr lang="hr-HR" dirty="0" smtClean="0"/>
              <a:t>odabir</a:t>
            </a:r>
          </a:p>
          <a:p>
            <a:r>
              <a:rPr lang="hr-HR" dirty="0"/>
              <a:t>P</a:t>
            </a:r>
            <a:r>
              <a:rPr lang="hr-HR" dirty="0" smtClean="0"/>
              <a:t>onder cijene ograničili na </a:t>
            </a:r>
            <a:r>
              <a:rPr lang="hr-HR" dirty="0" err="1"/>
              <a:t>max</a:t>
            </a:r>
            <a:r>
              <a:rPr lang="hr-HR" dirty="0"/>
              <a:t>. 90</a:t>
            </a:r>
            <a:r>
              <a:rPr lang="hr-HR" dirty="0" smtClean="0"/>
              <a:t>%,</a:t>
            </a:r>
          </a:p>
          <a:p>
            <a:r>
              <a:rPr lang="hr-HR" dirty="0" smtClean="0"/>
              <a:t>10</a:t>
            </a:r>
            <a:r>
              <a:rPr lang="hr-HR" dirty="0"/>
              <a:t>% </a:t>
            </a:r>
            <a:r>
              <a:rPr lang="hr-HR" dirty="0" smtClean="0"/>
              <a:t>mora biti kvalitativni kriteriji</a:t>
            </a:r>
          </a:p>
          <a:p>
            <a:r>
              <a:rPr lang="hr-HR" dirty="0"/>
              <a:t>O</a:t>
            </a:r>
            <a:r>
              <a:rPr lang="hr-HR" dirty="0" smtClean="0"/>
              <a:t>vlast čelnicima središnjih tijela državne uprave</a:t>
            </a:r>
          </a:p>
          <a:p>
            <a:r>
              <a:rPr lang="hr-HR" dirty="0" smtClean="0"/>
              <a:t>Iznimno, cijena 100%:</a:t>
            </a:r>
          </a:p>
          <a:p>
            <a:pPr lvl="1"/>
            <a:r>
              <a:rPr lang="hr-HR" dirty="0" smtClean="0"/>
              <a:t>pregovarački postupak bez prethodne objave</a:t>
            </a:r>
          </a:p>
          <a:p>
            <a:pPr lvl="1"/>
            <a:r>
              <a:rPr lang="hr-HR" dirty="0" smtClean="0"/>
              <a:t>ugovori na temelju okvirnog sporazuma</a:t>
            </a:r>
          </a:p>
          <a:p>
            <a:pPr lvl="1"/>
            <a:r>
              <a:rPr lang="hr-HR" dirty="0" smtClean="0"/>
              <a:t>društvene i druge posebne usluge</a:t>
            </a:r>
          </a:p>
          <a:p>
            <a:pPr lvl="1"/>
            <a:r>
              <a:rPr lang="hr-HR" dirty="0" smtClean="0"/>
              <a:t>nabava za potrebe obrane i sigurnosti</a:t>
            </a:r>
          </a:p>
          <a:p>
            <a:pPr lvl="1"/>
            <a:r>
              <a:rPr lang="hr-HR" dirty="0" smtClean="0"/>
              <a:t>nabava za potrebe DMKU RH u inozemstvu</a:t>
            </a:r>
            <a:endParaRPr lang="hr-HR" dirty="0"/>
          </a:p>
        </p:txBody>
      </p:sp>
    </p:spTree>
    <p:extLst>
      <p:ext uri="{BB962C8B-B14F-4D97-AF65-F5344CB8AC3E}">
        <p14:creationId xmlns:p14="http://schemas.microsoft.com/office/powerpoint/2010/main" val="1413933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SMANJENJE BIROKRACIJE</a:t>
            </a:r>
            <a:endParaRPr lang="hr-HR" dirty="0"/>
          </a:p>
        </p:txBody>
      </p:sp>
      <p:sp>
        <p:nvSpPr>
          <p:cNvPr id="3" name="Content Placeholder 2"/>
          <p:cNvSpPr>
            <a:spLocks noGrp="1"/>
          </p:cNvSpPr>
          <p:nvPr>
            <p:ph idx="1"/>
          </p:nvPr>
        </p:nvSpPr>
        <p:spPr>
          <a:xfrm>
            <a:off x="457200" y="1268760"/>
            <a:ext cx="8229600" cy="4525963"/>
          </a:xfrm>
        </p:spPr>
        <p:txBody>
          <a:bodyPr/>
          <a:lstStyle/>
          <a:p>
            <a:r>
              <a:rPr lang="hr-HR" dirty="0"/>
              <a:t>Europska jedinstvena dokumentacija o </a:t>
            </a:r>
            <a:r>
              <a:rPr lang="hr-HR" dirty="0" smtClean="0"/>
              <a:t>nabavi</a:t>
            </a:r>
          </a:p>
          <a:p>
            <a:r>
              <a:rPr lang="hr-HR" dirty="0"/>
              <a:t>F</a:t>
            </a:r>
            <a:r>
              <a:rPr lang="hr-HR" dirty="0" smtClean="0"/>
              <a:t>ormalna </a:t>
            </a:r>
            <a:r>
              <a:rPr lang="hr-HR" dirty="0"/>
              <a:t>izjava poduzetnika da udovoljava svim uvjetima sposobnosti i da ne postoje razlozi za  </a:t>
            </a:r>
            <a:r>
              <a:rPr lang="hr-HR" dirty="0" smtClean="0"/>
              <a:t>isključenje</a:t>
            </a:r>
          </a:p>
          <a:p>
            <a:r>
              <a:rPr lang="hr-HR" dirty="0" smtClean="0"/>
              <a:t>Umjesto hrpe potvrda i izvadaka</a:t>
            </a:r>
          </a:p>
        </p:txBody>
      </p:sp>
    </p:spTree>
    <p:extLst>
      <p:ext uri="{BB962C8B-B14F-4D97-AF65-F5344CB8AC3E}">
        <p14:creationId xmlns:p14="http://schemas.microsoft.com/office/powerpoint/2010/main" val="3736571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POVEZIVANJE REGISTARA</a:t>
            </a:r>
            <a:endParaRPr lang="hr-HR" dirty="0"/>
          </a:p>
        </p:txBody>
      </p:sp>
      <p:sp>
        <p:nvSpPr>
          <p:cNvPr id="3" name="Content Placeholder 2"/>
          <p:cNvSpPr>
            <a:spLocks noGrp="1"/>
          </p:cNvSpPr>
          <p:nvPr>
            <p:ph idx="1"/>
          </p:nvPr>
        </p:nvSpPr>
        <p:spPr/>
        <p:txBody>
          <a:bodyPr>
            <a:normAutofit lnSpcReduction="10000"/>
          </a:bodyPr>
          <a:lstStyle/>
          <a:p>
            <a:r>
              <a:rPr lang="hr-HR" dirty="0" smtClean="0"/>
              <a:t>Povezivanje registara</a:t>
            </a:r>
            <a:br>
              <a:rPr lang="hr-HR" dirty="0" smtClean="0"/>
            </a:br>
            <a:r>
              <a:rPr lang="hr-HR" dirty="0" smtClean="0"/>
              <a:t>javnih </a:t>
            </a:r>
            <a:r>
              <a:rPr lang="hr-HR" dirty="0"/>
              <a:t>tijela s EOJN RH</a:t>
            </a:r>
          </a:p>
          <a:p>
            <a:pPr lvl="2"/>
            <a:r>
              <a:rPr lang="hr-HR" dirty="0"/>
              <a:t>Porezna uprava</a:t>
            </a:r>
          </a:p>
          <a:p>
            <a:pPr lvl="2"/>
            <a:r>
              <a:rPr lang="hr-HR" dirty="0"/>
              <a:t>Sudski registar</a:t>
            </a:r>
          </a:p>
          <a:p>
            <a:pPr lvl="2"/>
            <a:r>
              <a:rPr lang="hr-HR" dirty="0"/>
              <a:t>Obrtni registar</a:t>
            </a:r>
          </a:p>
          <a:p>
            <a:pPr lvl="2"/>
            <a:r>
              <a:rPr lang="hr-HR" dirty="0"/>
              <a:t>Kaznena evidencija</a:t>
            </a:r>
          </a:p>
          <a:p>
            <a:pPr lvl="2"/>
            <a:r>
              <a:rPr lang="hr-HR" dirty="0" smtClean="0"/>
              <a:t>FINA</a:t>
            </a:r>
            <a:endParaRPr lang="hr-HR" dirty="0"/>
          </a:p>
          <a:p>
            <a:r>
              <a:rPr lang="hr-HR" dirty="0" err="1" smtClean="0"/>
              <a:t>Only</a:t>
            </a:r>
            <a:r>
              <a:rPr lang="hr-HR" dirty="0" smtClean="0"/>
              <a:t> </a:t>
            </a:r>
            <a:r>
              <a:rPr lang="hr-HR" dirty="0" err="1" smtClean="0"/>
              <a:t>once</a:t>
            </a:r>
            <a:r>
              <a:rPr lang="hr-HR" dirty="0" smtClean="0"/>
              <a:t> </a:t>
            </a:r>
            <a:r>
              <a:rPr lang="hr-HR" dirty="0" err="1" smtClean="0"/>
              <a:t>principle</a:t>
            </a:r>
            <a:endParaRPr lang="hr-HR" dirty="0" smtClean="0"/>
          </a:p>
          <a:p>
            <a:r>
              <a:rPr lang="hr-HR" dirty="0" smtClean="0"/>
              <a:t>ESPD – </a:t>
            </a:r>
            <a:r>
              <a:rPr lang="hr-HR" dirty="0" err="1" smtClean="0"/>
              <a:t>open</a:t>
            </a:r>
            <a:r>
              <a:rPr lang="hr-HR" dirty="0" smtClean="0"/>
              <a:t> </a:t>
            </a:r>
            <a:r>
              <a:rPr lang="hr-HR" dirty="0" err="1" smtClean="0"/>
              <a:t>source</a:t>
            </a:r>
            <a:r>
              <a:rPr lang="hr-HR" dirty="0" smtClean="0"/>
              <a:t/>
            </a:r>
            <a:br>
              <a:rPr lang="hr-HR" dirty="0" smtClean="0"/>
            </a:br>
            <a:r>
              <a:rPr lang="hr-HR" dirty="0" smtClean="0"/>
              <a:t>integracija u EOJN RH</a:t>
            </a:r>
            <a:endParaRPr lang="hr-HR" dirty="0"/>
          </a:p>
          <a:p>
            <a:endParaRPr lang="hr-HR" dirty="0"/>
          </a:p>
        </p:txBody>
      </p:sp>
    </p:spTree>
    <p:extLst>
      <p:ext uri="{BB962C8B-B14F-4D97-AF65-F5344CB8AC3E}">
        <p14:creationId xmlns:p14="http://schemas.microsoft.com/office/powerpoint/2010/main" val="2554740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SMANJENJE TROŠKA PODUZETNICIMA</a:t>
            </a:r>
            <a:endParaRPr lang="hr-HR" dirty="0"/>
          </a:p>
        </p:txBody>
      </p:sp>
      <p:sp>
        <p:nvSpPr>
          <p:cNvPr id="3" name="Content Placeholder 2"/>
          <p:cNvSpPr>
            <a:spLocks noGrp="1"/>
          </p:cNvSpPr>
          <p:nvPr>
            <p:ph idx="1"/>
          </p:nvPr>
        </p:nvSpPr>
        <p:spPr>
          <a:xfrm>
            <a:off x="457200" y="1600200"/>
            <a:ext cx="8435280" cy="4525963"/>
          </a:xfrm>
        </p:spPr>
        <p:txBody>
          <a:bodyPr>
            <a:normAutofit/>
          </a:bodyPr>
          <a:lstStyle/>
          <a:p>
            <a:r>
              <a:rPr lang="hr-HR" dirty="0" smtClean="0"/>
              <a:t>ESPD u elektroničkom obliku</a:t>
            </a:r>
          </a:p>
          <a:p>
            <a:pPr lvl="1"/>
            <a:r>
              <a:rPr lang="hr-HR" dirty="0"/>
              <a:t>MS Word obrazac – Portal javne nabave</a:t>
            </a:r>
          </a:p>
          <a:p>
            <a:pPr lvl="1"/>
            <a:r>
              <a:rPr lang="hr-HR" dirty="0" err="1"/>
              <a:t>Webservis</a:t>
            </a:r>
            <a:r>
              <a:rPr lang="hr-HR" dirty="0"/>
              <a:t> EK</a:t>
            </a:r>
          </a:p>
          <a:p>
            <a:r>
              <a:rPr lang="hr-HR" dirty="0" smtClean="0"/>
              <a:t>Jamstvo</a:t>
            </a:r>
          </a:p>
          <a:p>
            <a:pPr lvl="1"/>
            <a:r>
              <a:rPr lang="hr-HR" dirty="0" smtClean="0"/>
              <a:t>ozbiljnost </a:t>
            </a:r>
            <a:r>
              <a:rPr lang="hr-HR" dirty="0"/>
              <a:t>ponude s 5% na </a:t>
            </a:r>
            <a:r>
              <a:rPr lang="hr-HR" dirty="0" smtClean="0"/>
              <a:t>3%</a:t>
            </a:r>
          </a:p>
          <a:p>
            <a:pPr lvl="1"/>
            <a:r>
              <a:rPr lang="hr-HR" dirty="0" smtClean="0"/>
              <a:t>uredno </a:t>
            </a:r>
            <a:r>
              <a:rPr lang="hr-HR" dirty="0"/>
              <a:t>izvršenje </a:t>
            </a:r>
            <a:r>
              <a:rPr lang="hr-HR" dirty="0" smtClean="0"/>
              <a:t>ugovora </a:t>
            </a:r>
            <a:r>
              <a:rPr lang="hr-HR" dirty="0" err="1"/>
              <a:t>max</a:t>
            </a:r>
            <a:r>
              <a:rPr lang="hr-HR" dirty="0"/>
              <a:t>. </a:t>
            </a:r>
            <a:r>
              <a:rPr lang="hr-HR" dirty="0" smtClean="0"/>
              <a:t>10%</a:t>
            </a:r>
          </a:p>
          <a:p>
            <a:r>
              <a:rPr lang="hr-HR" dirty="0" err="1" smtClean="0"/>
              <a:t>eNabava</a:t>
            </a:r>
            <a:r>
              <a:rPr lang="hr-HR" dirty="0" smtClean="0"/>
              <a:t> </a:t>
            </a:r>
            <a:r>
              <a:rPr lang="hr-HR" dirty="0"/>
              <a:t>i povezivanje </a:t>
            </a:r>
            <a:r>
              <a:rPr lang="hr-HR" dirty="0" smtClean="0"/>
              <a:t>registara</a:t>
            </a:r>
          </a:p>
          <a:p>
            <a:r>
              <a:rPr lang="hr-HR" dirty="0" err="1" smtClean="0"/>
              <a:t>epotpis</a:t>
            </a:r>
            <a:r>
              <a:rPr lang="hr-HR" dirty="0" smtClean="0"/>
              <a:t> </a:t>
            </a:r>
          </a:p>
          <a:p>
            <a:pPr lvl="1"/>
            <a:endParaRPr lang="hr-HR" dirty="0"/>
          </a:p>
        </p:txBody>
      </p:sp>
    </p:spTree>
    <p:extLst>
      <p:ext uri="{BB962C8B-B14F-4D97-AF65-F5344CB8AC3E}">
        <p14:creationId xmlns:p14="http://schemas.microsoft.com/office/powerpoint/2010/main" val="3644655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9603"/>
            <a:ext cx="7344816" cy="6808397"/>
          </a:xfrm>
          <a:prstGeom prst="rect">
            <a:avLst/>
          </a:prstGeom>
        </p:spPr>
      </p:pic>
    </p:spTree>
    <p:extLst>
      <p:ext uri="{BB962C8B-B14F-4D97-AF65-F5344CB8AC3E}">
        <p14:creationId xmlns:p14="http://schemas.microsoft.com/office/powerpoint/2010/main" val="2281875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VEĆA PRAVNA SIGURNOST</a:t>
            </a:r>
            <a:endParaRPr lang="hr-HR" dirty="0"/>
          </a:p>
        </p:txBody>
      </p:sp>
      <p:sp>
        <p:nvSpPr>
          <p:cNvPr id="3" name="Content Placeholder 2"/>
          <p:cNvSpPr>
            <a:spLocks noGrp="1"/>
          </p:cNvSpPr>
          <p:nvPr>
            <p:ph idx="1"/>
          </p:nvPr>
        </p:nvSpPr>
        <p:spPr/>
        <p:txBody>
          <a:bodyPr>
            <a:normAutofit fontScale="92500" lnSpcReduction="20000"/>
          </a:bodyPr>
          <a:lstStyle/>
          <a:p>
            <a:r>
              <a:rPr lang="hr-HR" dirty="0"/>
              <a:t>Jedinstveni rok za žalbu</a:t>
            </a:r>
          </a:p>
          <a:p>
            <a:r>
              <a:rPr lang="hr-HR" dirty="0" smtClean="0"/>
              <a:t>Jačanje ovlasti DKOM-a</a:t>
            </a:r>
          </a:p>
          <a:p>
            <a:pPr lvl="1"/>
            <a:r>
              <a:rPr lang="hr-HR" dirty="0" smtClean="0"/>
              <a:t>bitne povrede postupka</a:t>
            </a:r>
          </a:p>
          <a:p>
            <a:r>
              <a:rPr lang="hr-HR" dirty="0"/>
              <a:t>Smanjenje žalbenih naknada</a:t>
            </a:r>
          </a:p>
          <a:p>
            <a:r>
              <a:rPr lang="hr-HR" dirty="0"/>
              <a:t>Ukidanje upravne pristojbe za žalbu</a:t>
            </a:r>
          </a:p>
          <a:p>
            <a:r>
              <a:rPr lang="hr-HR" dirty="0" smtClean="0"/>
              <a:t>Nadležnost VUS-a</a:t>
            </a:r>
          </a:p>
          <a:p>
            <a:pPr lvl="1"/>
            <a:r>
              <a:rPr lang="hr-HR" dirty="0" smtClean="0"/>
              <a:t>objava presuda</a:t>
            </a:r>
            <a:endParaRPr lang="hr-HR" dirty="0"/>
          </a:p>
          <a:p>
            <a:r>
              <a:rPr lang="hr-HR" dirty="0" smtClean="0"/>
              <a:t>Savjetovanje o nacrtu dijela dokumentacije</a:t>
            </a:r>
          </a:p>
          <a:p>
            <a:r>
              <a:rPr lang="hr-HR" dirty="0" smtClean="0"/>
              <a:t>Standardizacija dokumentacije</a:t>
            </a:r>
          </a:p>
          <a:p>
            <a:r>
              <a:rPr lang="hr-HR" dirty="0" smtClean="0"/>
              <a:t>Objava akata o jednostavnoj nabavi </a:t>
            </a:r>
            <a:endParaRPr lang="hr-HR" dirty="0"/>
          </a:p>
          <a:p>
            <a:endParaRPr lang="hr-HR" dirty="0"/>
          </a:p>
          <a:p>
            <a:pPr lvl="1"/>
            <a:endParaRPr lang="hr-HR" dirty="0"/>
          </a:p>
        </p:txBody>
      </p:sp>
    </p:spTree>
    <p:extLst>
      <p:ext uri="{BB962C8B-B14F-4D97-AF65-F5344CB8AC3E}">
        <p14:creationId xmlns:p14="http://schemas.microsoft.com/office/powerpoint/2010/main" val="254115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OČEKIVANI UČINCI</a:t>
            </a:r>
            <a:endParaRPr lang="hr-HR" dirty="0"/>
          </a:p>
        </p:txBody>
      </p:sp>
      <p:sp>
        <p:nvSpPr>
          <p:cNvPr id="3" name="Content Placeholder 2"/>
          <p:cNvSpPr>
            <a:spLocks noGrp="1"/>
          </p:cNvSpPr>
          <p:nvPr>
            <p:ph idx="1"/>
          </p:nvPr>
        </p:nvSpPr>
        <p:spPr/>
        <p:txBody>
          <a:bodyPr>
            <a:normAutofit lnSpcReduction="10000"/>
          </a:bodyPr>
          <a:lstStyle/>
          <a:p>
            <a:r>
              <a:rPr lang="hr-HR" dirty="0" smtClean="0"/>
              <a:t>Fokus </a:t>
            </a:r>
            <a:r>
              <a:rPr lang="hr-HR" dirty="0"/>
              <a:t>naručitelja - istraživanje tržišta i izrada opisa predmeta nabave i tehničkih specifikacija</a:t>
            </a:r>
          </a:p>
          <a:p>
            <a:r>
              <a:rPr lang="hr-HR" dirty="0"/>
              <a:t>F</a:t>
            </a:r>
            <a:r>
              <a:rPr lang="hr-HR" dirty="0" smtClean="0"/>
              <a:t>okus </a:t>
            </a:r>
            <a:r>
              <a:rPr lang="hr-HR" dirty="0"/>
              <a:t>poduzetnika - izrada ponude i kalkulacije</a:t>
            </a:r>
          </a:p>
          <a:p>
            <a:pPr marL="0" indent="0">
              <a:buNone/>
            </a:pPr>
            <a:endParaRPr lang="hr-HR" dirty="0" smtClean="0"/>
          </a:p>
          <a:p>
            <a:r>
              <a:rPr lang="hr-HR" dirty="0"/>
              <a:t>P</a:t>
            </a:r>
            <a:r>
              <a:rPr lang="hr-HR" dirty="0" smtClean="0"/>
              <a:t>ovećanje </a:t>
            </a:r>
            <a:r>
              <a:rPr lang="hr-HR" dirty="0"/>
              <a:t>lakoće poslovanja i tržišnog nadmetanja</a:t>
            </a:r>
            <a:r>
              <a:rPr lang="hr-HR" dirty="0" smtClean="0"/>
              <a:t>!</a:t>
            </a:r>
          </a:p>
          <a:p>
            <a:r>
              <a:rPr lang="hr-HR" dirty="0" smtClean="0"/>
              <a:t>SCM metodologija – 42M kn ušteda godišnje!</a:t>
            </a:r>
            <a:endParaRPr lang="hr-HR" dirty="0"/>
          </a:p>
          <a:p>
            <a:endParaRPr lang="hr-HR" dirty="0"/>
          </a:p>
          <a:p>
            <a:endParaRPr lang="hr-HR" dirty="0"/>
          </a:p>
          <a:p>
            <a:pPr lvl="1"/>
            <a:endParaRPr lang="hr-HR" dirty="0"/>
          </a:p>
        </p:txBody>
      </p:sp>
    </p:spTree>
    <p:extLst>
      <p:ext uri="{BB962C8B-B14F-4D97-AF65-F5344CB8AC3E}">
        <p14:creationId xmlns:p14="http://schemas.microsoft.com/office/powerpoint/2010/main" val="585207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1807</Words>
  <Application>Microsoft Office PowerPoint</Application>
  <PresentationFormat>On-screen Show (4:3)</PresentationFormat>
  <Paragraphs>258</Paragraphs>
  <Slides>28</Slides>
  <Notes>17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ZJN 2016 ~ pregled ključnih novina ~</vt:lpstr>
      <vt:lpstr>KLJUČNI CILJEVI</vt:lpstr>
      <vt:lpstr>NAJJEFTINIJE NIJE NAJBOLJE</vt:lpstr>
      <vt:lpstr>SMANJENJE BIROKRACIJE</vt:lpstr>
      <vt:lpstr>POVEZIVANJE REGISTARA</vt:lpstr>
      <vt:lpstr>SMANJENJE TROŠKA PODUZETNICIMA</vt:lpstr>
      <vt:lpstr>PowerPoint Presentation</vt:lpstr>
      <vt:lpstr>VEĆA PRAVNA SIGURNOST</vt:lpstr>
      <vt:lpstr>OČEKIVANI UČINCI</vt:lpstr>
      <vt:lpstr>JAČANJE KAPACITETA</vt:lpstr>
      <vt:lpstr>PRIJENOS EU DIREKTIVA</vt:lpstr>
      <vt:lpstr>VREMENSKE GRANICE VAŽENJA</vt:lpstr>
      <vt:lpstr>PODZAKONSKI PROPISI (I.)</vt:lpstr>
      <vt:lpstr>PODZAKONSKI PROPISI (II.)</vt:lpstr>
      <vt:lpstr>PODZAKONSKI PROPISI (III.)</vt:lpstr>
      <vt:lpstr>NOMOTEHNIKA</vt:lpstr>
      <vt:lpstr>OPĆE ODREDBE (čl. 1. – 29.)</vt:lpstr>
      <vt:lpstr>PLAN NABAVE I REGISTAR UGOVORA (čl. 28)</vt:lpstr>
      <vt:lpstr>NOVA IZUZEĆA (čl. 29.-38.)</vt:lpstr>
      <vt:lpstr>REZERVIRANI UGOVORI (čl. 51.)</vt:lpstr>
      <vt:lpstr>TAJNOST PODATAKA (čl. 52.-55.)</vt:lpstr>
      <vt:lpstr>RAČUNANJE ROKOVA (čl. 56.-58.)</vt:lpstr>
      <vt:lpstr>KOMUNIKACIJA (čl. 59.-56.)</vt:lpstr>
      <vt:lpstr>SUKOB INTERESA  (čl. 75.-83.)</vt:lpstr>
      <vt:lpstr>SUKOB INTERESA (II)</vt:lpstr>
      <vt:lpstr>SUKOB INTERESA (III)</vt:lpstr>
      <vt:lpstr>KORISNE POVEZNICE</vt:lpstr>
      <vt:lpstr>HVALA NA POZORNOSTI!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 Palčić</dc:creator>
  <cp:lastModifiedBy>Ivan Palčić</cp:lastModifiedBy>
  <cp:revision>60</cp:revision>
  <cp:lastPrinted>2016-12-19T08:31:03Z</cp:lastPrinted>
  <dcterms:created xsi:type="dcterms:W3CDTF">2016-03-31T10:57:01Z</dcterms:created>
  <dcterms:modified xsi:type="dcterms:W3CDTF">2017-02-24T08:00:08Z</dcterms:modified>
</cp:coreProperties>
</file>