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893" r:id="rId3"/>
    <p:sldId id="946" r:id="rId4"/>
    <p:sldId id="270" r:id="rId5"/>
    <p:sldId id="894" r:id="rId6"/>
    <p:sldId id="900" r:id="rId7"/>
    <p:sldId id="964" r:id="rId8"/>
    <p:sldId id="965" r:id="rId9"/>
    <p:sldId id="966" r:id="rId10"/>
    <p:sldId id="905" r:id="rId11"/>
    <p:sldId id="930" r:id="rId12"/>
    <p:sldId id="931" r:id="rId13"/>
    <p:sldId id="932" r:id="rId14"/>
    <p:sldId id="929" r:id="rId15"/>
    <p:sldId id="909" r:id="rId16"/>
    <p:sldId id="910" r:id="rId17"/>
    <p:sldId id="927" r:id="rId18"/>
    <p:sldId id="911" r:id="rId19"/>
    <p:sldId id="928" r:id="rId20"/>
    <p:sldId id="934" r:id="rId21"/>
    <p:sldId id="912" r:id="rId22"/>
    <p:sldId id="937" r:id="rId23"/>
    <p:sldId id="936" r:id="rId24"/>
    <p:sldId id="935" r:id="rId25"/>
    <p:sldId id="938" r:id="rId26"/>
    <p:sldId id="939" r:id="rId27"/>
    <p:sldId id="906" r:id="rId28"/>
    <p:sldId id="913" r:id="rId29"/>
    <p:sldId id="940" r:id="rId30"/>
    <p:sldId id="942" r:id="rId31"/>
    <p:sldId id="943" r:id="rId32"/>
    <p:sldId id="914" r:id="rId33"/>
    <p:sldId id="915" r:id="rId34"/>
    <p:sldId id="907" r:id="rId35"/>
    <p:sldId id="950" r:id="rId36"/>
    <p:sldId id="948" r:id="rId37"/>
    <p:sldId id="956" r:id="rId38"/>
    <p:sldId id="916" r:id="rId39"/>
    <p:sldId id="952" r:id="rId40"/>
    <p:sldId id="947" r:id="rId41"/>
    <p:sldId id="954" r:id="rId42"/>
    <p:sldId id="951" r:id="rId43"/>
    <p:sldId id="953" r:id="rId44"/>
    <p:sldId id="955" r:id="rId45"/>
    <p:sldId id="908" r:id="rId46"/>
    <p:sldId id="922" r:id="rId47"/>
    <p:sldId id="923" r:id="rId48"/>
    <p:sldId id="957" r:id="rId49"/>
    <p:sldId id="959" r:id="rId50"/>
    <p:sldId id="958" r:id="rId51"/>
    <p:sldId id="925" r:id="rId52"/>
    <p:sldId id="924" r:id="rId53"/>
    <p:sldId id="960" r:id="rId54"/>
    <p:sldId id="926" r:id="rId55"/>
    <p:sldId id="962" r:id="rId56"/>
    <p:sldId id="963" r:id="rId57"/>
    <p:sldId id="264" r:id="rId58"/>
  </p:sldIdLst>
  <p:sldSz cx="12192000" cy="6858000"/>
  <p:notesSz cx="6797675" cy="9928225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9235C"/>
    <a:srgbClr val="5F5F5F"/>
    <a:srgbClr val="4D4D4D"/>
    <a:srgbClr val="7BCF51"/>
    <a:srgbClr val="00CC00"/>
    <a:srgbClr val="009999"/>
    <a:srgbClr val="28348A"/>
    <a:srgbClr val="F2F2F2"/>
    <a:srgbClr val="282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8C044-5E99-4154-AB86-9C110A13ED20}" v="1" dt="2025-05-07T11:48:46.7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86369" autoAdjust="0"/>
  </p:normalViewPr>
  <p:slideViewPr>
    <p:cSldViewPr snapToGrid="0">
      <p:cViewPr varScale="1">
        <p:scale>
          <a:sx n="111" d="100"/>
          <a:sy n="111" d="100"/>
        </p:scale>
        <p:origin x="300" y="96"/>
      </p:cViewPr>
      <p:guideLst/>
    </p:cSldViewPr>
  </p:slideViewPr>
  <p:outlineViewPr>
    <p:cViewPr>
      <p:scale>
        <a:sx n="33" d="100"/>
        <a:sy n="33" d="100"/>
      </p:scale>
      <p:origin x="0" y="-366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8.xml"/><Relationship Id="rId18" Type="http://schemas.openxmlformats.org/officeDocument/2006/relationships/slide" Target="slides/slide23.xml"/><Relationship Id="rId26" Type="http://schemas.openxmlformats.org/officeDocument/2006/relationships/slide" Target="slides/slide32.xml"/><Relationship Id="rId39" Type="http://schemas.openxmlformats.org/officeDocument/2006/relationships/slide" Target="slides/slide47.xml"/><Relationship Id="rId21" Type="http://schemas.openxmlformats.org/officeDocument/2006/relationships/slide" Target="slides/slide26.xml"/><Relationship Id="rId34" Type="http://schemas.openxmlformats.org/officeDocument/2006/relationships/slide" Target="slides/slide41.xml"/><Relationship Id="rId42" Type="http://schemas.openxmlformats.org/officeDocument/2006/relationships/slide" Target="slides/slide50.xml"/><Relationship Id="rId47" Type="http://schemas.openxmlformats.org/officeDocument/2006/relationships/slide" Target="slides/slide55.xml"/><Relationship Id="rId7" Type="http://schemas.openxmlformats.org/officeDocument/2006/relationships/slide" Target="slides/slide12.xml"/><Relationship Id="rId2" Type="http://schemas.openxmlformats.org/officeDocument/2006/relationships/slide" Target="slides/slide6.xml"/><Relationship Id="rId16" Type="http://schemas.openxmlformats.org/officeDocument/2006/relationships/slide" Target="slides/slide21.xml"/><Relationship Id="rId29" Type="http://schemas.openxmlformats.org/officeDocument/2006/relationships/slide" Target="slides/slide36.xml"/><Relationship Id="rId1" Type="http://schemas.openxmlformats.org/officeDocument/2006/relationships/slide" Target="slides/slide5.xml"/><Relationship Id="rId6" Type="http://schemas.openxmlformats.org/officeDocument/2006/relationships/slide" Target="slides/slide11.xml"/><Relationship Id="rId11" Type="http://schemas.openxmlformats.org/officeDocument/2006/relationships/slide" Target="slides/slide16.xml"/><Relationship Id="rId24" Type="http://schemas.openxmlformats.org/officeDocument/2006/relationships/slide" Target="slides/slide30.xml"/><Relationship Id="rId32" Type="http://schemas.openxmlformats.org/officeDocument/2006/relationships/slide" Target="slides/slide39.xml"/><Relationship Id="rId37" Type="http://schemas.openxmlformats.org/officeDocument/2006/relationships/slide" Target="slides/slide44.xml"/><Relationship Id="rId40" Type="http://schemas.openxmlformats.org/officeDocument/2006/relationships/slide" Target="slides/slide48.xml"/><Relationship Id="rId45" Type="http://schemas.openxmlformats.org/officeDocument/2006/relationships/slide" Target="slides/slide53.xml"/><Relationship Id="rId5" Type="http://schemas.openxmlformats.org/officeDocument/2006/relationships/slide" Target="slides/slide9.xml"/><Relationship Id="rId15" Type="http://schemas.openxmlformats.org/officeDocument/2006/relationships/slide" Target="slides/slide20.xml"/><Relationship Id="rId23" Type="http://schemas.openxmlformats.org/officeDocument/2006/relationships/slide" Target="slides/slide29.xml"/><Relationship Id="rId28" Type="http://schemas.openxmlformats.org/officeDocument/2006/relationships/slide" Target="slides/slide35.xml"/><Relationship Id="rId36" Type="http://schemas.openxmlformats.org/officeDocument/2006/relationships/slide" Target="slides/slide43.xml"/><Relationship Id="rId10" Type="http://schemas.openxmlformats.org/officeDocument/2006/relationships/slide" Target="slides/slide15.xml"/><Relationship Id="rId19" Type="http://schemas.openxmlformats.org/officeDocument/2006/relationships/slide" Target="slides/slide24.xml"/><Relationship Id="rId31" Type="http://schemas.openxmlformats.org/officeDocument/2006/relationships/slide" Target="slides/slide38.xml"/><Relationship Id="rId44" Type="http://schemas.openxmlformats.org/officeDocument/2006/relationships/slide" Target="slides/slide52.xml"/><Relationship Id="rId4" Type="http://schemas.openxmlformats.org/officeDocument/2006/relationships/slide" Target="slides/slide8.xml"/><Relationship Id="rId9" Type="http://schemas.openxmlformats.org/officeDocument/2006/relationships/slide" Target="slides/slide14.xml"/><Relationship Id="rId14" Type="http://schemas.openxmlformats.org/officeDocument/2006/relationships/slide" Target="slides/slide19.xml"/><Relationship Id="rId22" Type="http://schemas.openxmlformats.org/officeDocument/2006/relationships/slide" Target="slides/slide28.xml"/><Relationship Id="rId27" Type="http://schemas.openxmlformats.org/officeDocument/2006/relationships/slide" Target="slides/slide33.xml"/><Relationship Id="rId30" Type="http://schemas.openxmlformats.org/officeDocument/2006/relationships/slide" Target="slides/slide37.xml"/><Relationship Id="rId35" Type="http://schemas.openxmlformats.org/officeDocument/2006/relationships/slide" Target="slides/slide42.xml"/><Relationship Id="rId43" Type="http://schemas.openxmlformats.org/officeDocument/2006/relationships/slide" Target="slides/slide51.xml"/><Relationship Id="rId48" Type="http://schemas.openxmlformats.org/officeDocument/2006/relationships/slide" Target="slides/slide56.xml"/><Relationship Id="rId8" Type="http://schemas.openxmlformats.org/officeDocument/2006/relationships/slide" Target="slides/slide13.xml"/><Relationship Id="rId3" Type="http://schemas.openxmlformats.org/officeDocument/2006/relationships/slide" Target="slides/slide7.xml"/><Relationship Id="rId12" Type="http://schemas.openxmlformats.org/officeDocument/2006/relationships/slide" Target="slides/slide17.xml"/><Relationship Id="rId17" Type="http://schemas.openxmlformats.org/officeDocument/2006/relationships/slide" Target="slides/slide22.xml"/><Relationship Id="rId25" Type="http://schemas.openxmlformats.org/officeDocument/2006/relationships/slide" Target="slides/slide31.xml"/><Relationship Id="rId33" Type="http://schemas.openxmlformats.org/officeDocument/2006/relationships/slide" Target="slides/slide40.xml"/><Relationship Id="rId38" Type="http://schemas.openxmlformats.org/officeDocument/2006/relationships/slide" Target="slides/slide46.xml"/><Relationship Id="rId46" Type="http://schemas.openxmlformats.org/officeDocument/2006/relationships/slide" Target="slides/slide54.xml"/><Relationship Id="rId20" Type="http://schemas.openxmlformats.org/officeDocument/2006/relationships/slide" Target="slides/slide25.xml"/><Relationship Id="rId41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da Peterlik" userId="1f13f67c-5fee-4437-93be-ebaf3c4d0aef" providerId="ADAL" clId="{2A48C044-5E99-4154-AB86-9C110A13ED20}"/>
    <pc:docChg chg="undo custSel modSld">
      <pc:chgData name="Vida Peterlik" userId="1f13f67c-5fee-4437-93be-ebaf3c4d0aef" providerId="ADAL" clId="{2A48C044-5E99-4154-AB86-9C110A13ED20}" dt="2025-05-06T11:13:29.506" v="1" actId="1076"/>
      <pc:docMkLst>
        <pc:docMk/>
      </pc:docMkLst>
      <pc:sldChg chg="modSp mod">
        <pc:chgData name="Vida Peterlik" userId="1f13f67c-5fee-4437-93be-ebaf3c4d0aef" providerId="ADAL" clId="{2A48C044-5E99-4154-AB86-9C110A13ED20}" dt="2025-05-06T11:13:29.506" v="1" actId="1076"/>
        <pc:sldMkLst>
          <pc:docMk/>
          <pc:sldMk cId="3607542648" sldId="951"/>
        </pc:sldMkLst>
        <pc:spChg chg="mod">
          <ac:chgData name="Vida Peterlik" userId="1f13f67c-5fee-4437-93be-ebaf3c4d0aef" providerId="ADAL" clId="{2A48C044-5E99-4154-AB86-9C110A13ED20}" dt="2025-05-06T11:13:29.506" v="1" actId="1076"/>
          <ac:spMkLst>
            <pc:docMk/>
            <pc:sldMk cId="3607542648" sldId="951"/>
            <ac:spMk id="5" creationId="{40607644-5DFA-C302-7391-30EC7629617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DC657A-D53A-4E31-8ACE-0F576FEDE9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5578" tIns="47790" rIns="95578" bIns="47790" rtlCol="0"/>
          <a:lstStyle>
            <a:lvl1pPr algn="l">
              <a:defRPr sz="1300"/>
            </a:lvl1pPr>
          </a:lstStyle>
          <a:p>
            <a:endParaRPr lang="hr-H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0A4E4-6889-48A5-A978-72326703A2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59" cy="498135"/>
          </a:xfrm>
          <a:prstGeom prst="rect">
            <a:avLst/>
          </a:prstGeom>
        </p:spPr>
        <p:txBody>
          <a:bodyPr vert="horz" lIns="95578" tIns="47790" rIns="95578" bIns="47790" rtlCol="0"/>
          <a:lstStyle>
            <a:lvl1pPr algn="r">
              <a:defRPr sz="1300"/>
            </a:lvl1pPr>
          </a:lstStyle>
          <a:p>
            <a:fld id="{D7006DA5-0DA6-445F-8D82-1FCC89200DD9}" type="datetimeFigureOut">
              <a:rPr lang="hr-HR" smtClean="0"/>
              <a:t>07.05.2025</a:t>
            </a:fld>
            <a:endParaRPr lang="hr-H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387F0-3B9F-4359-977C-12CA1D4FC3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3"/>
            <a:ext cx="2945659" cy="498134"/>
          </a:xfrm>
          <a:prstGeom prst="rect">
            <a:avLst/>
          </a:prstGeom>
        </p:spPr>
        <p:txBody>
          <a:bodyPr vert="horz" lIns="95578" tIns="47790" rIns="95578" bIns="47790" rtlCol="0" anchor="b"/>
          <a:lstStyle>
            <a:lvl1pPr algn="l">
              <a:defRPr sz="1300"/>
            </a:lvl1pPr>
          </a:lstStyle>
          <a:p>
            <a:endParaRPr lang="hr-H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7271E-07B0-4A45-BE1F-3EE3E82D67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2" y="9430093"/>
            <a:ext cx="2945659" cy="498134"/>
          </a:xfrm>
          <a:prstGeom prst="rect">
            <a:avLst/>
          </a:prstGeom>
        </p:spPr>
        <p:txBody>
          <a:bodyPr vert="horz" lIns="95578" tIns="47790" rIns="95578" bIns="47790" rtlCol="0" anchor="b"/>
          <a:lstStyle>
            <a:lvl1pPr algn="r">
              <a:defRPr sz="1300"/>
            </a:lvl1pPr>
          </a:lstStyle>
          <a:p>
            <a:fld id="{B0293549-9851-4D9A-AAA9-A582397BE3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88034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5578" tIns="47790" rIns="95578" bIns="47790" rtlCol="0"/>
          <a:lstStyle>
            <a:lvl1pPr algn="l">
              <a:defRPr sz="1300"/>
            </a:lvl1pPr>
          </a:lstStyle>
          <a:p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59" cy="498135"/>
          </a:xfrm>
          <a:prstGeom prst="rect">
            <a:avLst/>
          </a:prstGeom>
        </p:spPr>
        <p:txBody>
          <a:bodyPr vert="horz" lIns="95578" tIns="47790" rIns="95578" bIns="47790" rtlCol="0"/>
          <a:lstStyle>
            <a:lvl1pPr algn="r">
              <a:defRPr sz="1300"/>
            </a:lvl1pPr>
          </a:lstStyle>
          <a:p>
            <a:fld id="{7BE4AC1B-B94E-4724-A907-2E30635500F3}" type="datetimeFigureOut">
              <a:rPr lang="hr-HR" smtClean="0"/>
              <a:t>07.05.2025</a:t>
            </a:fld>
            <a:endParaRPr lang="hr-H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8" tIns="47790" rIns="95578" bIns="47790" rtlCol="0" anchor="ctr"/>
          <a:lstStyle/>
          <a:p>
            <a:endParaRPr lang="hr-H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5578" tIns="47790" rIns="95578" bIns="4779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59" cy="498134"/>
          </a:xfrm>
          <a:prstGeom prst="rect">
            <a:avLst/>
          </a:prstGeom>
        </p:spPr>
        <p:txBody>
          <a:bodyPr vert="horz" lIns="95578" tIns="47790" rIns="95578" bIns="47790" rtlCol="0" anchor="b"/>
          <a:lstStyle>
            <a:lvl1pPr algn="l">
              <a:defRPr sz="1300"/>
            </a:lvl1pPr>
          </a:lstStyle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30093"/>
            <a:ext cx="2945659" cy="498134"/>
          </a:xfrm>
          <a:prstGeom prst="rect">
            <a:avLst/>
          </a:prstGeom>
        </p:spPr>
        <p:txBody>
          <a:bodyPr vert="horz" lIns="95578" tIns="47790" rIns="95578" bIns="47790" rtlCol="0" anchor="b"/>
          <a:lstStyle>
            <a:lvl1pPr algn="r">
              <a:defRPr sz="1300"/>
            </a:lvl1pPr>
          </a:lstStyle>
          <a:p>
            <a:fld id="{3B263813-2786-4AC4-9671-30490961E88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50678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63813-2786-4AC4-9671-30490961E88A}" type="slidenum">
              <a:rPr lang="hr-HR" smtClean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90746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8AF02-7374-8D11-922D-892CB792B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AF9B9-B1D0-43C4-1F93-3B8909141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A00F7-2732-BC82-6BB4-08AE91B81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CD874-4A51-5E6C-80F0-C0C08202F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63813-2786-4AC4-9671-30490961E88A}" type="slidenum">
              <a:rPr lang="hr-HR" smtClean="0"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9758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DCD57AB-1091-43A6-94F5-B77785EDCB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00877CB-25A8-435E-A152-A87C312A7A1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92E6FD0-E4E6-4161-8696-E2786DB91651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3C2B5A1-CAFB-4566-ACA5-3B3DAA3EA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0A42D4D-29A7-4A9D-BB72-D546A3E82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D6069FE-6DC2-48CC-9253-EE74C7CBAB4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449580" y="2053227"/>
            <a:ext cx="7386320" cy="1032668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F06189D-063C-46B9-9015-D5F57F18D689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449580" y="661651"/>
            <a:ext cx="7386320" cy="1255050"/>
          </a:xfrm>
        </p:spPr>
        <p:txBody>
          <a:bodyPr lIns="0" anchor="t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7404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ign with graffiti on the side of a building&#10;&#10;Description automatically generated">
            <a:extLst>
              <a:ext uri="{FF2B5EF4-FFF2-40B4-BE49-F238E27FC236}">
                <a16:creationId xmlns:a16="http://schemas.microsoft.com/office/drawing/2014/main" id="{68AA214A-23D2-414F-85B1-C94BE7185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E8FC853-5525-4AF2-BFE4-B53997BF6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580" y="661652"/>
            <a:ext cx="7386320" cy="1850960"/>
          </a:xfrm>
        </p:spPr>
        <p:txBody>
          <a:bodyPr lIns="0" anchor="t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C2A7DB5-9111-40E4-8187-468C5B0FB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2174E41-E0D6-4219-9E9E-CADE64D5E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C61A218-7D6D-468B-A5D0-A8E590959632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1E94DB7-71B1-4A88-AE62-20036F07D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9269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DD43-354A-4BC8-A2DE-BCE72657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" y="365125"/>
            <a:ext cx="7386320" cy="1325563"/>
          </a:xfrm>
        </p:spPr>
        <p:txBody>
          <a:bodyPr lIns="0">
            <a:normAutofit/>
          </a:bodyPr>
          <a:lstStyle>
            <a:lvl1pPr>
              <a:defRPr sz="3600" b="1">
                <a:solidFill>
                  <a:srgbClr val="2923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B3C96-1FC6-407E-8FD9-B6968CE95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" y="1825625"/>
            <a:ext cx="7386320" cy="4351338"/>
          </a:xfrm>
        </p:spPr>
        <p:txBody>
          <a:bodyPr lIns="0">
            <a:normAutofit/>
          </a:bodyPr>
          <a:lstStyle>
            <a:lvl1pPr>
              <a:defRPr sz="2400">
                <a:solidFill>
                  <a:srgbClr val="29235C"/>
                </a:solidFill>
              </a:defRPr>
            </a:lvl1pPr>
            <a:lvl2pPr>
              <a:defRPr sz="2000">
                <a:solidFill>
                  <a:srgbClr val="29235C"/>
                </a:solidFill>
              </a:defRPr>
            </a:lvl2pPr>
            <a:lvl3pPr>
              <a:defRPr sz="1800">
                <a:solidFill>
                  <a:srgbClr val="29235C"/>
                </a:solidFill>
              </a:defRPr>
            </a:lvl3pPr>
            <a:lvl4pPr>
              <a:defRPr sz="1600">
                <a:solidFill>
                  <a:srgbClr val="29235C"/>
                </a:solidFill>
              </a:defRPr>
            </a:lvl4pPr>
            <a:lvl5pPr>
              <a:defRPr sz="1600">
                <a:solidFill>
                  <a:srgbClr val="2923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77230A-3DD0-45AD-8710-0C67071DB6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73030" y="365125"/>
            <a:ext cx="3469390" cy="5811838"/>
          </a:xfrm>
        </p:spPr>
        <p:txBody>
          <a:bodyPr lIns="0">
            <a:normAutofit/>
          </a:bodyPr>
          <a:lstStyle>
            <a:lvl1pPr>
              <a:defRPr sz="2400">
                <a:solidFill>
                  <a:srgbClr val="29235C"/>
                </a:solidFill>
              </a:defRPr>
            </a:lvl1pPr>
            <a:lvl2pPr>
              <a:defRPr sz="2000">
                <a:solidFill>
                  <a:srgbClr val="29235C"/>
                </a:solidFill>
              </a:defRPr>
            </a:lvl2pPr>
            <a:lvl3pPr>
              <a:defRPr sz="1800">
                <a:solidFill>
                  <a:srgbClr val="29235C"/>
                </a:solidFill>
              </a:defRPr>
            </a:lvl3pPr>
            <a:lvl4pPr>
              <a:defRPr sz="1600">
                <a:solidFill>
                  <a:srgbClr val="29235C"/>
                </a:solidFill>
              </a:defRPr>
            </a:lvl4pPr>
            <a:lvl5pPr>
              <a:defRPr sz="1600">
                <a:solidFill>
                  <a:srgbClr val="2923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AD0F5FD-902E-446E-84C0-9D0380415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CABA5AB-08D6-4105-9744-8F7859028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28334AC-4391-444F-92A1-53544DA0AADC}" type="datetime1">
              <a:rPr lang="hr-HR" smtClean="0"/>
              <a:t>07.05.2025</a:t>
            </a:fld>
            <a:endParaRPr lang="hr-H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0EB2D-7F94-4436-8DD0-BBF465AB7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t="33817" r="15674" b="34130"/>
          <a:stretch/>
        </p:blipFill>
        <p:spPr bwMode="auto">
          <a:xfrm>
            <a:off x="5318991" y="6285463"/>
            <a:ext cx="1575017" cy="411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881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DD43-354A-4BC8-A2DE-BCE72657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" y="365125"/>
            <a:ext cx="11292840" cy="1325563"/>
          </a:xfrm>
        </p:spPr>
        <p:txBody>
          <a:bodyPr lIns="0">
            <a:normAutofit/>
          </a:bodyPr>
          <a:lstStyle>
            <a:lvl1pPr>
              <a:defRPr sz="3600" b="1">
                <a:solidFill>
                  <a:srgbClr val="2923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B3C96-1FC6-407E-8FD9-B6968CE95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" y="1825625"/>
            <a:ext cx="5411470" cy="4351338"/>
          </a:xfrm>
        </p:spPr>
        <p:txBody>
          <a:bodyPr lIns="0">
            <a:normAutofit/>
          </a:bodyPr>
          <a:lstStyle>
            <a:lvl1pPr>
              <a:defRPr sz="2400">
                <a:solidFill>
                  <a:srgbClr val="29235C"/>
                </a:solidFill>
              </a:defRPr>
            </a:lvl1pPr>
            <a:lvl2pPr>
              <a:defRPr sz="2000">
                <a:solidFill>
                  <a:srgbClr val="29235C"/>
                </a:solidFill>
              </a:defRPr>
            </a:lvl2pPr>
            <a:lvl3pPr>
              <a:defRPr sz="1800">
                <a:solidFill>
                  <a:srgbClr val="29235C"/>
                </a:solidFill>
              </a:defRPr>
            </a:lvl3pPr>
            <a:lvl4pPr>
              <a:defRPr sz="1600">
                <a:solidFill>
                  <a:srgbClr val="29235C"/>
                </a:solidFill>
              </a:defRPr>
            </a:lvl4pPr>
            <a:lvl5pPr>
              <a:defRPr sz="1600">
                <a:solidFill>
                  <a:srgbClr val="2923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9BD4C7-5C32-4F59-A1A7-BDA1641894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0630" y="1825625"/>
            <a:ext cx="5411470" cy="4351338"/>
          </a:xfrm>
        </p:spPr>
        <p:txBody>
          <a:bodyPr lIns="0">
            <a:normAutofit/>
          </a:bodyPr>
          <a:lstStyle>
            <a:lvl1pPr>
              <a:defRPr sz="2400">
                <a:solidFill>
                  <a:srgbClr val="29235C"/>
                </a:solidFill>
              </a:defRPr>
            </a:lvl1pPr>
            <a:lvl2pPr>
              <a:defRPr sz="2000">
                <a:solidFill>
                  <a:srgbClr val="29235C"/>
                </a:solidFill>
              </a:defRPr>
            </a:lvl2pPr>
            <a:lvl3pPr>
              <a:defRPr sz="1800">
                <a:solidFill>
                  <a:srgbClr val="29235C"/>
                </a:solidFill>
              </a:defRPr>
            </a:lvl3pPr>
            <a:lvl4pPr>
              <a:defRPr sz="1600">
                <a:solidFill>
                  <a:srgbClr val="29235C"/>
                </a:solidFill>
              </a:defRPr>
            </a:lvl4pPr>
            <a:lvl5pPr>
              <a:defRPr sz="1600">
                <a:solidFill>
                  <a:srgbClr val="2923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948C907-887E-4AB7-BC55-75EF069E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2450" y="6356350"/>
            <a:ext cx="3473450" cy="365125"/>
          </a:xfrm>
        </p:spPr>
        <p:txBody>
          <a:bodyPr/>
          <a:lstStyle>
            <a:lvl1pPr>
              <a:defRPr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B8DE3E-3D27-4588-B201-D10BAB955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B7095BB-4C1E-4F5B-8C39-C0E8EA5B3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91F770-5301-4C0F-BA4C-6E51875EC49C}" type="datetime1">
              <a:rPr lang="hr-HR" smtClean="0"/>
              <a:t>07.05.2025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74730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DD43-354A-4BC8-A2DE-BCE72657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" y="365125"/>
            <a:ext cx="11292840" cy="1325563"/>
          </a:xfrm>
        </p:spPr>
        <p:txBody>
          <a:bodyPr lIns="0">
            <a:normAutofit/>
          </a:bodyPr>
          <a:lstStyle>
            <a:lvl1pPr>
              <a:defRPr sz="3600" b="1">
                <a:solidFill>
                  <a:srgbClr val="2923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B3C96-1FC6-407E-8FD9-B6968CE95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" y="1825625"/>
            <a:ext cx="3473451" cy="4351338"/>
          </a:xfrm>
        </p:spPr>
        <p:txBody>
          <a:bodyPr lIns="0">
            <a:normAutofit/>
          </a:bodyPr>
          <a:lstStyle>
            <a:lvl1pPr>
              <a:defRPr sz="2400">
                <a:solidFill>
                  <a:srgbClr val="29235C"/>
                </a:solidFill>
              </a:defRPr>
            </a:lvl1pPr>
            <a:lvl2pPr>
              <a:defRPr sz="2000">
                <a:solidFill>
                  <a:srgbClr val="29235C"/>
                </a:solidFill>
              </a:defRPr>
            </a:lvl2pPr>
            <a:lvl3pPr>
              <a:defRPr sz="1800">
                <a:solidFill>
                  <a:srgbClr val="29235C"/>
                </a:solidFill>
              </a:defRPr>
            </a:lvl3pPr>
            <a:lvl4pPr>
              <a:defRPr sz="1600">
                <a:solidFill>
                  <a:srgbClr val="29235C"/>
                </a:solidFill>
              </a:defRPr>
            </a:lvl4pPr>
            <a:lvl5pPr>
              <a:defRPr sz="1600">
                <a:solidFill>
                  <a:srgbClr val="2923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9BD4C7-5C32-4F59-A1A7-BDA1641894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91145" y="1825625"/>
            <a:ext cx="3430953" cy="4351338"/>
          </a:xfrm>
        </p:spPr>
        <p:txBody>
          <a:bodyPr lIns="0">
            <a:normAutofit/>
          </a:bodyPr>
          <a:lstStyle>
            <a:lvl1pPr>
              <a:defRPr sz="2400">
                <a:solidFill>
                  <a:srgbClr val="29235C"/>
                </a:solidFill>
              </a:defRPr>
            </a:lvl1pPr>
            <a:lvl2pPr>
              <a:defRPr sz="2000">
                <a:solidFill>
                  <a:srgbClr val="29235C"/>
                </a:solidFill>
              </a:defRPr>
            </a:lvl2pPr>
            <a:lvl3pPr>
              <a:defRPr sz="1800">
                <a:solidFill>
                  <a:srgbClr val="29235C"/>
                </a:solidFill>
              </a:defRPr>
            </a:lvl3pPr>
            <a:lvl4pPr>
              <a:defRPr sz="1600">
                <a:solidFill>
                  <a:srgbClr val="29235C"/>
                </a:solidFill>
              </a:defRPr>
            </a:lvl4pPr>
            <a:lvl5pPr>
              <a:defRPr sz="1600">
                <a:solidFill>
                  <a:srgbClr val="2923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338135-5DFB-437A-8FBF-202522A4E32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70363" y="1825625"/>
            <a:ext cx="3473451" cy="4351338"/>
          </a:xfrm>
        </p:spPr>
        <p:txBody>
          <a:bodyPr lIns="0">
            <a:normAutofit/>
          </a:bodyPr>
          <a:lstStyle>
            <a:lvl1pPr>
              <a:defRPr sz="2400">
                <a:solidFill>
                  <a:srgbClr val="29235C"/>
                </a:solidFill>
              </a:defRPr>
            </a:lvl1pPr>
            <a:lvl2pPr>
              <a:defRPr sz="2000">
                <a:solidFill>
                  <a:srgbClr val="29235C"/>
                </a:solidFill>
              </a:defRPr>
            </a:lvl2pPr>
            <a:lvl3pPr>
              <a:defRPr sz="1800">
                <a:solidFill>
                  <a:srgbClr val="29235C"/>
                </a:solidFill>
              </a:defRPr>
            </a:lvl3pPr>
            <a:lvl4pPr>
              <a:defRPr sz="1600">
                <a:solidFill>
                  <a:srgbClr val="29235C"/>
                </a:solidFill>
              </a:defRPr>
            </a:lvl4pPr>
            <a:lvl5pPr>
              <a:defRPr sz="1600">
                <a:solidFill>
                  <a:srgbClr val="2923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991703D-26D1-4C0E-8442-BFF6AEBDF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2450" y="6356350"/>
            <a:ext cx="3473450" cy="365125"/>
          </a:xfrm>
        </p:spPr>
        <p:txBody>
          <a:bodyPr/>
          <a:lstStyle>
            <a:lvl1pPr>
              <a:defRPr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4D5DCBD-3DCE-4705-B950-5E4308E96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FCE07E6-391E-42B2-BE73-DBA9455FF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27A5A1F-7E35-415B-8DBC-6960F77130EC}" type="datetime1">
              <a:rPr lang="hr-HR" smtClean="0"/>
              <a:t>07.05.2025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9521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DD43-354A-4BC8-A2DE-BCE72657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" y="365125"/>
            <a:ext cx="7386320" cy="1325563"/>
          </a:xfrm>
        </p:spPr>
        <p:txBody>
          <a:bodyPr lIns="0">
            <a:normAutofit/>
          </a:bodyPr>
          <a:lstStyle>
            <a:lvl1pPr>
              <a:defRPr sz="3600" b="1">
                <a:solidFill>
                  <a:srgbClr val="2923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5761A6-12C3-4C5A-A451-773AE4A1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2450" y="6356350"/>
            <a:ext cx="3473450" cy="365125"/>
          </a:xfrm>
        </p:spPr>
        <p:txBody>
          <a:bodyPr/>
          <a:lstStyle>
            <a:lvl1pPr>
              <a:defRPr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1CC234-3F30-4F14-9A7D-263A367D1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47B3D57-2289-4DA2-B156-6BF5F0323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C51E624-0041-4B98-88CC-422160E26E7F}" type="datetime1">
              <a:rPr lang="hr-HR" smtClean="0"/>
              <a:t>07.05.2025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24378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0E4A81A-E510-4603-8DD6-055706DF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2450" y="6356350"/>
            <a:ext cx="3473450" cy="365125"/>
          </a:xfrm>
        </p:spPr>
        <p:txBody>
          <a:bodyPr/>
          <a:lstStyle>
            <a:lvl1pPr>
              <a:defRPr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B1C894-1257-4BF9-B313-C15713B75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25816C9-5929-4B41-AAA3-79E310400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BBB6215A-127F-4C5A-AAA1-821113D254CB}" type="datetime1">
              <a:rPr lang="hr-HR" smtClean="0"/>
              <a:t>07.05.2025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29907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o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DAB7927-3691-4FE6-8602-215F45D0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CFB91-F6BC-491F-BF2E-A71EFEECEE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white">
          <a:xfrm>
            <a:off x="8283166" y="365126"/>
            <a:ext cx="3459253" cy="3460976"/>
          </a:xfr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r-HR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8C6FE8C-6C05-4D2C-A20A-6FB2986C65F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4360137" y="365125"/>
            <a:ext cx="3473450" cy="3460977"/>
          </a:xfrm>
        </p:spPr>
        <p:txBody>
          <a:bodyPr l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3619428-E03F-4114-B236-F9373DBE1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8352D9B-24B7-48CD-8CD2-7DF8F11E63D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2C2DF20B-8880-49AD-B3D0-DFB9F1FA3696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32F7789-A0A4-43F8-96BF-A511CC7A8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56162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o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BCD7AD4-1C6A-4971-8988-7F05D622C9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CFB91-F6BC-491F-BF2E-A71EFEECEE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white">
          <a:xfrm>
            <a:off x="8283166" y="365126"/>
            <a:ext cx="3459253" cy="3460976"/>
          </a:xfr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r-HR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8C6FE8C-6C05-4D2C-A20A-6FB2986C65F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4360137" y="365125"/>
            <a:ext cx="3473450" cy="3460977"/>
          </a:xfrm>
        </p:spPr>
        <p:txBody>
          <a:bodyPr l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2CB11CD-030E-4360-B1FD-73D8E3727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72F3920-9373-4A85-97F1-1DB5B6F9265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A6C59E92-BBBB-44DF-85CB-5064D7328DB5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FD71374-C512-47DA-AC0E-17C2F0091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1600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FF6E624-1C26-4C08-8472-68C04FBA4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95C9AD-425A-4234-A790-3E047AEA38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365125"/>
            <a:ext cx="3460977" cy="34609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9168C0A-6FA7-433F-856A-EEB9C245B5D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4360137" y="365125"/>
            <a:ext cx="3473450" cy="3460977"/>
          </a:xfrm>
        </p:spPr>
        <p:txBody>
          <a:bodyPr l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CFB91-F6BC-491F-BF2E-A71EFEECEE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white">
          <a:xfrm>
            <a:off x="8283166" y="365126"/>
            <a:ext cx="3459253" cy="3460976"/>
          </a:xfr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r-HR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D3AAAA8-45BE-4C65-BDF4-057D1ACC5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0B9A4B1-F1D5-4F14-8DC1-870F22224437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B2FF7E4-6857-4F49-BFD1-1801F2EA5372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211761F-2883-42AC-AA02-10BD73C17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48733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1 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BB8D31C-CF3B-4861-98B0-79DD09582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9BBD807-9A23-4C47-8276-AE9B83209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CE14CAA-09EA-4838-A3CB-FE1D58FD0529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449580" y="1825229"/>
            <a:ext cx="7386320" cy="1255050"/>
          </a:xfrm>
        </p:spPr>
        <p:txBody>
          <a:bodyPr lIns="0" anchor="t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89BAAFC9-3456-4374-965D-8F65DE5F96D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449580" y="3216804"/>
            <a:ext cx="7386320" cy="1032668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8D7D867-562B-4A57-9E5B-3B9AE8245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4F818A7-BB97-40BE-B89A-0593B8996CCF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CA8E5A6-ACEA-4686-9921-96ACF0AC5D3E}" type="datetime1">
              <a:rPr lang="hr-HR" smtClean="0"/>
              <a:t>07.05.2025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1391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2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678A0F6-E3E2-4D88-9958-F4099B8F3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9BBD807-9A23-4C47-8276-AE9B83209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8E8CD1-CBE6-49C9-908F-DDF063A3BDB8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449580" y="1825229"/>
            <a:ext cx="7386320" cy="1255050"/>
          </a:xfrm>
        </p:spPr>
        <p:txBody>
          <a:bodyPr lIns="0" anchor="t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4324B6D-B2BC-4F9E-8833-377609A5E9D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449580" y="3216804"/>
            <a:ext cx="7386320" cy="1032668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94C4C06-2C34-4DF9-8614-8305BC32C19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1E698CDF-CB53-420F-8740-AD7EB869AB42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CF68FBC-D01A-4861-8ECE-0E05FC738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36977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2BBC7EE-A588-4C99-B1A2-9C98C230B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1A6823-9732-490C-9FF9-73FE26F42D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449580" y="330200"/>
            <a:ext cx="11292840" cy="730250"/>
          </a:xfrm>
        </p:spPr>
        <p:txBody>
          <a:bodyPr lIns="0" anchor="ctr"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7C38952-1CCC-446F-A279-A03E1817FC2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449580" y="1390651"/>
            <a:ext cx="11292840" cy="4629150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A871D67-F5AC-402F-BCCD-8201A268F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9A66916-1277-427F-B37C-73F3D1A92F8D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11AF2AA-14AC-4555-A437-ECE09338A3CC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809C751-B9C8-4058-B3C7-41FC2B77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4755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8383BAA-CC73-4ADA-A18A-E55D5C63A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08CF68-9C5B-46C4-A6FB-67C7D9056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B00644-3EFA-4C4D-AE5D-08072E52ED75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449580" y="661652"/>
            <a:ext cx="7386320" cy="1850960"/>
          </a:xfrm>
        </p:spPr>
        <p:txBody>
          <a:bodyPr lIns="0" anchor="t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0909BD2-FD21-45C2-8BA7-E4D1F502329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6DAF065F-4177-4755-BE9C-6F718DA1167C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7CB85AC-CDB0-4057-BCE8-6FF12740F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295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F0CE3B-F3C4-40E7-9AD0-5CF0E3B5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2450" y="6356350"/>
            <a:ext cx="3473450" cy="365125"/>
          </a:xfrm>
        </p:spPr>
        <p:txBody>
          <a:bodyPr/>
          <a:lstStyle>
            <a:lvl1pPr>
              <a:defRPr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A12FDE-3A53-4A1C-A107-6CD2F7DB3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580" y="661652"/>
            <a:ext cx="7386320" cy="1850960"/>
          </a:xfrm>
        </p:spPr>
        <p:txBody>
          <a:bodyPr lIns="0" anchor="t" anchorCtr="0">
            <a:normAutofit/>
          </a:bodyPr>
          <a:lstStyle>
            <a:lvl1pPr algn="l">
              <a:defRPr sz="4000" b="1">
                <a:solidFill>
                  <a:srgbClr val="2923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4B18809-3C0B-4D9C-B6E2-47594500F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C418AB3-5244-4BE4-A355-61089D6E5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5310755D-DA7B-4252-9188-7FFB0B637E4C}" type="datetime1">
              <a:rPr lang="hr-HR" smtClean="0"/>
              <a:t>07.05.2025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0305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ug&#10;&#10;Description automatically generated">
            <a:extLst>
              <a:ext uri="{FF2B5EF4-FFF2-40B4-BE49-F238E27FC236}">
                <a16:creationId xmlns:a16="http://schemas.microsoft.com/office/drawing/2014/main" id="{FF66BB5E-3975-4913-A068-A99046277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E8FC853-5525-4AF2-BFE4-B53997BF6BF5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449580" y="661652"/>
            <a:ext cx="7386320" cy="1850960"/>
          </a:xfrm>
        </p:spPr>
        <p:txBody>
          <a:bodyPr lIns="0" anchor="t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C2A7DB5-9111-40E4-8187-468C5B0FB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2174E41-E0D6-4219-9E9E-CADE64D5E6D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52C8B8C4-06D1-494D-96E2-A827AD080BB8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1E94DB7-71B1-4A88-AE62-20036F07D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8081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lant&#10;&#10;Description automatically generated">
            <a:extLst>
              <a:ext uri="{FF2B5EF4-FFF2-40B4-BE49-F238E27FC236}">
                <a16:creationId xmlns:a16="http://schemas.microsoft.com/office/drawing/2014/main" id="{F758490C-3E5C-444E-9AAE-2FF544172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7CC6919-21B7-42E4-BDF2-D09DF37C4B7F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449580" y="661652"/>
            <a:ext cx="7386320" cy="1850960"/>
          </a:xfrm>
        </p:spPr>
        <p:txBody>
          <a:bodyPr lIns="0" anchor="t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385BC48-1414-45D4-92B5-D17991371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4A0D836-A5D8-4241-B860-742C31C3A07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BB2E19FD-80E4-4BAF-91B0-9A1F60A4E5E7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C98099-98C4-4021-A8F1-57D2922F3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797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ocean, man, water&#10;&#10;Description automatically generated">
            <a:extLst>
              <a:ext uri="{FF2B5EF4-FFF2-40B4-BE49-F238E27FC236}">
                <a16:creationId xmlns:a16="http://schemas.microsoft.com/office/drawing/2014/main" id="{54C109F4-FB19-43ED-970B-C48D4C02CC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E8FC853-5525-4AF2-BFE4-B53997BF6BF5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449580" y="661652"/>
            <a:ext cx="7386320" cy="1850960"/>
          </a:xfrm>
        </p:spPr>
        <p:txBody>
          <a:bodyPr lIns="0" anchor="t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C2A7DB5-9111-40E4-8187-468C5B0FB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2174E41-E0D6-4219-9E9E-CADE64D5E6D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449580" y="6356349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B91B724-A149-43C2-964D-EAA578F0ED9D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1E94DB7-71B1-4A88-AE62-20036F07D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0605282" y="6364652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082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00C4E9-A5BB-446F-ACA7-3F609E9F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087BD-F5E2-4DEB-B651-0F8C7DC9C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9B583-F9D0-45A4-99A6-414B62140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371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C13E7E7-525D-44DE-8A2C-009D987998FF}" type="datetime1">
              <a:rPr lang="hr-HR" smtClean="0"/>
              <a:t>07.05.2025</a:t>
            </a:fld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7D26D-7507-4D15-BE59-9EFA3CC34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5123" y="6356350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r-HR" dirty="0"/>
              <a:t>505 savjetovanje d.o.o.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AB087-0944-48DD-9D23-EAFE32971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6662" y="6356350"/>
            <a:ext cx="113713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CFCE8B-2703-49F4-AB70-4F3FAFC4885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568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8" r:id="rId3"/>
    <p:sldLayoutId id="2147483658" r:id="rId4"/>
    <p:sldLayoutId id="2147483659" r:id="rId5"/>
    <p:sldLayoutId id="2147483657" r:id="rId6"/>
    <p:sldLayoutId id="2147483664" r:id="rId7"/>
    <p:sldLayoutId id="2147483665" r:id="rId8"/>
    <p:sldLayoutId id="2147483672" r:id="rId9"/>
    <p:sldLayoutId id="2147483673" r:id="rId10"/>
    <p:sldLayoutId id="2147483650" r:id="rId11"/>
    <p:sldLayoutId id="2147483660" r:id="rId12"/>
    <p:sldLayoutId id="2147483667" r:id="rId13"/>
    <p:sldLayoutId id="2147483661" r:id="rId14"/>
    <p:sldLayoutId id="2147483655" r:id="rId15"/>
    <p:sldLayoutId id="2147483670" r:id="rId16"/>
    <p:sldLayoutId id="2147483671" r:id="rId17"/>
    <p:sldLayoutId id="2147483662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.com/articles/5-reasons-why-product-quality-matters/" TargetMode="External"/><Relationship Id="rId2" Type="http://schemas.openxmlformats.org/officeDocument/2006/relationships/hyperlink" Target="https://www.gbscorporate.com/blog/why-quality-matters-more-than-ever-in-business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pulse/significance-product-quality-consumers-makemyproductofficial-8ozhc/" TargetMode="Externa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sv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CD03C0F-AC09-401C-BC97-1BB2040AD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556" y="3222077"/>
            <a:ext cx="10903984" cy="444295"/>
          </a:xfrm>
        </p:spPr>
        <p:txBody>
          <a:bodyPr>
            <a:normAutofit/>
          </a:bodyPr>
          <a:lstStyle/>
          <a:p>
            <a:r>
              <a:rPr lang="hr-HR" sz="2000"/>
              <a:t>Naručitelj: Hrvatska gospodarska komora, Sektor za turizam</a:t>
            </a:r>
            <a:endParaRPr lang="hr-HR" sz="20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1FB818-C8D0-410B-ACAE-08FF1AA62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579" y="1001486"/>
            <a:ext cx="11280868" cy="6852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r-HR" sz="3200"/>
              <a:t>Hrvatska kao premium turistička destinacija</a:t>
            </a:r>
            <a:endParaRPr lang="hr-HR" sz="3200" dirty="0"/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1EF24175-0E9C-4DF8-B484-CBB112A18295}"/>
              </a:ext>
            </a:extLst>
          </p:cNvPr>
          <p:cNvSpPr txBox="1">
            <a:spLocks/>
          </p:cNvSpPr>
          <p:nvPr/>
        </p:nvSpPr>
        <p:spPr bwMode="white">
          <a:xfrm>
            <a:off x="450557" y="3792492"/>
            <a:ext cx="4423284" cy="44429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/>
              <a:t>Izvještaj – Faza A, 26. veljače 2025.</a:t>
            </a:r>
          </a:p>
          <a:p>
            <a:endParaRPr lang="hr-HR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A1030FA7-BE66-83A3-D55A-40C20E7A2D96}"/>
              </a:ext>
            </a:extLst>
          </p:cNvPr>
          <p:cNvSpPr txBox="1">
            <a:spLocks/>
          </p:cNvSpPr>
          <p:nvPr/>
        </p:nvSpPr>
        <p:spPr bwMode="white">
          <a:xfrm>
            <a:off x="449579" y="1901654"/>
            <a:ext cx="11280868" cy="685272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r-HR" sz="2000" b="1">
                <a:latin typeface="Verdana" panose="020B0604030504040204" pitchFamily="34" charset="0"/>
                <a:ea typeface="Verdana" panose="020B0604030504040204" pitchFamily="34" charset="0"/>
              </a:rPr>
              <a:t>PREMIUM TURIZAM GLOBALNO I U HRVATSKOJ – TRENDOVI I STANJE</a:t>
            </a:r>
            <a:br>
              <a:rPr lang="hr-HR" sz="2000" b="1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r-HR" sz="2000" b="1">
                <a:latin typeface="Verdana" panose="020B0604030504040204" pitchFamily="34" charset="0"/>
                <a:ea typeface="Verdana" panose="020B0604030504040204" pitchFamily="34" charset="0"/>
              </a:rPr>
              <a:t>(Faza A istraživanja)</a:t>
            </a:r>
          </a:p>
        </p:txBody>
      </p:sp>
    </p:spTree>
    <p:extLst>
      <p:ext uri="{BB962C8B-B14F-4D97-AF65-F5344CB8AC3E}">
        <p14:creationId xmlns:p14="http://schemas.microsoft.com/office/powerpoint/2010/main" val="332454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BDEC7-D05F-DA56-9917-9EA8C42BB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85E1D-B676-81CC-4B1A-79F80B38E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580" y="661652"/>
            <a:ext cx="7386320" cy="29515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r-HR">
                <a:solidFill>
                  <a:srgbClr val="29235C"/>
                </a:solidFill>
              </a:rPr>
              <a:t>Trendovi na globalnom turističkom tržištu relevantni za razvoj premium turističke ponude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F9EE8-C063-CD0D-A768-A4ACA5C3B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>
                <a:solidFill>
                  <a:srgbClr val="29235C"/>
                </a:solidFill>
              </a:rPr>
              <a:t>505 savjetovanje d.o.o.</a:t>
            </a:r>
            <a:endParaRPr lang="hr-HR" dirty="0">
              <a:solidFill>
                <a:srgbClr val="29235C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42521-5B1A-264C-6127-5DF81BBF9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CFCE8B-2703-49F4-AB70-4F3FAFC48853}" type="slidenum">
              <a:rPr lang="hr-HR" smtClean="0">
                <a:solidFill>
                  <a:srgbClr val="29235C"/>
                </a:solidFill>
              </a:rPr>
              <a:pPr/>
              <a:t>10</a:t>
            </a:fld>
            <a:endParaRPr lang="hr-HR" dirty="0">
              <a:solidFill>
                <a:srgbClr val="2923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02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FC43B-5F8C-19CB-129B-67B469DEE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EAE8-E365-D949-6CDB-09C6E19F3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9" y="574175"/>
            <a:ext cx="10975165" cy="6029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Kvantitativni trendovi razvoja globalnog turističkog tržišta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507ED-B6DB-73DF-0F2B-085C2E4DA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11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35D49D7-6704-73FC-BCA7-921EEB211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4625" y="2272289"/>
            <a:ext cx="8917638" cy="382311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00" dirty="0"/>
              <a:t>Prema posljednjim procjenama, </a:t>
            </a:r>
            <a:r>
              <a:rPr lang="hr-HR" sz="1200" b="1" dirty="0"/>
              <a:t>globalna putovanja su dosegla rekordne razine u 2024. godini</a:t>
            </a:r>
            <a:r>
              <a:rPr lang="hr-HR" sz="1200" dirty="0"/>
              <a:t>. S ukupno očekivanih </a:t>
            </a:r>
            <a:r>
              <a:rPr lang="hr-HR" sz="1200" b="1" dirty="0"/>
              <a:t>1,5 milijardi međunarodnih turističkih dolazaka </a:t>
            </a:r>
            <a:r>
              <a:rPr lang="hr-HR" sz="1200" dirty="0"/>
              <a:t>u tekućoj godini, putovanja na globalnom tržištu će u 2024. godini premašiti turistički promet ostvaren 2019. godine.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200" b="1" dirty="0"/>
              <a:t>Potrošači i dalje daju prioritet putovanjima</a:t>
            </a:r>
            <a:r>
              <a:rPr lang="hr-HR" sz="1200" dirty="0"/>
              <a:t>, posebno u razvijenim ekonomijama, gdje je </a:t>
            </a:r>
            <a:r>
              <a:rPr lang="hr-HR" sz="1200" b="1" dirty="0"/>
              <a:t>potrošnja na putovanja viša za 24% u odnosu na 2019. godinu</a:t>
            </a:r>
            <a:r>
              <a:rPr lang="hr-HR" sz="1200" dirty="0"/>
              <a:t>. Nadalje, udio potrošnje na putovanja u ukupnoj potrošnji nastavlja rasti u razvijenim gospodarstvima do stopa viših nego u desetgodišnjem razdoblju koje je prethodilo pandemiji.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hr-HR" sz="1200" dirty="0"/>
              <a:t>Na globalnom tržištu očekivani broj noćenja će u 2024. premašiti broj noćenja ostvaren 2019. za 16%, uključivo godišnji rast noćenja od 7% u 2024. godini. U post-</a:t>
            </a:r>
            <a:r>
              <a:rPr lang="hr-HR" sz="1200" dirty="0" err="1"/>
              <a:t>pandemijskom</a:t>
            </a:r>
            <a:r>
              <a:rPr lang="hr-HR" sz="1200" dirty="0"/>
              <a:t> razdoblju, </a:t>
            </a:r>
            <a:r>
              <a:rPr lang="hr-HR" sz="1200" b="1" dirty="0"/>
              <a:t>duljina boravka se na globalnom tržištu produljuje </a:t>
            </a:r>
            <a:r>
              <a:rPr lang="hr-HR" sz="1200" dirty="0"/>
              <a:t>u odnosu na stanje prije pandemije.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200" dirty="0"/>
              <a:t>Globalno, domaća putovanja u ukupnom broju putovanja prevladavaju (predstavljaju 70% ukupne potražnje), ali međunarodna putovanja brže rastu kao posljedica normalizacije turističkog tržišta i </a:t>
            </a:r>
            <a:r>
              <a:rPr lang="hr-HR" sz="1200" b="1" dirty="0"/>
              <a:t>većeg povjerenja potrošača u sigurnost putovanja</a:t>
            </a:r>
            <a:r>
              <a:rPr lang="hr-HR" sz="1200" dirty="0"/>
              <a:t>, kao i zbog činjenice da </a:t>
            </a:r>
            <a:r>
              <a:rPr lang="hr-HR" sz="1200" b="1" dirty="0"/>
              <a:t>potrošači pri putovanjima daju prioritet novim doživljajima</a:t>
            </a:r>
            <a:r>
              <a:rPr lang="hr-HR" sz="12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43260-017B-1136-BB2A-CA6805E00B06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WTM Global Travel Report 2024, in association with Tourism Economics, 11/2024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33A9C-D634-4E86-CE07-573812BC6A2D}"/>
              </a:ext>
            </a:extLst>
          </p:cNvPr>
          <p:cNvSpPr/>
          <p:nvPr/>
        </p:nvSpPr>
        <p:spPr>
          <a:xfrm>
            <a:off x="339439" y="2277412"/>
            <a:ext cx="2038089" cy="60293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2024. - Rekordni volumen turističkog prometa globalno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38DAB6-F37A-575A-190E-F08DCC8EA9EB}"/>
              </a:ext>
            </a:extLst>
          </p:cNvPr>
          <p:cNvSpPr/>
          <p:nvPr/>
        </p:nvSpPr>
        <p:spPr>
          <a:xfrm>
            <a:off x="339439" y="2974454"/>
            <a:ext cx="2038089" cy="60293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Potrošnja na putovanju kontinuirano raste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4E3002-AA25-8D42-D0E3-B00C08E67F10}"/>
              </a:ext>
            </a:extLst>
          </p:cNvPr>
          <p:cNvSpPr/>
          <p:nvPr/>
        </p:nvSpPr>
        <p:spPr>
          <a:xfrm>
            <a:off x="339439" y="3680062"/>
            <a:ext cx="2038089" cy="60293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Duljina boravka globalno raste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469F44-5292-628F-BA90-8A061044F6F8}"/>
              </a:ext>
            </a:extLst>
          </p:cNvPr>
          <p:cNvSpPr/>
          <p:nvPr/>
        </p:nvSpPr>
        <p:spPr>
          <a:xfrm>
            <a:off x="339439" y="4385670"/>
            <a:ext cx="2038089" cy="71909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Rast međunarodnih putovanja je dinamičniji od domaćih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1D05DA-77C3-4261-4E8E-391BCF78710B}"/>
              </a:ext>
            </a:extLst>
          </p:cNvPr>
          <p:cNvSpPr/>
          <p:nvPr/>
        </p:nvSpPr>
        <p:spPr>
          <a:xfrm>
            <a:off x="339438" y="5278757"/>
            <a:ext cx="2038089" cy="60293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Putnici daju prioritet novim doživljajima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BA6C4D-D36E-803F-0739-1679C54F6CF5}"/>
              </a:ext>
            </a:extLst>
          </p:cNvPr>
          <p:cNvSpPr txBox="1">
            <a:spLocks/>
          </p:cNvSpPr>
          <p:nvPr/>
        </p:nvSpPr>
        <p:spPr>
          <a:xfrm>
            <a:off x="463731" y="1408412"/>
            <a:ext cx="10851174" cy="60293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 i="1"/>
              <a:t>Kako bi se sagledao opće tržišno okruženje koje je relevantno za razvoj premium turizma, u nastavku se prezentiraju aktualni kvantitativni trendovi razvoja globalnog turističkog tržišta.</a:t>
            </a:r>
          </a:p>
        </p:txBody>
      </p:sp>
    </p:spTree>
    <p:extLst>
      <p:ext uri="{BB962C8B-B14F-4D97-AF65-F5344CB8AC3E}">
        <p14:creationId xmlns:p14="http://schemas.microsoft.com/office/powerpoint/2010/main" val="2885025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2766E-FFB0-3CB0-34B6-F25EB4D65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ABE9-A379-BE38-88C9-39BCD302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71" y="506187"/>
            <a:ext cx="11467857" cy="6149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Ključni pokazatelji razvoja globalnog turističkog tržišta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9F243-CB2C-205B-4ABE-CAD01A85B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12</a:t>
            </a:fld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B70BD-6CF2-6E5A-B3C2-B9D31CED53D3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WTM Global Travel Report 2024, in association with Tourism Economics, 11/2024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8B8DFC3-18E5-185A-0423-AA665E5C43C1}"/>
              </a:ext>
            </a:extLst>
          </p:cNvPr>
          <p:cNvSpPr/>
          <p:nvPr/>
        </p:nvSpPr>
        <p:spPr>
          <a:xfrm>
            <a:off x="316942" y="1734391"/>
            <a:ext cx="4410110" cy="1793289"/>
          </a:xfrm>
          <a:prstGeom prst="wedgeEllipse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r>
              <a:rPr lang="hr-HR" sz="1400" b="1">
                <a:latin typeface="Verdana" panose="020B0604030504040204" pitchFamily="34" charset="0"/>
                <a:ea typeface="Verdana" panose="020B0604030504040204" pitchFamily="34" charset="0"/>
              </a:rPr>
              <a:t>Očekivani porast međunarodnih putovanja tokom sljedeće 2 godine po stopi od </a:t>
            </a:r>
            <a:r>
              <a:rPr lang="hr-HR" sz="16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12% </a:t>
            </a:r>
            <a:r>
              <a:rPr lang="hr-HR" sz="1400" b="1">
                <a:latin typeface="Verdana" panose="020B0604030504040204" pitchFamily="34" charset="0"/>
                <a:ea typeface="Verdana" panose="020B0604030504040204" pitchFamily="34" charset="0"/>
              </a:rPr>
              <a:t>godišnje, a domaćih putovanja samo </a:t>
            </a:r>
            <a:r>
              <a:rPr lang="hr-HR" sz="16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3%</a:t>
            </a:r>
            <a:r>
              <a:rPr lang="hr-HR" sz="1400" b="1">
                <a:latin typeface="Verdana" panose="020B0604030504040204" pitchFamily="34" charset="0"/>
                <a:ea typeface="Verdana" panose="020B0604030504040204" pitchFamily="34" charset="0"/>
              </a:rPr>
              <a:t> godišnje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E3C5420-776D-B796-CDC9-8512F2B0C9A1}"/>
              </a:ext>
            </a:extLst>
          </p:cNvPr>
          <p:cNvSpPr/>
          <p:nvPr/>
        </p:nvSpPr>
        <p:spPr>
          <a:xfrm>
            <a:off x="5168283" y="1271771"/>
            <a:ext cx="4410110" cy="1793289"/>
          </a:xfrm>
          <a:prstGeom prst="wedgeEllipse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>
                <a:latin typeface="Verdana" panose="020B0604030504040204" pitchFamily="34" charset="0"/>
                <a:ea typeface="Verdana" panose="020B0604030504040204" pitchFamily="34" charset="0"/>
              </a:rPr>
              <a:t>Potrošnja na putovanja kao udio u ukupnoj potrošnji raste:</a:t>
            </a:r>
          </a:p>
          <a:p>
            <a:pPr algn="ctr">
              <a:spcBef>
                <a:spcPts val="600"/>
              </a:spcBef>
            </a:pPr>
            <a:r>
              <a:rPr lang="hr-HR" sz="16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8,8%</a:t>
            </a:r>
            <a:r>
              <a:rPr lang="hr-HR" sz="1400" b="1">
                <a:latin typeface="Verdana" panose="020B0604030504040204" pitchFamily="34" charset="0"/>
                <a:ea typeface="Verdana" panose="020B0604030504040204" pitchFamily="34" charset="0"/>
              </a:rPr>
              <a:t> (2024.)</a:t>
            </a:r>
          </a:p>
          <a:p>
            <a:pPr algn="ctr">
              <a:spcBef>
                <a:spcPts val="600"/>
              </a:spcBef>
            </a:pPr>
            <a:r>
              <a:rPr lang="hr-HR" sz="16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8,2%</a:t>
            </a:r>
            <a:r>
              <a:rPr lang="hr-HR" sz="1400" b="1">
                <a:latin typeface="Verdana" panose="020B0604030504040204" pitchFamily="34" charset="0"/>
                <a:ea typeface="Verdana" panose="020B0604030504040204" pitchFamily="34" charset="0"/>
              </a:rPr>
              <a:t> (prosjek 2010.-2019.)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D1E679A8-9417-4275-854A-450CE58845F8}"/>
              </a:ext>
            </a:extLst>
          </p:cNvPr>
          <p:cNvSpPr/>
          <p:nvPr/>
        </p:nvSpPr>
        <p:spPr>
          <a:xfrm>
            <a:off x="1164453" y="3943579"/>
            <a:ext cx="4410110" cy="1793289"/>
          </a:xfrm>
          <a:prstGeom prst="wedgeEllipse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r>
              <a:rPr lang="hr-HR" sz="16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75%</a:t>
            </a:r>
            <a:r>
              <a:rPr lang="hr-HR" sz="1400" b="1">
                <a:latin typeface="Verdana" panose="020B0604030504040204" pitchFamily="34" charset="0"/>
                <a:ea typeface="Verdana" panose="020B0604030504040204" pitchFamily="34" charset="0"/>
              </a:rPr>
              <a:t> ispitanika na globalnom tržištu tvrdi da im je odlazak na odmor </a:t>
            </a:r>
            <a:r>
              <a:rPr lang="hr-HR" sz="14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važan prioritet svake godine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9A4E8425-0890-C70C-7B92-32B5D97D22A7}"/>
              </a:ext>
            </a:extLst>
          </p:cNvPr>
          <p:cNvSpPr/>
          <p:nvPr/>
        </p:nvSpPr>
        <p:spPr>
          <a:xfrm>
            <a:off x="6457025" y="3431219"/>
            <a:ext cx="4410110" cy="1793289"/>
          </a:xfrm>
          <a:prstGeom prst="wedgeEllipse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r>
              <a:rPr lang="hr-HR" sz="14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Odmorišna putovanja </a:t>
            </a:r>
            <a:r>
              <a:rPr lang="hr-HR" sz="1400" b="1">
                <a:latin typeface="Verdana" panose="020B0604030504040204" pitchFamily="34" charset="0"/>
                <a:ea typeface="Verdana" panose="020B0604030504040204" pitchFamily="34" charset="0"/>
              </a:rPr>
              <a:t>su najznačajniji segment putovanja u pogledu broja i potrošnje (čine </a:t>
            </a:r>
            <a:r>
              <a:rPr lang="hr-HR" sz="16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69%</a:t>
            </a:r>
            <a:r>
              <a:rPr lang="hr-HR" sz="1400" b="1">
                <a:latin typeface="Verdana" panose="020B0604030504040204" pitchFamily="34" charset="0"/>
                <a:ea typeface="Verdana" panose="020B0604030504040204" pitchFamily="34" charset="0"/>
              </a:rPr>
              <a:t> dolazaka i </a:t>
            </a:r>
            <a:r>
              <a:rPr lang="hr-HR" sz="16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80%</a:t>
            </a:r>
            <a:r>
              <a:rPr lang="hr-HR" sz="1400" b="1">
                <a:latin typeface="Verdana" panose="020B0604030504040204" pitchFamily="34" charset="0"/>
                <a:ea typeface="Verdana" panose="020B0604030504040204" pitchFamily="34" charset="0"/>
              </a:rPr>
              <a:t> globalne turističke potrošnje)</a:t>
            </a:r>
            <a:endParaRPr lang="hr-HR" sz="14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2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A83D6-E427-904B-0566-DCA4525F3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AEE4-803F-F724-B6A3-80D3154C6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365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Regionalni pogled na turističko tržište: Europa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E1602-5D73-7550-5384-03F24815E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13</a:t>
            </a:fld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CE81-B1C9-3122-7E92-52FB6BCB806A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WTM Global Travel Report 2024, in association with Tourism Economics, 11/2024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FAFA8-5041-9AE0-C20D-C9887A6DA4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949" t="28181" r="14602" b="33031"/>
          <a:stretch/>
        </p:blipFill>
        <p:spPr>
          <a:xfrm>
            <a:off x="7055427" y="1225277"/>
            <a:ext cx="3981084" cy="2761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F91C2-872C-AEEC-7A98-CF8BE1E1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523" t="38183" r="13824" b="27272"/>
          <a:stretch/>
        </p:blipFill>
        <p:spPr>
          <a:xfrm>
            <a:off x="7055427" y="4169784"/>
            <a:ext cx="3981084" cy="236912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0EEA1C-F1D8-87F5-433C-E6C268055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31" y="2201662"/>
            <a:ext cx="6477396" cy="36562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/>
              <a:t>Europski putnici sve više odlaze na međunarodna putovanja, te </a:t>
            </a:r>
            <a:r>
              <a:rPr lang="hr-HR" sz="1300" b="1"/>
              <a:t>u Europi međunarodna putovanja brže rastu od domaćih</a:t>
            </a:r>
            <a:r>
              <a:rPr lang="hr-HR" sz="1300"/>
              <a:t>, a očekuje se zadržavanje ovog trenda i u godinama koje slijede.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300"/>
              <a:t>Turisti su </a:t>
            </a:r>
            <a:r>
              <a:rPr lang="hr-HR" sz="1300" b="1"/>
              <a:t>u potrazi za novim destinacijama i doživljajima</a:t>
            </a:r>
            <a:r>
              <a:rPr lang="hr-HR" sz="1300"/>
              <a:t>, budući da više manjih destinacija ostvaruje najbrži rast turističkog prometa.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300" b="1"/>
              <a:t>Intra-regionalna turistička potražnja </a:t>
            </a:r>
            <a:r>
              <a:rPr lang="hr-HR" sz="1300"/>
              <a:t>(putovanja unutar Europe) je ključan pokretač međunarodne turističke potražnje na mnogim tržištima Europe.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300"/>
              <a:t>Europski turisti su troškovno svjesni, te im </a:t>
            </a:r>
            <a:r>
              <a:rPr lang="hr-HR" sz="1300" b="1"/>
              <a:t>sve važniji faktor pri putovanjima postaje vrijednost za novac.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AABF2D-3B98-1851-25C5-B90AC4AFE071}"/>
              </a:ext>
            </a:extLst>
          </p:cNvPr>
          <p:cNvSpPr txBox="1">
            <a:spLocks/>
          </p:cNvSpPr>
          <p:nvPr/>
        </p:nvSpPr>
        <p:spPr>
          <a:xfrm>
            <a:off x="463731" y="1401939"/>
            <a:ext cx="6477396" cy="60293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 i="1"/>
              <a:t>Pregled aktualnog stanja europskog turističkog tržišta i očekivani izgledi njegovog daljnjeg razvoja predstavljaju okvir u kojem se razvija premium turizam. </a:t>
            </a:r>
          </a:p>
        </p:txBody>
      </p:sp>
    </p:spTree>
    <p:extLst>
      <p:ext uri="{BB962C8B-B14F-4D97-AF65-F5344CB8AC3E}">
        <p14:creationId xmlns:p14="http://schemas.microsoft.com/office/powerpoint/2010/main" val="1047977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BBC9F-F83E-6581-5A22-60BE2C6C0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9E55-7451-5D66-7478-C1973ABF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7190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Globalni makroekonomski trendovi od utjecaja na premium turizam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B91EB-0DA7-9C6C-E2E8-D5F83CCED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14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AFA439-3B70-C86D-2FAA-6884C32AA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31" y="1554292"/>
            <a:ext cx="10975165" cy="149074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00" dirty="0"/>
              <a:t>Uz potencijalno veće troškove putovanja, spremnost potrošača na putovanje na nekim je tržištima nedavno počela stagnirati, što je povezano s </a:t>
            </a:r>
            <a:r>
              <a:rPr lang="hr-HR" sz="1200" b="1" dirty="0"/>
              <a:t>nizom gospodarskih izazova, uključujući stalnu inflaciju i više kamatne stope</a:t>
            </a:r>
            <a:r>
              <a:rPr lang="hr-HR" sz="1200" dirty="0"/>
              <a:t>. Značajna turistička tržišta poput Njemačke i SAD-a, među ostalima, nedavno su objavila ekonomske pokazatelje i podatke o potrošnji stanovništva koji mogu signalizirati izazove povezane s putovanjima, jer </a:t>
            </a:r>
            <a:r>
              <a:rPr lang="hr-HR" sz="1200" b="1" dirty="0"/>
              <a:t>potrošači ograničavaju diskrecijsku potrošnju</a:t>
            </a:r>
            <a:r>
              <a:rPr lang="hr-HR" sz="1200" dirty="0"/>
              <a:t>. 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00" dirty="0"/>
              <a:t>Međutim, </a:t>
            </a:r>
            <a:r>
              <a:rPr lang="hr-HR" sz="1200" b="1" dirty="0"/>
              <a:t>aktualna niža stopa inflacije uvjetuje i snižavanje kamatnih stopa što bi u razvijenim ekonomijama trebalo potaknuti potrošnju kućanstava tijekom 2025. godine</a:t>
            </a:r>
            <a:r>
              <a:rPr lang="hr-HR" sz="1200" dirty="0"/>
              <a:t>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hr-HR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C48FE-FCD3-FA3C-EB6F-040DEE51963B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800726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Premiumization in Travel and Tourism, GlobalData, 01/2024.; </a:t>
            </a:r>
            <a:r>
              <a:rPr lang="en-US" sz="900">
                <a:solidFill>
                  <a:srgbClr val="5F5F5F"/>
                </a:solidFill>
              </a:rPr>
              <a:t>WTM Global Travel Report 2024, in association with Tourism Economics, 11/2024</a:t>
            </a:r>
            <a:r>
              <a:rPr lang="hr-HR" sz="900">
                <a:solidFill>
                  <a:srgbClr val="5F5F5F"/>
                </a:solidFill>
              </a:rPr>
              <a:t>.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BA8C28-DEAF-87DE-1596-82AF035B24D7}"/>
              </a:ext>
            </a:extLst>
          </p:cNvPr>
          <p:cNvSpPr/>
          <p:nvPr/>
        </p:nvSpPr>
        <p:spPr>
          <a:xfrm>
            <a:off x="6307603" y="3126146"/>
            <a:ext cx="5131293" cy="260781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u="sng">
                <a:latin typeface="Verdana" panose="020B0604030504040204" pitchFamily="34" charset="0"/>
                <a:ea typeface="Verdana" panose="020B0604030504040204" pitchFamily="34" charset="0"/>
              </a:rPr>
              <a:t>STOPE RASTA BDP-a </a:t>
            </a:r>
            <a:br>
              <a:rPr lang="hr-HR" sz="1600" b="1" u="sng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r-HR" sz="1600" b="1" u="sng">
                <a:latin typeface="Verdana" panose="020B0604030504040204" pitchFamily="34" charset="0"/>
                <a:ea typeface="Verdana" panose="020B0604030504040204" pitchFamily="34" charset="0"/>
              </a:rPr>
              <a:t>(2024. </a:t>
            </a:r>
            <a:r>
              <a:rPr lang="hr-HR" sz="1600" u="sng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</a:t>
            </a:r>
            <a:r>
              <a:rPr lang="hr-HR" sz="1600" b="1" u="sng">
                <a:latin typeface="Verdana" panose="020B0604030504040204" pitchFamily="34" charset="0"/>
                <a:ea typeface="Verdana" panose="020B0604030504040204" pitchFamily="34" charset="0"/>
              </a:rPr>
              <a:t> 2025.)</a:t>
            </a:r>
          </a:p>
          <a:p>
            <a:pPr algn="ctr">
              <a:spcBef>
                <a:spcPts val="600"/>
              </a:spcBef>
            </a:pP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Svijet: 2,7% </a:t>
            </a:r>
            <a:r>
              <a:rPr lang="hr-HR" sz="160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</a:t>
            </a: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 2,8%</a:t>
            </a:r>
          </a:p>
          <a:p>
            <a:pPr algn="ctr">
              <a:spcBef>
                <a:spcPts val="600"/>
              </a:spcBef>
            </a:pP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Eurozona: 0,8% </a:t>
            </a:r>
            <a:r>
              <a:rPr lang="hr-HR" sz="160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1,2%</a:t>
            </a: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SAD: 2,7% </a:t>
            </a:r>
            <a:r>
              <a:rPr lang="hr-HR" sz="160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</a:t>
            </a: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 2,5%</a:t>
            </a:r>
          </a:p>
          <a:p>
            <a:pPr algn="ctr">
              <a:spcBef>
                <a:spcPts val="600"/>
              </a:spcBef>
            </a:pP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Kina: 4,8% </a:t>
            </a:r>
            <a:r>
              <a:rPr lang="hr-HR" sz="160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</a:t>
            </a: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 4,4%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C3DAA7-2879-7021-E572-FB9DB731D162}"/>
              </a:ext>
            </a:extLst>
          </p:cNvPr>
          <p:cNvSpPr/>
          <p:nvPr/>
        </p:nvSpPr>
        <p:spPr>
          <a:xfrm>
            <a:off x="633886" y="3126146"/>
            <a:ext cx="5131293" cy="26078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u="sng">
                <a:latin typeface="Verdana" panose="020B0604030504040204" pitchFamily="34" charset="0"/>
                <a:ea typeface="Verdana" panose="020B0604030504040204" pitchFamily="34" charset="0"/>
              </a:rPr>
              <a:t>RASTUĆA SREDNJA KLASA</a:t>
            </a:r>
          </a:p>
          <a:p>
            <a:pPr algn="ctr">
              <a:spcBef>
                <a:spcPts val="600"/>
              </a:spcBef>
            </a:pP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Populacija koja putuje:</a:t>
            </a:r>
          </a:p>
          <a:p>
            <a:pPr algn="ctr">
              <a:spcBef>
                <a:spcPts val="600"/>
              </a:spcBef>
            </a:pP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21% opće populacije u 2024.</a:t>
            </a:r>
          </a:p>
          <a:p>
            <a:pPr algn="ctr">
              <a:spcBef>
                <a:spcPts val="600"/>
              </a:spcBef>
            </a:pP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24% u 2030.</a:t>
            </a:r>
          </a:p>
          <a:p>
            <a:pPr algn="ctr">
              <a:spcBef>
                <a:spcPts val="600"/>
              </a:spcBef>
            </a:pP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33% u 2050.</a:t>
            </a:r>
          </a:p>
        </p:txBody>
      </p:sp>
    </p:spTree>
    <p:extLst>
      <p:ext uri="{BB962C8B-B14F-4D97-AF65-F5344CB8AC3E}">
        <p14:creationId xmlns:p14="http://schemas.microsoft.com/office/powerpoint/2010/main" val="597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E3AC2-F82D-0A0E-CB89-77285E03B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B227-995A-6CE6-4E83-0A981BDB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2" y="461798"/>
            <a:ext cx="10975165" cy="639032"/>
          </a:xfrm>
        </p:spPr>
        <p:txBody>
          <a:bodyPr vert="horz" lIns="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Zašto je kvaliteta u poslovanju važnija nego ikad?</a:t>
            </a:r>
            <a:endParaRPr lang="hr-HR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45BC1-EB82-5104-4A2D-B0E1C5F6B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15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D810EDA-3A43-C1ED-12CC-DDF68F0A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32" y="1353760"/>
            <a:ext cx="10989316" cy="1229053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77800" indent="0" algn="just">
              <a:lnSpc>
                <a:spcPct val="105000"/>
              </a:lnSpc>
              <a:spcBef>
                <a:spcPts val="600"/>
              </a:spcBef>
              <a:buNone/>
            </a:pPr>
            <a:r>
              <a:rPr lang="en-US" sz="1200" u="sng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Peter F. Drucker</a:t>
            </a:r>
            <a:r>
              <a:rPr lang="hr-HR" sz="1200" u="sng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1200" u="sng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7800" indent="0" algn="just">
              <a:lnSpc>
                <a:spcPct val="105000"/>
              </a:lnSpc>
              <a:spcBef>
                <a:spcPts val="600"/>
              </a:spcBef>
              <a:buNone/>
            </a:pPr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Kvaliteta proizvoda ili usluge nije ono što </a:t>
            </a:r>
            <a:r>
              <a:rPr lang="hr-HR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isporučitelj proizvoda ili usluge</a:t>
            </a:r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ulaže; to je </a:t>
            </a:r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ono što </a:t>
            </a:r>
            <a:r>
              <a:rPr lang="hr-HR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potrošač</a:t>
            </a:r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dobiva i što je spreman platiti</a:t>
            </a:r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Ono što čini 'kvalitetan' proizvod</a:t>
            </a:r>
            <a:r>
              <a:rPr lang="hr-HR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ili uslugu</a:t>
            </a:r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 temelji se na tome koliko ga je teško napraviti ili </a:t>
            </a:r>
            <a:r>
              <a:rPr lang="hr-HR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mu troškovi proizvodnje visoki</a:t>
            </a:r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kao što proizvođači obično vjeruju - to je nekompetentnost. </a:t>
            </a:r>
            <a:endParaRPr lang="hr-HR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7800" indent="0" algn="just">
              <a:lnSpc>
                <a:spcPct val="105000"/>
              </a:lnSpc>
              <a:spcBef>
                <a:spcPts val="600"/>
              </a:spcBef>
              <a:buNone/>
            </a:pPr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Kupci plaćaju samo ono što im je od koristi i što im daje vrijednost. Ništa drugo ne čini kvalitetu.</a:t>
            </a:r>
            <a:endParaRPr lang="hr-HR" sz="12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A06D5-8457-9084-C49A-FB308B9B94A2}"/>
              </a:ext>
            </a:extLst>
          </p:cNvPr>
          <p:cNvSpPr txBox="1">
            <a:spLocks/>
          </p:cNvSpPr>
          <p:nvPr/>
        </p:nvSpPr>
        <p:spPr>
          <a:xfrm>
            <a:off x="463731" y="6087052"/>
            <a:ext cx="4747461" cy="77094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</a:t>
            </a:r>
            <a:r>
              <a:rPr lang="en-US" sz="900">
                <a:solidFill>
                  <a:srgbClr val="5F5F5F"/>
                </a:solidFill>
              </a:rPr>
              <a:t>Why Quality Matters More Than Ever In Business</a:t>
            </a:r>
            <a:r>
              <a:rPr lang="hr-HR" sz="900">
                <a:solidFill>
                  <a:srgbClr val="5F5F5F"/>
                </a:solidFill>
              </a:rPr>
              <a:t>,</a:t>
            </a:r>
            <a:br>
              <a:rPr lang="hr-HR" sz="900">
                <a:solidFill>
                  <a:srgbClr val="5F5F5F"/>
                </a:solidFill>
              </a:rPr>
            </a:br>
            <a:r>
              <a:rPr lang="hr-HR" sz="900">
                <a:solidFill>
                  <a:srgbClr val="5F5F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https://www.gbscorporate.com/blog/why-quality-matters-more-than-ever-in-business</a:t>
            </a:r>
            <a:r>
              <a:rPr lang="hr-HR" sz="900">
                <a:solidFill>
                  <a:srgbClr val="5F5F5F"/>
                </a:solidFill>
              </a:rPr>
              <a:t>; </a:t>
            </a:r>
            <a:r>
              <a:rPr lang="hr-HR" sz="900">
                <a:solidFill>
                  <a:srgbClr val="5F5F5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https://www.business.com/articles/5-reasons-why-product-quality-matters/</a:t>
            </a:r>
            <a:endParaRPr lang="hr-HR" sz="900">
              <a:solidFill>
                <a:srgbClr val="5F5F5F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hr-HR" sz="900">
              <a:solidFill>
                <a:srgbClr val="5F5F5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8F625B-3CD2-851C-A4A1-19AF655162E7}"/>
              </a:ext>
            </a:extLst>
          </p:cNvPr>
          <p:cNvSpPr txBox="1">
            <a:spLocks/>
          </p:cNvSpPr>
          <p:nvPr/>
        </p:nvSpPr>
        <p:spPr>
          <a:xfrm>
            <a:off x="456655" y="2835742"/>
            <a:ext cx="10989316" cy="52486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hr-HR" sz="1300" b="1" dirty="0"/>
              <a:t>Kvaliteta je izuzetno važna za poslovni uspjeh pružatelja usluga</a:t>
            </a:r>
            <a:r>
              <a:rPr lang="hr-HR" sz="1300" dirty="0"/>
              <a:t>, zbog toga što:</a:t>
            </a:r>
          </a:p>
          <a:p>
            <a:pPr marL="0" indent="0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endParaRPr lang="hr-HR" sz="13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A945F4-2877-1471-3149-A1EB9930FD4F}"/>
              </a:ext>
            </a:extLst>
          </p:cNvPr>
          <p:cNvSpPr txBox="1">
            <a:spLocks/>
          </p:cNvSpPr>
          <p:nvPr/>
        </p:nvSpPr>
        <p:spPr>
          <a:xfrm>
            <a:off x="1080117" y="3254075"/>
            <a:ext cx="7220505" cy="25729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3175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r-HR" sz="1300" b="1" dirty="0"/>
              <a:t>Gradi povjerenje kupaca i potiče na lojalnost</a:t>
            </a:r>
          </a:p>
          <a:p>
            <a:pPr marL="444500" indent="-3175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r-HR" sz="1300" b="1" dirty="0"/>
              <a:t>Potiče preporuke</a:t>
            </a:r>
          </a:p>
          <a:p>
            <a:pPr marL="444500" indent="-3175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r-HR" sz="1300" b="1" dirty="0"/>
              <a:t>Jača zadovoljstvo kupaca i r</a:t>
            </a:r>
            <a:r>
              <a:rPr lang="en-US" sz="1300" b="1" dirty="0" err="1"/>
              <a:t>ezultira</a:t>
            </a:r>
            <a:r>
              <a:rPr lang="en-US" sz="1300" b="1" dirty="0"/>
              <a:t> s </a:t>
            </a:r>
            <a:r>
              <a:rPr lang="en-US" sz="1300" b="1" dirty="0" err="1"/>
              <a:t>manje</a:t>
            </a:r>
            <a:r>
              <a:rPr lang="en-US" sz="1300" b="1" dirty="0"/>
              <a:t> </a:t>
            </a:r>
            <a:r>
              <a:rPr lang="en-US" sz="1300" b="1" dirty="0" err="1"/>
              <a:t>pritužbi</a:t>
            </a:r>
            <a:r>
              <a:rPr lang="en-US" sz="1300" b="1" dirty="0"/>
              <a:t> </a:t>
            </a:r>
            <a:r>
              <a:rPr lang="en-US" sz="1300" b="1" dirty="0" err="1"/>
              <a:t>kupaca</a:t>
            </a:r>
            <a:r>
              <a:rPr lang="en-US" sz="1300" b="1" dirty="0"/>
              <a:t> </a:t>
            </a:r>
            <a:endParaRPr lang="hr-HR" sz="1300" b="1" dirty="0"/>
          </a:p>
          <a:p>
            <a:pPr marL="444500" indent="-3175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r-HR" sz="1300" b="1" dirty="0"/>
              <a:t>Potrošačima je stalo do estetike i dizajna, što potiče na kupnju usluge</a:t>
            </a:r>
          </a:p>
          <a:p>
            <a:pPr marL="444500" indent="-3175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r-HR" sz="1300" b="1" dirty="0"/>
              <a:t>Osigurava višu profitabilnost i omogućuje veći povrat ulaganja (ROI)</a:t>
            </a:r>
          </a:p>
          <a:p>
            <a:pPr marL="444500" indent="-3175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r-HR" sz="1300" b="1" dirty="0"/>
              <a:t>Jača vlastiti brend</a:t>
            </a:r>
          </a:p>
          <a:p>
            <a:pPr marL="444500" indent="-3175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r-HR" sz="1300" b="1" dirty="0"/>
              <a:t>Omogućava premašivanje standarda djelatnosti</a:t>
            </a:r>
          </a:p>
          <a:p>
            <a:pPr marL="444500" indent="-3175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r-HR" sz="1300" b="1" dirty="0"/>
              <a:t>Povećava motivaciju osoblja</a:t>
            </a:r>
          </a:p>
        </p:txBody>
      </p:sp>
    </p:spTree>
    <p:extLst>
      <p:ext uri="{BB962C8B-B14F-4D97-AF65-F5344CB8AC3E}">
        <p14:creationId xmlns:p14="http://schemas.microsoft.com/office/powerpoint/2010/main" val="525684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531C3-CFCF-7674-801C-628058550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51ED-D9D8-5EB1-0D5B-751B78EAA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Kvaliteta u turizmu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CDC6D-F841-4154-AB26-D98881B17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16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61A49A-723E-168B-1AA3-B2F036928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" y="1361267"/>
            <a:ext cx="10989316" cy="465774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5000"/>
              </a:lnSpc>
              <a:spcBef>
                <a:spcPts val="600"/>
              </a:spcBef>
              <a:buNone/>
            </a:pPr>
            <a:r>
              <a:rPr lang="hr-HR" sz="1250"/>
              <a:t>Turistički proizvod složeni je miks koji uključuje materijalne proizvode, nematerijalne usluge i psihološka iskustva gostiju. Kvaliteta u turizmu se u prošlosti promatrala kao dodana vrijednost, a u današnje doba </a:t>
            </a:r>
            <a:r>
              <a:rPr lang="hr-HR" sz="1250" b="1"/>
              <a:t>kvaliteta je važan faktor strategije turističkog sektora u suočavanju s novim tržišnim izazovima</a:t>
            </a:r>
            <a:r>
              <a:rPr lang="hr-HR" sz="1250"/>
              <a:t>. Unutar kvalitete postoje dva važna aspekta: očekivanja i dobivena usluga.</a:t>
            </a:r>
          </a:p>
          <a:p>
            <a:pPr marL="630238" algn="just">
              <a:lnSpc>
                <a:spcPct val="105000"/>
              </a:lnSpc>
              <a:spcBef>
                <a:spcPts val="600"/>
              </a:spcBef>
            </a:pPr>
            <a:r>
              <a:rPr lang="hr-HR" sz="1250" u="sng"/>
              <a:t>Očekivanja gostiju</a:t>
            </a:r>
            <a:r>
              <a:rPr lang="hr-HR" sz="1250"/>
              <a:t> ne možemo kontrolirati, budući da klijent uvijek uspoređuje ono što očekuje tj. pretpostavlja da će dobiti i ono što zaista dobiva kroz uslugu u turizmu.</a:t>
            </a:r>
          </a:p>
          <a:p>
            <a:pPr marL="630238" algn="just">
              <a:lnSpc>
                <a:spcPct val="105000"/>
              </a:lnSpc>
              <a:spcBef>
                <a:spcPts val="600"/>
              </a:spcBef>
            </a:pPr>
            <a:r>
              <a:rPr lang="hr-HR" sz="1250" u="sng"/>
              <a:t>Dobivena usluga</a:t>
            </a:r>
            <a:r>
              <a:rPr lang="hr-HR" sz="1250"/>
              <a:t> je u potpunosti pod kontrolom pružatelja turističkih usluga, jer imaju mogućnost upotrebe vlastitih resursa da bi pružili kvalitetnu uslugu kakvu klijent očekuje.</a:t>
            </a:r>
          </a:p>
          <a:p>
            <a:pPr marL="0" indent="0" algn="just">
              <a:lnSpc>
                <a:spcPct val="105000"/>
              </a:lnSpc>
              <a:spcBef>
                <a:spcPts val="1200"/>
              </a:spcBef>
              <a:buNone/>
            </a:pPr>
            <a:r>
              <a:rPr lang="hr-HR" sz="1250"/>
              <a:t>Glavna misija svake turističke organizacije ili destinacije je </a:t>
            </a:r>
            <a:r>
              <a:rPr lang="hr-HR" sz="1250" b="1"/>
              <a:t>pružanje nezaboravnih iskustava za svoje klijente, što rezultira zadovoljstvom kupaca, vrhunskom vrijednošću i konkurentskom prednošću</a:t>
            </a:r>
            <a:r>
              <a:rPr lang="hr-HR" sz="1250"/>
              <a:t>.</a:t>
            </a:r>
          </a:p>
          <a:p>
            <a:pPr marL="0" indent="0" algn="just">
              <a:lnSpc>
                <a:spcPct val="105000"/>
              </a:lnSpc>
              <a:spcBef>
                <a:spcPts val="1200"/>
              </a:spcBef>
              <a:buNone/>
            </a:pPr>
            <a:r>
              <a:rPr lang="hr-HR" sz="1250" b="1"/>
              <a:t>Certifikacija kvalitete u turizmu </a:t>
            </a:r>
            <a:r>
              <a:rPr lang="hr-HR" sz="1250"/>
              <a:t>ima dugu povijest i uključuju više modela, kao na primjer:</a:t>
            </a:r>
          </a:p>
          <a:p>
            <a:pPr marL="541338" algn="just">
              <a:lnSpc>
                <a:spcPct val="105000"/>
              </a:lnSpc>
              <a:spcBef>
                <a:spcPts val="600"/>
              </a:spcBef>
            </a:pPr>
            <a:r>
              <a:rPr lang="hr-HR" sz="1250"/>
              <a:t>Sustavi klasifikacije turističkih organizacija poput razvrstavanja i kategorizacije objekata smještaja, </a:t>
            </a:r>
          </a:p>
          <a:p>
            <a:pPr marL="541338" algn="just">
              <a:lnSpc>
                <a:spcPct val="105000"/>
              </a:lnSpc>
              <a:spcBef>
                <a:spcPts val="600"/>
              </a:spcBef>
            </a:pPr>
            <a:r>
              <a:rPr lang="hr-HR" sz="1250"/>
              <a:t>Specifični modeli za dodjelu nagrada za kvalitetu u turizmu: ocjene, oznake i certificiranje kvalitete (npr. posebni standardi kvalitete), </a:t>
            </a:r>
          </a:p>
          <a:p>
            <a:pPr marL="541338" algn="just">
              <a:lnSpc>
                <a:spcPct val="105000"/>
              </a:lnSpc>
              <a:spcBef>
                <a:spcPts val="600"/>
              </a:spcBef>
            </a:pPr>
            <a:r>
              <a:rPr lang="hr-HR" sz="1250"/>
              <a:t>Ocjenjivanje kvalitete turističkih destinacija (koje uključuje brojne aspekte) kao npr. integrirano upravljanje kvalitetom (IQM) s alatima za ocjenu poput sustava pokazatelja QUALITEST i ETIS koje je lansirala Europska komisija, </a:t>
            </a:r>
          </a:p>
          <a:p>
            <a:pPr marL="541338" algn="just">
              <a:lnSpc>
                <a:spcPct val="105000"/>
              </a:lnSpc>
              <a:spcBef>
                <a:spcPts val="600"/>
              </a:spcBef>
            </a:pPr>
            <a:r>
              <a:rPr lang="hr-HR" sz="1250"/>
              <a:t>Ekološki modeli i oznake, te sustavi upravljanja kvalitetom okoliša.</a:t>
            </a:r>
          </a:p>
          <a:p>
            <a:pPr marL="0" indent="0" algn="just">
              <a:lnSpc>
                <a:spcPct val="105000"/>
              </a:lnSpc>
              <a:spcBef>
                <a:spcPts val="600"/>
              </a:spcBef>
              <a:buNone/>
            </a:pPr>
            <a:r>
              <a:rPr lang="hr-HR" sz="1250"/>
              <a:t>Neki od ovih sustava su međunarodnog karaktera, a neki su razvijeni na nacionalnim razinama pojedinih država.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DFD59-1D90-B8A7-786F-8C8A518DA3C3}"/>
              </a:ext>
            </a:extLst>
          </p:cNvPr>
          <p:cNvSpPr txBox="1">
            <a:spLocks/>
          </p:cNvSpPr>
          <p:nvPr/>
        </p:nvSpPr>
        <p:spPr>
          <a:xfrm>
            <a:off x="463732" y="6087052"/>
            <a:ext cx="4410110" cy="52952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</a:t>
            </a:r>
            <a:r>
              <a:rPr lang="en-US" sz="900">
                <a:solidFill>
                  <a:srgbClr val="5F5F5F"/>
                </a:solidFill>
              </a:rPr>
              <a:t>A Comprehensive Review of the Quality Approach in Tourism</a:t>
            </a:r>
            <a:r>
              <a:rPr lang="hr-HR" sz="900">
                <a:solidFill>
                  <a:srgbClr val="5F5F5F"/>
                </a:solidFill>
              </a:rPr>
              <a:t>, 2017, from: </a:t>
            </a:r>
            <a:r>
              <a:rPr lang="en-US" sz="900">
                <a:solidFill>
                  <a:srgbClr val="5F5F5F"/>
                </a:solidFill>
              </a:rPr>
              <a:t>Mobilities, Tourism and Travel Behavior - Contexts and Boundaries</a:t>
            </a:r>
            <a:endParaRPr lang="hr-HR" sz="9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3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C73B1-776C-B104-D6EC-103536953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61F15-1C4C-3AB2-49E9-EB9149F6E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Premium kao oznaka superiorne kvalitete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03348-B7A8-EE68-FE6D-262386D4B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17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16836C-BA26-92AE-1611-68241A850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5" y="1176865"/>
            <a:ext cx="10989316" cy="36512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b="1"/>
              <a:t>PREMIUM</a:t>
            </a:r>
            <a:r>
              <a:rPr lang="hr-HR" sz="1300"/>
              <a:t> u svim potrošačkim sektorima postaje suvremeni ‘</a:t>
            </a:r>
            <a:r>
              <a:rPr lang="hr-HR" sz="1300" i="1"/>
              <a:t>business buzzword</a:t>
            </a:r>
            <a:r>
              <a:rPr lang="hr-HR" sz="1300"/>
              <a:t>’.  Zašto? Što znači PREMIUM kvaliteta?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hr-HR" sz="13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2322-C731-C299-859B-820841FD4EF3}"/>
              </a:ext>
            </a:extLst>
          </p:cNvPr>
          <p:cNvSpPr txBox="1">
            <a:spLocks/>
          </p:cNvSpPr>
          <p:nvPr/>
        </p:nvSpPr>
        <p:spPr>
          <a:xfrm>
            <a:off x="2578129" y="1601013"/>
            <a:ext cx="8860767" cy="8639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Premium podrazumijeva proizvod ili uslugu </a:t>
            </a:r>
            <a:r>
              <a:rPr lang="hr-HR" sz="1200" b="1"/>
              <a:t>vrhunske kvalitete</a:t>
            </a:r>
            <a:r>
              <a:rPr lang="hr-HR" sz="1200"/>
              <a:t>, što je izravno povezano i s natprosječnom cijenom. 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hr-HR" sz="1200"/>
              <a:t>Porijeklo termina PREMIUM dolazi iz latinskog jezika, što znači „premija". Termin je prvi puta korišten oko 1925. godine, u frazi „premium maslac". PREMIUM odražava superiornu kvalitetu ili vrijednost.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B96C46-48CE-5C95-6BDA-3FCE8E89481B}"/>
              </a:ext>
            </a:extLst>
          </p:cNvPr>
          <p:cNvSpPr/>
          <p:nvPr/>
        </p:nvSpPr>
        <p:spPr>
          <a:xfrm>
            <a:off x="367760" y="1601013"/>
            <a:ext cx="2038089" cy="86397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300" b="1">
                <a:latin typeface="Verdana" panose="020B0604030504040204" pitchFamily="34" charset="0"/>
                <a:ea typeface="Verdana" panose="020B0604030504040204" pitchFamily="34" charset="0"/>
              </a:rPr>
              <a:t>Superiorna kvaliteta ili vrijednost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5B8598-CCF3-071E-7501-B97341B55655}"/>
              </a:ext>
            </a:extLst>
          </p:cNvPr>
          <p:cNvSpPr txBox="1">
            <a:spLocks/>
          </p:cNvSpPr>
          <p:nvPr/>
        </p:nvSpPr>
        <p:spPr>
          <a:xfrm>
            <a:off x="2585204" y="2611769"/>
            <a:ext cx="8860767" cy="7924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Kvaliteta je ključna jer izravno utječe na to hoće li proizvod ili usluga zadovoljiti očekivanja kupaca. Proizvod ili usluga visoke kvalitete u skladu je s očekivanjima kupaca u pogledu </a:t>
            </a:r>
            <a:r>
              <a:rPr lang="hr-HR" sz="1200" b="1"/>
              <a:t>performansi, pouzdanosti, trajnosti i ukupnog zadovoljstva</a:t>
            </a:r>
            <a:r>
              <a:rPr lang="hr-HR" sz="1200"/>
              <a:t>. Kada proizvod ispuni ili premaši ova očekivanja, </a:t>
            </a:r>
            <a:r>
              <a:rPr lang="hr-HR" sz="1200" b="1"/>
              <a:t>potiče povjerenje i lojalnost kupaca</a:t>
            </a:r>
            <a:r>
              <a:rPr lang="hr-HR" sz="1200"/>
              <a:t>. </a:t>
            </a:r>
            <a:endParaRPr lang="hr-HR" sz="1200" b="1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hr-HR" sz="12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FF9D0C-76B4-22CE-3A4E-909C2FD3A6BD}"/>
              </a:ext>
            </a:extLst>
          </p:cNvPr>
          <p:cNvSpPr/>
          <p:nvPr/>
        </p:nvSpPr>
        <p:spPr>
          <a:xfrm>
            <a:off x="367760" y="2611769"/>
            <a:ext cx="2038089" cy="79249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300" b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Nadmašivanje očekivanja potrošača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D6D1D4-E1BD-92BF-04D3-05FD2F7371E0}"/>
              </a:ext>
            </a:extLst>
          </p:cNvPr>
          <p:cNvSpPr txBox="1">
            <a:spLocks/>
          </p:cNvSpPr>
          <p:nvPr/>
        </p:nvSpPr>
        <p:spPr>
          <a:xfrm>
            <a:off x="2585204" y="3557041"/>
            <a:ext cx="8860767" cy="669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Potrošači doživljavaju kvalitetu kao </a:t>
            </a:r>
            <a:r>
              <a:rPr lang="hr-HR" sz="1200" b="1"/>
              <a:t>pokazatelj vrijednosti za novac</a:t>
            </a:r>
            <a:r>
              <a:rPr lang="hr-HR" sz="1200"/>
              <a:t>. Kada potrošači vjeruju da proizvod ili usluga nudi izvrsnu kvalitetu, vjerojatnije je da će ga smatrati vrijednim i biti zadovoljni kupnjom. Ovo zadovoljstvo </a:t>
            </a:r>
            <a:r>
              <a:rPr lang="hr-HR" sz="1200" b="1"/>
              <a:t>pridonosi pozitivnim usmenim preporukama, ponovljenim kupnjama i odanosti brendu.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A227B5-FC14-CB4E-3E17-49770B2FC385}"/>
              </a:ext>
            </a:extLst>
          </p:cNvPr>
          <p:cNvSpPr/>
          <p:nvPr/>
        </p:nvSpPr>
        <p:spPr>
          <a:xfrm>
            <a:off x="367760" y="3534299"/>
            <a:ext cx="2038089" cy="64056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300" b="1">
                <a:latin typeface="Verdana" panose="020B0604030504040204" pitchFamily="34" charset="0"/>
                <a:ea typeface="Verdana" panose="020B0604030504040204" pitchFamily="34" charset="0"/>
              </a:rPr>
              <a:t>Percipirana vrijednost i zadovoljstvo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45F70E-B8C7-711D-6A74-DFCFB92BC5AA}"/>
              </a:ext>
            </a:extLst>
          </p:cNvPr>
          <p:cNvSpPr txBox="1">
            <a:spLocks/>
          </p:cNvSpPr>
          <p:nvPr/>
        </p:nvSpPr>
        <p:spPr>
          <a:xfrm>
            <a:off x="463732" y="6087052"/>
            <a:ext cx="4410110" cy="52952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</a:t>
            </a:r>
            <a:r>
              <a:rPr lang="en-US" sz="900">
                <a:solidFill>
                  <a:srgbClr val="5F5F5F"/>
                </a:solidFill>
              </a:rPr>
              <a:t>The Significance of Product Quality to Consumers</a:t>
            </a:r>
            <a:r>
              <a:rPr lang="hr-HR" sz="900">
                <a:solidFill>
                  <a:srgbClr val="5F5F5F"/>
                </a:solidFill>
              </a:rPr>
              <a:t>, 02/06/2024, </a:t>
            </a:r>
            <a:br>
              <a:rPr lang="hr-HR" sz="900">
                <a:solidFill>
                  <a:srgbClr val="5F5F5F"/>
                </a:solidFill>
              </a:rPr>
            </a:br>
            <a:r>
              <a:rPr lang="hr-HR" sz="900">
                <a:solidFill>
                  <a:srgbClr val="5F5F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https://www.linkedin.com/pulse/significance-product-quality-consumers-makemyproductofficial-8ozhc/</a:t>
            </a:r>
            <a:endParaRPr lang="hr-HR" sz="900">
              <a:solidFill>
                <a:srgbClr val="5F5F5F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32BFD8-E96A-E19E-95D8-6312DB0C31C0}"/>
              </a:ext>
            </a:extLst>
          </p:cNvPr>
          <p:cNvSpPr txBox="1">
            <a:spLocks/>
          </p:cNvSpPr>
          <p:nvPr/>
        </p:nvSpPr>
        <p:spPr>
          <a:xfrm>
            <a:off x="2585204" y="4326529"/>
            <a:ext cx="8860767" cy="6178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Potrošači su skloniji </a:t>
            </a:r>
            <a:r>
              <a:rPr lang="hr-HR" sz="1200" b="1"/>
              <a:t>vjerovati brendovima koji dosljedno isporučuju proizvode ili usluge visoke kvalitete</a:t>
            </a:r>
            <a:r>
              <a:rPr lang="hr-HR" sz="1200"/>
              <a:t>. Kada potrošači imaju povjerenja u sposobnost brenda da ponudi kvalitetne proizvode ili usluge, to potiče osjećaj vjerodostojnosti i </a:t>
            </a:r>
            <a:r>
              <a:rPr lang="hr-HR" sz="1200" b="1"/>
              <a:t>jača odnos između brenda i potrošača</a:t>
            </a:r>
            <a:r>
              <a:rPr lang="hr-HR" sz="1200"/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F6B6047-B7FB-ACDB-550C-B277FB897E51}"/>
              </a:ext>
            </a:extLst>
          </p:cNvPr>
          <p:cNvSpPr/>
          <p:nvPr/>
        </p:nvSpPr>
        <p:spPr>
          <a:xfrm>
            <a:off x="367760" y="4303787"/>
            <a:ext cx="2038089" cy="64056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300" b="1">
                <a:latin typeface="Verdana" panose="020B0604030504040204" pitchFamily="34" charset="0"/>
                <a:ea typeface="Verdana" panose="020B0604030504040204" pitchFamily="34" charset="0"/>
              </a:rPr>
              <a:t>Povjerenje i vjerodostojnost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4C01210-A545-E83F-3D8F-07B1FCB1FB04}"/>
              </a:ext>
            </a:extLst>
          </p:cNvPr>
          <p:cNvSpPr txBox="1">
            <a:spLocks/>
          </p:cNvSpPr>
          <p:nvPr/>
        </p:nvSpPr>
        <p:spPr>
          <a:xfrm>
            <a:off x="2578129" y="5108160"/>
            <a:ext cx="8860767" cy="6178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Potrošači povezuju kvalitetu proizvoda ili usluge sa smanjenim rizikom i mirom. Kada potrošači kupuju proizvode s reputacijom kvalitete, osjećaju se sigurnije u svojoj odluci i imaju povjerenja u sposobnost proizvoda ili usluge da će ispuniti njihova očekivanja.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4CA0185-DE51-65FA-8374-739454EEC805}"/>
              </a:ext>
            </a:extLst>
          </p:cNvPr>
          <p:cNvSpPr/>
          <p:nvPr/>
        </p:nvSpPr>
        <p:spPr>
          <a:xfrm>
            <a:off x="360685" y="5085418"/>
            <a:ext cx="2038089" cy="64056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300" b="1">
                <a:latin typeface="Verdana" panose="020B0604030504040204" pitchFamily="34" charset="0"/>
                <a:ea typeface="Verdana" panose="020B0604030504040204" pitchFamily="34" charset="0"/>
              </a:rPr>
              <a:t>Smanjeni rizik i duševni mir</a:t>
            </a:r>
          </a:p>
        </p:txBody>
      </p:sp>
    </p:spTree>
    <p:extLst>
      <p:ext uri="{BB962C8B-B14F-4D97-AF65-F5344CB8AC3E}">
        <p14:creationId xmlns:p14="http://schemas.microsoft.com/office/powerpoint/2010/main" val="284317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2E800-44C7-2049-68AB-832C76F70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544F-9E8C-2665-5B60-C997197C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Proces premiumizacije u turizmu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8914B-B273-0461-669F-1C9660E72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18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3BE3C4-624B-25DF-1B2F-3226563CE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737" y="1335591"/>
            <a:ext cx="8747159" cy="470909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dirty="0" err="1"/>
              <a:t>Premiumizacija</a:t>
            </a:r>
            <a:r>
              <a:rPr lang="hr-HR" sz="1300" dirty="0"/>
              <a:t> se odnosi na </a:t>
            </a:r>
            <a:r>
              <a:rPr lang="hr-HR" sz="1300" b="1" dirty="0"/>
              <a:t>proces podizanja proizvoda, usluga ili iskustava na superiornu kvalitetu i nuđenje luksuza i ekskluzivnosti</a:t>
            </a:r>
            <a:r>
              <a:rPr lang="hr-HR" sz="1300" dirty="0"/>
              <a:t>. Stoga, to može biti subjektivan koncept koji varira ovisno o individualnim preferencijama potrošača. Ono što se jednoj osobi može činiti vrhunskom uslugom, drugoj osobi možda neće imati istu vrijednost ili privlačnost. Na percepciju </a:t>
            </a:r>
            <a:r>
              <a:rPr lang="hr-HR" sz="1300" dirty="0" err="1"/>
              <a:t>premium</a:t>
            </a:r>
            <a:r>
              <a:rPr lang="hr-HR" sz="1300" dirty="0"/>
              <a:t> kvalitete u turizmu mogu utjecati čimbenici poput dobi, načina života, iskustva i prihoda.</a:t>
            </a:r>
          </a:p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300" b="1" dirty="0"/>
              <a:t>Personalizacija je ključna u </a:t>
            </a:r>
            <a:r>
              <a:rPr lang="hr-HR" sz="1300" b="1" dirty="0" err="1"/>
              <a:t>premium</a:t>
            </a:r>
            <a:r>
              <a:rPr lang="hr-HR" sz="1300" b="1" dirty="0"/>
              <a:t> turističkoj ponudi</a:t>
            </a:r>
            <a:r>
              <a:rPr lang="hr-HR" sz="1300" dirty="0"/>
              <a:t>: na internacionalnom je tržištu očit pomak ka isporuci ekskluzivnih i personaliziranih ponuda. Mlađe generacije, poput </a:t>
            </a:r>
            <a:r>
              <a:rPr lang="hr-HR" sz="1300" dirty="0" err="1"/>
              <a:t>milenijalaca</a:t>
            </a:r>
            <a:r>
              <a:rPr lang="hr-HR" sz="1300" dirty="0"/>
              <a:t> koji su aktivniji na društvenim medijima, možda će nastojati uhvatiti trenutke za plasiranje ekskluzivnih fotografija kako bi ojačali svoju online prisutnost, dok UHNWI tj. izuzetno bogati pojedinci (</a:t>
            </a:r>
            <a:r>
              <a:rPr lang="hr-HR" sz="1300" i="1" dirty="0"/>
              <a:t>ultra-</a:t>
            </a:r>
            <a:r>
              <a:rPr lang="hr-HR" sz="1300" i="1" dirty="0" err="1"/>
              <a:t>high</a:t>
            </a:r>
            <a:r>
              <a:rPr lang="hr-HR" sz="1300" i="1" dirty="0"/>
              <a:t>-net-</a:t>
            </a:r>
            <a:r>
              <a:rPr lang="hr-HR" sz="1300" i="1" dirty="0" err="1"/>
              <a:t>worth</a:t>
            </a:r>
            <a:r>
              <a:rPr lang="hr-HR" sz="1300" i="1" dirty="0"/>
              <a:t> </a:t>
            </a:r>
            <a:r>
              <a:rPr lang="hr-HR" sz="1300" i="1" dirty="0" err="1"/>
              <a:t>individuals</a:t>
            </a:r>
            <a:r>
              <a:rPr lang="hr-HR" sz="1300" dirty="0"/>
              <a:t>) traže uistinu jedinstvena i ekskluzivna iskustva.</a:t>
            </a:r>
          </a:p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300" dirty="0"/>
              <a:t>Pružatelji usluga koji posluju u </a:t>
            </a:r>
            <a:r>
              <a:rPr lang="hr-HR" sz="1300" dirty="0" err="1"/>
              <a:t>premium</a:t>
            </a:r>
            <a:r>
              <a:rPr lang="hr-HR" sz="1300" dirty="0"/>
              <a:t> turističkom segmentu imaju zajedničke značajke: svi nude </a:t>
            </a:r>
            <a:r>
              <a:rPr lang="hr-HR" sz="1300" b="1" dirty="0"/>
              <a:t>jedinstvene, autohtone, diferencirane ili ekskluzivne turističke proizvode i usluge</a:t>
            </a:r>
            <a:r>
              <a:rPr lang="hr-HR" sz="1300" dirty="0"/>
              <a:t>.</a:t>
            </a:r>
          </a:p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300" dirty="0"/>
              <a:t>Premium segment u turizmu </a:t>
            </a:r>
            <a:r>
              <a:rPr lang="hr-HR" sz="1300" b="1" dirty="0"/>
              <a:t>nije orijentiran isključivo ka turistima s visokim primanjima, </a:t>
            </a:r>
            <a:r>
              <a:rPr lang="hr-HR" sz="1300" dirty="0"/>
              <a:t>već nudi vrhunska iskustva turistima iz različitih socioekonomskih sredina kako bi zadovoljili njihove individualne potrebe. Na primjer, destinacije, gastronomska ponuda, zračne luke, maloprodaja i turističke atrakcije omogućuju turistima s različitim iznosom proračuna da na personalizirani način dožive turističku ponudu.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DF2F9-3272-7488-2A74-7036F187322C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Premiumization in Travel and Tourism, GlobalData, 01/2024.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D19F15-B5D8-9A93-D83A-9DF4D2B7355B}"/>
              </a:ext>
            </a:extLst>
          </p:cNvPr>
          <p:cNvSpPr/>
          <p:nvPr/>
        </p:nvSpPr>
        <p:spPr>
          <a:xfrm>
            <a:off x="463731" y="1414582"/>
            <a:ext cx="2038089" cy="86397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300" b="1">
                <a:latin typeface="Verdana" panose="020B0604030504040204" pitchFamily="34" charset="0"/>
                <a:ea typeface="Verdana" panose="020B0604030504040204" pitchFamily="34" charset="0"/>
              </a:rPr>
              <a:t>Superiorna kvaliteta: percepcija luksuza i ekskluzivnosti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5EF86-E4C9-EC70-77DA-08480EF4FE73}"/>
              </a:ext>
            </a:extLst>
          </p:cNvPr>
          <p:cNvSpPr/>
          <p:nvPr/>
        </p:nvSpPr>
        <p:spPr>
          <a:xfrm>
            <a:off x="463730" y="2596182"/>
            <a:ext cx="2038089" cy="86397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300" b="1">
                <a:latin typeface="Verdana" panose="020B0604030504040204" pitchFamily="34" charset="0"/>
                <a:ea typeface="Verdana" panose="020B0604030504040204" pitchFamily="34" charset="0"/>
              </a:rPr>
              <a:t>Personalizacija za sve generacije, ali različit pristup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ABDAF7-311C-5A62-F997-88935E7613FA}"/>
              </a:ext>
            </a:extLst>
          </p:cNvPr>
          <p:cNvSpPr/>
          <p:nvPr/>
        </p:nvSpPr>
        <p:spPr>
          <a:xfrm>
            <a:off x="463730" y="3752615"/>
            <a:ext cx="2038089" cy="86397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300" b="1">
                <a:latin typeface="Verdana" panose="020B0604030504040204" pitchFamily="34" charset="0"/>
                <a:ea typeface="Verdana" panose="020B0604030504040204" pitchFamily="34" charset="0"/>
              </a:rPr>
              <a:t>Jedinstvenost i različitost turističkih proizvoda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67FBD5-681A-5AD1-9898-03718C7777CD}"/>
              </a:ext>
            </a:extLst>
          </p:cNvPr>
          <p:cNvSpPr/>
          <p:nvPr/>
        </p:nvSpPr>
        <p:spPr>
          <a:xfrm>
            <a:off x="463730" y="4909047"/>
            <a:ext cx="2038089" cy="98572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300" b="1">
                <a:latin typeface="Verdana" panose="020B0604030504040204" pitchFamily="34" charset="0"/>
                <a:ea typeface="Verdana" panose="020B0604030504040204" pitchFamily="34" charset="0"/>
              </a:rPr>
              <a:t>Vrhunska iskustva za turiste iz različitih socioekonomskih sredina</a:t>
            </a:r>
          </a:p>
        </p:txBody>
      </p:sp>
    </p:spTree>
    <p:extLst>
      <p:ext uri="{BB962C8B-B14F-4D97-AF65-F5344CB8AC3E}">
        <p14:creationId xmlns:p14="http://schemas.microsoft.com/office/powerpoint/2010/main" val="2924268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6A756-C585-BBCE-10C4-DFF9C997A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4F98-87C9-08A9-144D-B67F4AA4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Osnove premiumizacije u turizmu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9AD66-B455-075B-EB7F-2CE74BA7A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19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0F4684-5080-1826-D073-F0A6D327D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446" y="3365337"/>
            <a:ext cx="2945294" cy="241402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00"/>
              <a:t>Prvoklasnu uslugu stvaraju pružatelji turističkih usluga kroz njegovanje educiranog i pažljivog osoblja s odgovarajućim odnosom prema gostima. Ova tri aspekta rezultiraju personaliziranom uslugom koja se ne može ponuditi u turizmu niže ni srednje klase.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9F9AB-C922-4525-BD81-947FB410424D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Premiumization in Travel and Tourism, GlobalData, 01/2024.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7ECCC5-87FF-AE7E-1F8D-13832D2B01E6}"/>
              </a:ext>
            </a:extLst>
          </p:cNvPr>
          <p:cNvSpPr/>
          <p:nvPr/>
        </p:nvSpPr>
        <p:spPr>
          <a:xfrm>
            <a:off x="4412202" y="1242874"/>
            <a:ext cx="3027285" cy="71909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</a:rPr>
              <a:t>Osnove </a:t>
            </a:r>
            <a:r>
              <a:rPr lang="hr-H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premiumizacije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u turizmu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8B6B91-EE16-1896-67DA-F330B6E2B7F8}"/>
              </a:ext>
            </a:extLst>
          </p:cNvPr>
          <p:cNvSpPr/>
          <p:nvPr/>
        </p:nvSpPr>
        <p:spPr>
          <a:xfrm>
            <a:off x="1250450" y="2333363"/>
            <a:ext cx="3027285" cy="71909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latin typeface="Verdana" panose="020B0604030504040204" pitchFamily="34" charset="0"/>
                <a:ea typeface="Verdana" panose="020B0604030504040204" pitchFamily="34" charset="0"/>
              </a:rPr>
              <a:t>Prvoklasna usluga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5B2799-DE9A-774E-7E0D-6BCF3EE2BE22}"/>
              </a:ext>
            </a:extLst>
          </p:cNvPr>
          <p:cNvSpPr/>
          <p:nvPr/>
        </p:nvSpPr>
        <p:spPr>
          <a:xfrm>
            <a:off x="4412202" y="2333364"/>
            <a:ext cx="3027285" cy="71909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latin typeface="Verdana" panose="020B0604030504040204" pitchFamily="34" charset="0"/>
                <a:ea typeface="Verdana" panose="020B0604030504040204" pitchFamily="34" charset="0"/>
              </a:rPr>
              <a:t>Turistički proizvodi utemeljeni na doživljaju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4B7421-BA81-5593-6E9D-B6C58E0187C4}"/>
              </a:ext>
            </a:extLst>
          </p:cNvPr>
          <p:cNvSpPr/>
          <p:nvPr/>
        </p:nvSpPr>
        <p:spPr>
          <a:xfrm>
            <a:off x="7614949" y="2333363"/>
            <a:ext cx="3027285" cy="71909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latin typeface="Verdana" panose="020B0604030504040204" pitchFamily="34" charset="0"/>
                <a:ea typeface="Verdana" panose="020B0604030504040204" pitchFamily="34" charset="0"/>
              </a:rPr>
              <a:t>Jedinstvenost turističkih proizvoda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F81885-A3E7-C3E5-36CA-8E071BCD4D5A}"/>
              </a:ext>
            </a:extLst>
          </p:cNvPr>
          <p:cNvCxnSpPr>
            <a:stCxn id="4" idx="2"/>
          </p:cNvCxnSpPr>
          <p:nvPr/>
        </p:nvCxnSpPr>
        <p:spPr>
          <a:xfrm flipH="1">
            <a:off x="2723097" y="1961965"/>
            <a:ext cx="3202748" cy="371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A41E2-D62E-4FAA-C38B-D615458D1C92}"/>
              </a:ext>
            </a:extLst>
          </p:cNvPr>
          <p:cNvCxnSpPr>
            <a:stCxn id="4" idx="2"/>
            <a:endCxn id="7" idx="0"/>
          </p:cNvCxnSpPr>
          <p:nvPr/>
        </p:nvCxnSpPr>
        <p:spPr>
          <a:xfrm>
            <a:off x="5925845" y="1961965"/>
            <a:ext cx="0" cy="371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F9CC27-99CA-1656-46DD-B7D5FA15FC05}"/>
              </a:ext>
            </a:extLst>
          </p:cNvPr>
          <p:cNvCxnSpPr>
            <a:stCxn id="4" idx="2"/>
            <a:endCxn id="8" idx="0"/>
          </p:cNvCxnSpPr>
          <p:nvPr/>
        </p:nvCxnSpPr>
        <p:spPr>
          <a:xfrm>
            <a:off x="5925845" y="1961965"/>
            <a:ext cx="3202747" cy="371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4842EB9-63A4-6FCF-2A85-D84911A4A008}"/>
              </a:ext>
            </a:extLst>
          </p:cNvPr>
          <p:cNvSpPr txBox="1">
            <a:spLocks/>
          </p:cNvSpPr>
          <p:nvPr/>
        </p:nvSpPr>
        <p:spPr>
          <a:xfrm>
            <a:off x="4494193" y="3365337"/>
            <a:ext cx="2945294" cy="24140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Kako bi isporučili turistički proizvod utemeljen na doživljaju, pružatelji turističkih usluga trebaju kreirati kontinuiran osjećaj udobnosti za goste, integrirati autentičnost u sve elemente putovanja i boravka i poticati aktivno sudjelovanje gostiju u korištenju turističkog proizvoda ili usluge.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076FC2-4A1B-C650-82E7-2498D174310C}"/>
              </a:ext>
            </a:extLst>
          </p:cNvPr>
          <p:cNvSpPr txBox="1">
            <a:spLocks/>
          </p:cNvSpPr>
          <p:nvPr/>
        </p:nvSpPr>
        <p:spPr>
          <a:xfrm>
            <a:off x="7696940" y="3365337"/>
            <a:ext cx="2945294" cy="24140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Pružatelji usluga u premium turizmu uobičajeno nude svoje proizvode ili usluge po višim cijenama, koje odražavaju jedinstvenost proizvoda, ukazuju na ekskluzivnost, nude ograničen pristup proizvodima i uslugama te utiču na percepciju ekskluzivnosti lokacije i cjelovitog doživljaja. Ovi čimbenici kreiraju vrhunske proizvode i usluge koji podižu društveni status turista.</a:t>
            </a:r>
          </a:p>
        </p:txBody>
      </p:sp>
    </p:spTree>
    <p:extLst>
      <p:ext uri="{BB962C8B-B14F-4D97-AF65-F5344CB8AC3E}">
        <p14:creationId xmlns:p14="http://schemas.microsoft.com/office/powerpoint/2010/main" val="3365138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1026E-304F-45DF-9646-EB00A9DB7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z="1000"/>
              <a:t>505 savjetovanje</a:t>
            </a:r>
            <a:endParaRPr lang="hr-HR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B6D87-6765-4267-8734-2123A7A03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5282" y="6364652"/>
            <a:ext cx="1137138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2</a:t>
            </a:fld>
            <a:endParaRPr lang="hr-HR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91F9C0BB-4535-4145-95F4-89D9C4CAA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520283"/>
              </p:ext>
            </p:extLst>
          </p:nvPr>
        </p:nvGraphicFramePr>
        <p:xfrm>
          <a:off x="2531417" y="617583"/>
          <a:ext cx="7704000" cy="5506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72000">
                  <a:extLst>
                    <a:ext uri="{9D8B030D-6E8A-4147-A177-3AD203B41FA5}">
                      <a16:colId xmlns:a16="http://schemas.microsoft.com/office/drawing/2014/main" val="384630137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0679341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hr-HR" sz="105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Polazište, ciljevi istraživanja i sažetak   __________________________________________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126787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Polazište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317169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hr-HR" sz="1050" b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Ciljevi istraživanja – Faza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 b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2339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hr-HR" sz="1050" b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Sažetak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 b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3134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hr-HR" sz="105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Trendovi na globalnom turističkom tržištu relevantni za razvoj premium turističke ponude 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5736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Kvantitativni trendovi razvoja globalnog turističkog tržišta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48477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Ključni pokazatelji razvoja globalnog turističkog tržišta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59419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Regionalni pogled na turističko tržište: Europa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111288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Globalni makroekonomski trendovi od utjecaja na premium turizam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456435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Zašto je kvaliteta u poslovanju važnija nego ikad?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691719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Kvaliteta u turizmu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571154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Premium kao oznaka superiorne kvalitete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19142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Proces premiumizacije u turizmu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74590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Osnove premiumizacije u turizmu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15343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Doživljaju u središtu interesa turista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4231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Globalna važnost iskustvenih putovanja raste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33462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Putovanje kao smisleno i nezaboravno iskustvo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04480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Putovanje kao prioritet u potrošnji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422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Tržišni izgledi: Snaga personalizacije u turizmu jača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5555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Tržišni izgledi: Luksuzna i premium putovanja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32687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Tržišni izgledi: Odmorišna putovanja do 2033. 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871627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C1849545-5BFD-9D98-0156-0EBA1435E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820" y="617583"/>
            <a:ext cx="1889662" cy="730250"/>
          </a:xfrm>
        </p:spPr>
        <p:txBody>
          <a:bodyPr>
            <a:normAutofit/>
          </a:bodyPr>
          <a:lstStyle/>
          <a:p>
            <a:r>
              <a:rPr lang="hr-HR" sz="2400"/>
              <a:t>Sadržaj </a:t>
            </a:r>
            <a:r>
              <a:rPr lang="hr-HR" sz="2400" baseline="-25000"/>
              <a:t>/1</a:t>
            </a:r>
            <a:endParaRPr lang="hr-HR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839724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8E788D-3B8A-400D-387E-1B3A2B9CC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810D8-63EA-F032-085D-62D3DA13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</a:rPr>
              <a:t>Doživljaji</a:t>
            </a:r>
            <a:r>
              <a:rPr lang="hr-HR" sz="4000" kern="1200">
                <a:solidFill>
                  <a:schemeClr val="tx1"/>
                </a:solidFill>
              </a:rPr>
              <a:t> su sve više</a:t>
            </a:r>
            <a:r>
              <a:rPr lang="en-US" sz="4000" kern="1200">
                <a:solidFill>
                  <a:schemeClr val="tx1"/>
                </a:solidFill>
              </a:rPr>
              <a:t> u središtu interesa turista</a:t>
            </a:r>
            <a:endParaRPr lang="en-US" sz="4000" kern="1200" baseline="-25000">
              <a:solidFill>
                <a:schemeClr val="tx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0096DA-146E-7BA2-86D7-F3C27FDF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031" y="4189477"/>
            <a:ext cx="5561938" cy="142191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hr-HR" sz="1800" kern="1200">
                <a:solidFill>
                  <a:schemeClr val="tx1"/>
                </a:solidFill>
              </a:rPr>
              <a:t>Budući da se premium turizam temelji na autentičnim doživljajima, to ukazuje na visok potencijal za razvoj premium turizma.</a:t>
            </a:r>
            <a:endParaRPr lang="en-US" sz="1800" kern="120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FC1EF-E89C-0165-0E60-0F6BF0E94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67444" y="6356350"/>
            <a:ext cx="88635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5CFCE8B-2703-49F4-AB70-4F3FAFC48853}" type="slidenum">
              <a:rPr lang="en-US" sz="1200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20</a:t>
            </a:fld>
            <a:endParaRPr lang="en-US" sz="120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84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D6D00-40E8-A9A9-EFEE-7B5A381A6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EA9A-9DC3-9D3F-58F0-AD60561D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4492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Globalna važnost iskustvenih putovanja raste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29A50-508C-994B-2A58-6EAB54E19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21</a:t>
            </a:fld>
            <a:endParaRPr lang="hr-H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6DCD3-F0FD-859E-0991-223BC0672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1" t="20366" r="20879" b="25421"/>
          <a:stretch/>
        </p:blipFill>
        <p:spPr>
          <a:xfrm>
            <a:off x="5445673" y="1023932"/>
            <a:ext cx="6282596" cy="321071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29B31F4-C58E-DFDF-249F-E46B3BFAF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304" y="1130464"/>
            <a:ext cx="4371194" cy="680581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hr-HR" sz="1100" b="1">
                <a:solidFill>
                  <a:srgbClr val="5F5F5F"/>
                </a:solidFill>
              </a:rPr>
              <a:t>Globalni razvoj poticaja turista za putovanje: </a:t>
            </a:r>
            <a:br>
              <a:rPr lang="hr-HR" sz="1100" b="1">
                <a:solidFill>
                  <a:srgbClr val="5F5F5F"/>
                </a:solidFill>
              </a:rPr>
            </a:br>
            <a:r>
              <a:rPr lang="hr-HR" sz="1100" b="1">
                <a:solidFill>
                  <a:srgbClr val="5F5F5F"/>
                </a:solidFill>
              </a:rPr>
              <a:t>iskustveno prema konvencionalnom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hr-HR" sz="1100">
                <a:solidFill>
                  <a:srgbClr val="5F5F5F"/>
                </a:solidFill>
              </a:rPr>
              <a:t>Praćenje promjena u preferencijama putnika (2019.-2023.)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632E6A-BD08-27E1-E1FE-BC9EB6AA2C89}"/>
              </a:ext>
            </a:extLst>
          </p:cNvPr>
          <p:cNvSpPr txBox="1">
            <a:spLocks/>
          </p:cNvSpPr>
          <p:nvPr/>
        </p:nvSpPr>
        <p:spPr>
          <a:xfrm>
            <a:off x="463731" y="1130464"/>
            <a:ext cx="4711951" cy="512098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Na svjetskom tržištu </a:t>
            </a:r>
            <a:r>
              <a:rPr lang="hr-HR" sz="1200" b="1"/>
              <a:t>opći je trend porasta iskustvenih putovanja</a:t>
            </a:r>
            <a:r>
              <a:rPr lang="hr-HR" sz="1200"/>
              <a:t>, u kojima je doživljaj u središtu interesa turista.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Zanimljivi su nalazi istraživanja kompanije Mabrian, koje prati ponašanje i preferencije potrošača u putovanjima u postpandemijskom razdoblju u usporedbi s 2019. godinom,  a koje se provodi tehnikom </a:t>
            </a:r>
            <a:r>
              <a:rPr lang="hr-HR" sz="1200" i="1"/>
              <a:t>Social Listening </a:t>
            </a:r>
            <a:r>
              <a:rPr lang="hr-HR" sz="1200"/>
              <a:t>(upotrebom Big Data i AI tehnologija).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Glavni zaključak istraživanja je da </a:t>
            </a:r>
            <a:r>
              <a:rPr lang="hr-HR" sz="1200" b="1"/>
              <a:t>iskustvene aktivnosti ili motivi sve više prevladavaju nad konvencionalnim motivima putovanja</a:t>
            </a:r>
            <a:r>
              <a:rPr lang="hr-HR" sz="1200"/>
              <a:t>. Iskustvene aktivnosti se odnose na </a:t>
            </a:r>
            <a:r>
              <a:rPr lang="hr-HR" sz="1200" b="1"/>
              <a:t>wellness, aktivan životni stil, prirodu te hranu i lokalnu kuhinju</a:t>
            </a:r>
            <a:r>
              <a:rPr lang="hr-HR" sz="1200"/>
              <a:t>. S druge strane, konvencionalni motivi putovanja uključuju umjetnost i kulturu, sunce i more, obiteljska putovanja, kupnju i noćni život.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 b="1"/>
              <a:t>Iskustveni motivi putovanja porasli su za 10 postotnih bodova u posljednje 4 godine</a:t>
            </a:r>
            <a:r>
              <a:rPr lang="hr-HR" sz="1200"/>
              <a:t>. U lipnju 2023. udio iskustvenih motiva već je gotovo 50/50, što je vrlo značajno s obzirom na to da su u lipnju 2019. samo umjetnost i kultura te sunce i more predstavljali 41% motiva putovanja. </a:t>
            </a:r>
            <a:r>
              <a:rPr lang="hr-HR" sz="1200" b="1"/>
              <a:t>Najviše su porasli motivi putovanja: aktivni životni stil, priroda i wellness.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hr-HR" sz="1200" b="1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327050-128E-0B17-E206-EA06C2FFCD21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Mabrian, 12/2023.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DDF299-F616-7A2B-5DBB-FF8D1246E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39" t="29157" r="21786" b="38901"/>
          <a:stretch/>
        </p:blipFill>
        <p:spPr>
          <a:xfrm>
            <a:off x="5431521" y="4303166"/>
            <a:ext cx="6296747" cy="19581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4E6933-1962-5441-59B1-61E26AA1CB05}"/>
              </a:ext>
            </a:extLst>
          </p:cNvPr>
          <p:cNvSpPr txBox="1">
            <a:spLocks/>
          </p:cNvSpPr>
          <p:nvPr/>
        </p:nvSpPr>
        <p:spPr>
          <a:xfrm>
            <a:off x="5520296" y="4389633"/>
            <a:ext cx="4371194" cy="608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100" b="1">
                <a:solidFill>
                  <a:srgbClr val="5F5F5F"/>
                </a:solidFill>
              </a:rPr>
              <a:t>Globalni razvoj interesa turista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hr-HR" sz="1100">
                <a:solidFill>
                  <a:srgbClr val="5F5F5F"/>
                </a:solidFill>
              </a:rPr>
              <a:t>Udio komentara turista prema proizvodima (2019.vs 2023.)</a:t>
            </a:r>
          </a:p>
        </p:txBody>
      </p:sp>
    </p:spTree>
    <p:extLst>
      <p:ext uri="{BB962C8B-B14F-4D97-AF65-F5344CB8AC3E}">
        <p14:creationId xmlns:p14="http://schemas.microsoft.com/office/powerpoint/2010/main" val="4096248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C4F8D-88D7-F473-5561-F1C5775B5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6E54-4C44-9A27-9F88-19D54DE86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Putovanje kao smisleno i nezaboravno iskustvo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91AF2-1DAA-5DFC-57C5-925F16AF5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22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1F18D82-8005-12AF-1BFF-4AFACFD2A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31" y="1349102"/>
            <a:ext cx="6201597" cy="247882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400" b="1"/>
              <a:t>Aktivnosti postaju glavna atrakcija na putovanju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/>
              <a:t>Prisjećajući se nedavnog putovanja, gotovo polovica ispitanika (46%) aktivnosti je rangirala kao najvažniji razlog za pamćenje, znatno više od ostalih komponenti putovanja, kao npr. smještaj (34% ispitanika) ili hrana (20% ispitanika).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/>
              <a:t>Naročito mlađi turisti stavljaju prioritet na aktivnosti. Na pitanje o budućim putovanjima, 70% generacije Z i 66% milenijalaca potvrdilo je da će im događaji/atrakcije/aktivnosti kao motiv putovanja biti izuzetno važni, dok je samo 48% ‘boomer’-a odgovorilo potvrdno.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5839DC-2F5D-B25A-97B5-B8CE1985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757" y="1000396"/>
            <a:ext cx="4582668" cy="2753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6CD10-C463-42F4-4D0C-0D599E4E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757" y="3785044"/>
            <a:ext cx="4582668" cy="275386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C00354D-14EA-7649-BDDA-7D702645B3D6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TripAdvisor: The Experience of Travel: How Trips Leave a Lasting Impression, 02/2024.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055ED3-C928-0D2A-2A95-7035F0B334FE}"/>
              </a:ext>
            </a:extLst>
          </p:cNvPr>
          <p:cNvSpPr txBox="1">
            <a:spLocks/>
          </p:cNvSpPr>
          <p:nvPr/>
        </p:nvSpPr>
        <p:spPr>
          <a:xfrm>
            <a:off x="463731" y="3959441"/>
            <a:ext cx="6201597" cy="154945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400" b="1"/>
              <a:t>Utjecaj putovanja na osobni razvoj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300"/>
              <a:t>Prisjećajući se nedavnog putovanja, više od dvije trećine ispitanika (69%) je potvrdilo da im je putovanje pomoglo u osobnom razvoju.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300"/>
              <a:t>Pritom generacija milenijalaca u najvećoj mjeri (77%) gleda na putovanje kao na pomoć u osobnom razvoju.</a:t>
            </a:r>
          </a:p>
        </p:txBody>
      </p:sp>
    </p:spTree>
    <p:extLst>
      <p:ext uri="{BB962C8B-B14F-4D97-AF65-F5344CB8AC3E}">
        <p14:creationId xmlns:p14="http://schemas.microsoft.com/office/powerpoint/2010/main" val="4218684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91C06-ACEE-2D93-01BC-7D5010225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8D0F-6571-212E-F345-27CE10449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Putovanje kao značajan prioritet u potrošnji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75CA-BE1E-8315-5687-4A8792D49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23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F1D052-4CE5-EDB9-8430-B8782363C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54" y="1471979"/>
            <a:ext cx="6526036" cy="195702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/>
              <a:t>Prema istraživanju tržišta koje je proveo TripAdvisor u 2024., </a:t>
            </a:r>
            <a:r>
              <a:rPr lang="hr-HR" sz="1300" b="1"/>
              <a:t>iskustva su nadmašila posjedovanje materijalnih dobara</a:t>
            </a:r>
            <a:r>
              <a:rPr lang="hr-HR" sz="1300"/>
              <a:t>, budući da među populacijom jača opći trend traženja višeg smisla u životu.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b="1"/>
              <a:t>Putovanje je iskustvo vrijedno prioriteta</a:t>
            </a:r>
            <a:r>
              <a:rPr lang="hr-HR" sz="1300"/>
              <a:t>. Naglasak na iskustvima u odnosu na imovinu naveo je mnoge putnike da promijene prioritete svoje potrošnje, pa čak i da žrtvuju neke druge oblike potrošnje, kako bi zadovoljili svoju želju za putovanjem.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0DA637-9958-1218-ED31-771BBB838C22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TripAdvisor: The Experience of Travel: How Trips Leave a Lasting Impression, 02/2024.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6B6C3E-A2BB-AC38-0151-FFB82395AE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70" t="1458" r="9254" b="11999"/>
          <a:stretch/>
        </p:blipFill>
        <p:spPr>
          <a:xfrm>
            <a:off x="7528263" y="1306850"/>
            <a:ext cx="3710867" cy="23832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BFDA62-3FDD-E83E-B8A3-E1586BA998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70" t="2335" r="9254" b="11123"/>
          <a:stretch/>
        </p:blipFill>
        <p:spPr>
          <a:xfrm>
            <a:off x="7528263" y="3868158"/>
            <a:ext cx="3710867" cy="23832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283F3A-1AD5-9EEA-879F-BC74A13A73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90" t="2543" r="7684" b="12094"/>
          <a:stretch/>
        </p:blipFill>
        <p:spPr>
          <a:xfrm>
            <a:off x="3513539" y="3429000"/>
            <a:ext cx="3781888" cy="23832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9911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4905-88F5-BD37-1983-151CF0F23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53004-182A-8337-7191-4CB264E7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2" y="532820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Tržišni izgledi: Snaga personalizacije u turizmu jača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AC519-0626-F2A2-64CA-5B75B9D70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24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A5CB42-47AA-F83C-458A-AA1B5E96B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5" y="1283328"/>
            <a:ext cx="3698095" cy="464695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dirty="0"/>
              <a:t>Očekuje se da će </a:t>
            </a:r>
            <a:r>
              <a:rPr lang="hr-HR" sz="1300" dirty="0" err="1"/>
              <a:t>nišni</a:t>
            </a:r>
            <a:r>
              <a:rPr lang="hr-HR" sz="1300" dirty="0"/>
              <a:t> segmenti turističkog tržišta kao što su </a:t>
            </a:r>
            <a:r>
              <a:rPr lang="hr-HR" sz="1300" b="1" dirty="0"/>
              <a:t>wellness, eko-turizam, sport i avantura biti glavna područja rasta </a:t>
            </a:r>
            <a:r>
              <a:rPr lang="hr-HR" sz="1300" dirty="0"/>
              <a:t>u nadolazećim godinama.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b="1" dirty="0"/>
              <a:t>Potrošači sve više daju prioritet personaliziranim iskustvima usklađenim s njihovim životnim stilom i vrijednostima, što pozitivno utječe na veću spremnost da plate više za ono što im je najvažnije</a:t>
            </a:r>
            <a:r>
              <a:rPr lang="hr-HR" sz="1300" dirty="0"/>
              <a:t>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dirty="0"/>
              <a:t>Pronalaženje i iskustvo savršenog putovanja sve je lakše ostvarivo zahvaljujući personalizaciji koja se isporučuje kroz digitalizaciju, uključujući nedavna unaprjeđenja koja je omogućila generativnu umjetnu inteligenciju u planiranju putovanja.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9185EB-C924-1197-ECC0-2B29FF888E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43"/>
          <a:stretch/>
        </p:blipFill>
        <p:spPr>
          <a:xfrm>
            <a:off x="4234649" y="2059619"/>
            <a:ext cx="7285608" cy="33218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C673CE-27A9-17D8-512E-9F548907B02E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Euromonitor International, 12/2023.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1F031-40F2-8BE2-5D08-3A556FB413EC}"/>
              </a:ext>
            </a:extLst>
          </p:cNvPr>
          <p:cNvSpPr txBox="1">
            <a:spLocks/>
          </p:cNvSpPr>
          <p:nvPr/>
        </p:nvSpPr>
        <p:spPr>
          <a:xfrm>
            <a:off x="4234649" y="1722267"/>
            <a:ext cx="7285608" cy="3031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100" b="1">
                <a:solidFill>
                  <a:srgbClr val="5F5F5F"/>
                </a:solidFill>
              </a:rPr>
              <a:t>Odmorišni paketi po vrsti 2024./2028. (u milijardama USD)</a:t>
            </a:r>
          </a:p>
        </p:txBody>
      </p:sp>
    </p:spTree>
    <p:extLst>
      <p:ext uri="{BB962C8B-B14F-4D97-AF65-F5344CB8AC3E}">
        <p14:creationId xmlns:p14="http://schemas.microsoft.com/office/powerpoint/2010/main" val="2670268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EF9F2-7402-2ABB-D8DF-49B4C2DC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8B59A-D9AE-8573-5058-CCF9CBC6E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Tržišni izgledi: Luksuzna i premium putovanja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B4E5A-75F2-F7AA-91C5-00C49B0A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25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BBE13BB-FEBC-ED15-BF21-EF90EC168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" y="1183291"/>
            <a:ext cx="6353528" cy="290208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hr-HR" sz="1300" dirty="0"/>
              <a:t>Premium putovanje odnosi se na svako putovanje koje je iznad prosjeka u smislu kvalitete ili cijene. Luksuzno putovanje, s druge strane, definira se kao putovanje koje je izuzetno skupo ili ekstravagantno po prirodi i obično uključuje jedinstveno iskustvo.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hr-HR" sz="1300" dirty="0"/>
              <a:t>Luksuzna putovanja vjerojatno će ostati glavni pokretač rasta u turističkoj industriji. </a:t>
            </a:r>
            <a:r>
              <a:rPr lang="hr-HR" sz="1300" b="1" dirty="0"/>
              <a:t>Postoji korelacija između primanja i važnosti putovanja</a:t>
            </a:r>
            <a:r>
              <a:rPr lang="hr-HR" sz="1300" dirty="0"/>
              <a:t>, pri čemu oni koji najviše zarađuju u najvećoj mjeri smatraju putovanje vrlo ili iznimno važnim.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hr-HR" sz="1300" dirty="0"/>
              <a:t>Motivirani za putovanje i s većim financijskim mogućnostima, </a:t>
            </a:r>
            <a:r>
              <a:rPr lang="hr-HR" sz="1300" b="1" dirty="0"/>
              <a:t>imućni putnici predstavljaju velik udio u turističkoj potrošnji</a:t>
            </a:r>
            <a:r>
              <a:rPr lang="hr-HR" sz="1300" dirty="0"/>
              <a:t>. Ovaj segment čini 30% potrošnje na putovanjima u SAD-u, prema studiji </a:t>
            </a:r>
            <a:r>
              <a:rPr lang="hr-HR" sz="1300" dirty="0" err="1"/>
              <a:t>Skift</a:t>
            </a:r>
            <a:r>
              <a:rPr lang="hr-HR" sz="1300" dirty="0"/>
              <a:t>-a.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4E9A1-ED44-B218-6471-F4F994593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793" y="1137603"/>
            <a:ext cx="4722111" cy="290208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53A775-1A49-D08A-27B8-66EF369E363A}"/>
              </a:ext>
            </a:extLst>
          </p:cNvPr>
          <p:cNvSpPr txBox="1">
            <a:spLocks/>
          </p:cNvSpPr>
          <p:nvPr/>
        </p:nvSpPr>
        <p:spPr>
          <a:xfrm>
            <a:off x="463731" y="4244738"/>
            <a:ext cx="10975165" cy="190656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300"/>
              <a:t>Međutim, luksuzna putovanja nisu ograničena na one koji najviše zarađuju. Zajedno s </a:t>
            </a:r>
            <a:r>
              <a:rPr lang="hr-HR" sz="1300" b="1"/>
              <a:t>povećanom potražnjom za smislenim i nezaboravnim iskustvima, putnici različite platežne moći traže da ih se razmazi i da uživaju u slobodnom vremenu na putovanju</a:t>
            </a:r>
            <a:r>
              <a:rPr lang="hr-HR" sz="1300"/>
              <a:t>. Na temelju istraživanja TTS-a među ključnim turističkim tržištima, 39% je navelo da se prepuštaju luksuznim iskustvima tijekom putovanja.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300"/>
              <a:t>Iz ovog je proistekao </a:t>
            </a:r>
            <a:r>
              <a:rPr lang="hr-HR" sz="1300" b="1"/>
              <a:t>trend prihvatljivog luksuza, budući da potrošači u sve većoj mjeri biraju premium ponudu</a:t>
            </a:r>
            <a:r>
              <a:rPr lang="hr-HR" sz="1300"/>
              <a:t>, odnosno ponudu više kvalitete. Prema mišljenju stručnjaka iz turističke industrije (prema Tourism Economics ‘Travel Industry Monitor’), očekuje se nastavak ovog trenda i u godinama koje slijede, usprkos potencijalnom usporavanju globalne stope rasta luksuznog tržišta.</a:t>
            </a:r>
          </a:p>
        </p:txBody>
      </p:sp>
    </p:spTree>
    <p:extLst>
      <p:ext uri="{BB962C8B-B14F-4D97-AF65-F5344CB8AC3E}">
        <p14:creationId xmlns:p14="http://schemas.microsoft.com/office/powerpoint/2010/main" val="1825032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B654C-639C-A0BE-0433-D9BA9D03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9A1D-C5ED-371C-743E-36AC986A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Tržišni izgledi: Odmorišna putovanja do 2033.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47CA5-9129-3D81-3219-5A2909C4A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26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E7205D-6F90-CBBE-0F6C-4FB3E7A3D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5" y="1566455"/>
            <a:ext cx="5424600" cy="412776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b="1" dirty="0"/>
              <a:t>Odmorišna putovanja </a:t>
            </a:r>
            <a:r>
              <a:rPr lang="hr-HR" sz="1300" dirty="0"/>
              <a:t>bila su pokretačka snaga industrije u deset godina prije pandemije, a očekuje se da će ostati </a:t>
            </a:r>
            <a:r>
              <a:rPr lang="hr-HR" sz="1300" b="1" dirty="0"/>
              <a:t>najdinamičniji segment putovanja u sljedećih deset godina</a:t>
            </a:r>
            <a:r>
              <a:rPr lang="hr-HR" sz="1300" dirty="0"/>
              <a:t>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dirty="0"/>
              <a:t>Do 2033. godine očekuje se da će potrošnja na odmorišna putovanja biti više nego dvostruko veća od razine iz 2019. godine.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dirty="0"/>
              <a:t>Ukupna odmorišna putovanja predstavljala su oko 8,5% ukupne potrošnje potrošača na početku prošlog desetljeća, popevši se na 9,5% do 2019. godine. Prema očekivanjima, </a:t>
            </a:r>
            <a:r>
              <a:rPr lang="hr-HR" sz="1300" b="1" dirty="0"/>
              <a:t>udio potrošnje na odmorišna putovanja u ukupnoj potrošnji će porasti na 10,5% do 2033. godine.</a:t>
            </a:r>
            <a:r>
              <a:rPr lang="hr-HR" sz="13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72204-A0DA-E3CC-5D54-683906A86C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863" t="37264" r="9830" b="24696"/>
          <a:stretch/>
        </p:blipFill>
        <p:spPr>
          <a:xfrm>
            <a:off x="6028676" y="2047933"/>
            <a:ext cx="5706669" cy="336315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DD0207-A9CD-0198-156A-79392FF1AA05}"/>
              </a:ext>
            </a:extLst>
          </p:cNvPr>
          <p:cNvSpPr txBox="1">
            <a:spLocks/>
          </p:cNvSpPr>
          <p:nvPr/>
        </p:nvSpPr>
        <p:spPr>
          <a:xfrm>
            <a:off x="463732" y="6351812"/>
            <a:ext cx="4410110" cy="26476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Tourism Economics, 2023.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7F8D16-84D1-2762-826B-D7395E5EF53A}"/>
              </a:ext>
            </a:extLst>
          </p:cNvPr>
          <p:cNvSpPr txBox="1">
            <a:spLocks/>
          </p:cNvSpPr>
          <p:nvPr/>
        </p:nvSpPr>
        <p:spPr>
          <a:xfrm>
            <a:off x="6028675" y="1663627"/>
            <a:ext cx="5706669" cy="38430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 b="1">
                <a:solidFill>
                  <a:srgbClr val="7BCF51"/>
                </a:solidFill>
              </a:rPr>
              <a:t>Udio potrošnje na odmorišni turizam u ukupnoj potrošnji</a:t>
            </a:r>
          </a:p>
        </p:txBody>
      </p:sp>
    </p:spTree>
    <p:extLst>
      <p:ext uri="{BB962C8B-B14F-4D97-AF65-F5344CB8AC3E}">
        <p14:creationId xmlns:p14="http://schemas.microsoft.com/office/powerpoint/2010/main" val="379245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8E3AF-5CD4-B4AC-1E77-C823EBF50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85C1-531F-CDC0-95C8-FC44BA001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580" y="661652"/>
            <a:ext cx="7386320" cy="22946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r-HR">
                <a:solidFill>
                  <a:srgbClr val="29235C"/>
                </a:solidFill>
              </a:rPr>
              <a:t>Profil premium turista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BC22B-9138-5304-A3B7-378F667CA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>
                <a:solidFill>
                  <a:srgbClr val="29235C"/>
                </a:solidFill>
              </a:rPr>
              <a:t>505 savjetovanje d.o.o.</a:t>
            </a:r>
            <a:endParaRPr lang="hr-HR" dirty="0">
              <a:solidFill>
                <a:srgbClr val="29235C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F594E-B5DB-5F70-535A-ED3287AF1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CFCE8B-2703-49F4-AB70-4F3FAFC48853}" type="slidenum">
              <a:rPr lang="hr-HR" smtClean="0">
                <a:solidFill>
                  <a:srgbClr val="29235C"/>
                </a:solidFill>
              </a:rPr>
              <a:pPr/>
              <a:t>27</a:t>
            </a:fld>
            <a:endParaRPr lang="hr-HR" dirty="0">
              <a:solidFill>
                <a:srgbClr val="2923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22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4A9D3-811E-8BFE-D0AB-6B4CAC10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1195B-326E-3E93-7704-45BC8A0A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Promijenjeni profil turista: mlađi, raznoliki i osnaženi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783B3-5295-14BA-1FE1-41DB751FD6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28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963573-A9D4-4028-710A-3703FDC52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5" y="1412354"/>
            <a:ext cx="4417187" cy="467772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50" dirty="0"/>
              <a:t>Prema istraživanju </a:t>
            </a:r>
            <a:r>
              <a:rPr lang="hr-HR" sz="1250" dirty="0" err="1"/>
              <a:t>Euromonitora</a:t>
            </a:r>
            <a:r>
              <a:rPr lang="hr-HR" sz="1250" dirty="0"/>
              <a:t>, nakon pandemije </a:t>
            </a:r>
            <a:r>
              <a:rPr lang="hr-HR" sz="1250" b="1" dirty="0"/>
              <a:t>turisti prosječno postaju sve mlađi, pri čemu </a:t>
            </a:r>
            <a:r>
              <a:rPr lang="hr-HR" sz="1250" b="1" dirty="0" err="1"/>
              <a:t>milenijalci</a:t>
            </a:r>
            <a:r>
              <a:rPr lang="hr-HR" sz="1250" b="1" dirty="0"/>
              <a:t> </a:t>
            </a:r>
            <a:r>
              <a:rPr lang="hr-HR" sz="1250" dirty="0"/>
              <a:t>(u dobi od 30 do 44 godine) </a:t>
            </a:r>
            <a:r>
              <a:rPr lang="hr-HR" sz="1250" b="1" dirty="0"/>
              <a:t>čine najveći udio obožavatelja wellnessa, onih koji traže slobodno vrijeme, onih koji traže luksuz i digitalnih putnika.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50" dirty="0"/>
              <a:t>Tragači za luksuzom najzastupljeniji su u zemljama Bliskog istoka, Azije i Pacifika, a Eko-avanturisti u Aziji, Pacifiku i Europi, dok su Kulturni istraživači najzastupljeniji u Europi.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50" dirty="0"/>
              <a:t>Putovanja su visoko digitalizirana, a procjenjuje se da </a:t>
            </a:r>
            <a:r>
              <a:rPr lang="hr-HR" sz="1250" b="1" dirty="0"/>
              <a:t>67% potrošača rezervira online </a:t>
            </a:r>
            <a:r>
              <a:rPr lang="hr-HR" sz="1250" dirty="0"/>
              <a:t>u 2024. godini.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50" dirty="0"/>
              <a:t>Pružatelji turističkih usluga trebaju osigurati da </a:t>
            </a:r>
            <a:r>
              <a:rPr lang="hr-HR" sz="1250" b="1" dirty="0"/>
              <a:t>raznolikost i inkluzija budu središnje vrijednosti </a:t>
            </a:r>
            <a:r>
              <a:rPr lang="hr-HR" sz="1250" dirty="0"/>
              <a:t>njihovih brendova i proizvoda/usluga kako bi putnicima sutrašnjice poželjeli dobrodošlicu na visokotehnološki način koji je u skladu s njihovim uvjerenjima i vrijednostima.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endParaRPr lang="hr-HR" sz="12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79308-6D09-EBB0-2D80-66263100B72C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Euromonitor International, Voice of the Consumer: Travel Survey, 12/2023.</a:t>
            </a:r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E7679EE6-2CB1-CA5C-4662-177D3B482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/>
          <a:stretch/>
        </p:blipFill>
        <p:spPr bwMode="auto">
          <a:xfrm>
            <a:off x="5080788" y="1882065"/>
            <a:ext cx="6549853" cy="314269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C04E01-C2F7-FBC1-B008-F7F914BFA655}"/>
              </a:ext>
            </a:extLst>
          </p:cNvPr>
          <p:cNvSpPr txBox="1">
            <a:spLocks/>
          </p:cNvSpPr>
          <p:nvPr/>
        </p:nvSpPr>
        <p:spPr>
          <a:xfrm>
            <a:off x="5080788" y="1412354"/>
            <a:ext cx="6549852" cy="2773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000" b="1">
                <a:solidFill>
                  <a:srgbClr val="4D4D4D"/>
                </a:solidFill>
              </a:rPr>
              <a:t>Segmentiranje putnika prema starosnoj dobi (2023.)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89D36D-FFA3-5F36-F437-0D27E00B5920}"/>
              </a:ext>
            </a:extLst>
          </p:cNvPr>
          <p:cNvSpPr txBox="1">
            <a:spLocks/>
          </p:cNvSpPr>
          <p:nvPr/>
        </p:nvSpPr>
        <p:spPr>
          <a:xfrm>
            <a:off x="5080788" y="1660510"/>
            <a:ext cx="838326" cy="25077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4D4D4D"/>
                </a:solidFill>
              </a:rPr>
              <a:t>% ispitanika</a:t>
            </a:r>
          </a:p>
        </p:txBody>
      </p:sp>
    </p:spTree>
    <p:extLst>
      <p:ext uri="{BB962C8B-B14F-4D97-AF65-F5344CB8AC3E}">
        <p14:creationId xmlns:p14="http://schemas.microsoft.com/office/powerpoint/2010/main" val="2818677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F1CAA-56C6-A66D-FCE3-9360E97BC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3A6A2-D0A6-FB61-A244-26A423B8A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Razumijevanje premium turista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33C27-308F-28A5-F244-0AADE8789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29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DEBED21-9ED8-B499-C6A4-0660AA32A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6" y="1283329"/>
            <a:ext cx="8287850" cy="107129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50"/>
              <a:t>„The Customer Journey of the Premium Traveler”, studija koju je proveo Premium Travel Lab, istražuje razlike u ponašanju između premium turista i konvencionalnijih ili standardnih turista. Istraživanje analizira što ih inspirira, kako odabiru lokaciju i kako stupaju u interakciju sa svojim turističkim preferencijama, tijekom cijelog ‘</a:t>
            </a:r>
            <a:r>
              <a:rPr lang="hr-HR" sz="1250" i="1"/>
              <a:t>Customer Journey</a:t>
            </a:r>
            <a:r>
              <a:rPr lang="hr-HR" sz="1250"/>
              <a:t>’-a.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A4852-E291-3AE9-D127-DC4B42B9006C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The Customer Journey of the Premium Traveler; The Premium Travel Lab, 2019.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EA003-2829-1532-7BEE-6F5F3BC9A6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30" t="45659" r="32891" b="19324"/>
          <a:stretch/>
        </p:blipFill>
        <p:spPr>
          <a:xfrm>
            <a:off x="5835968" y="2327458"/>
            <a:ext cx="5787555" cy="39202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3717D3F-9CE6-6AAF-ED2E-C0643F2F7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33" t="57856" r="22724" b="25368"/>
          <a:stretch/>
        </p:blipFill>
        <p:spPr bwMode="auto">
          <a:xfrm>
            <a:off x="9110013" y="889653"/>
            <a:ext cx="2513510" cy="13834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A487A02-3156-FA5B-557A-C64668276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08" t="32829" r="24747" b="57979"/>
          <a:stretch/>
        </p:blipFill>
        <p:spPr bwMode="auto">
          <a:xfrm>
            <a:off x="385322" y="2573627"/>
            <a:ext cx="5309731" cy="617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991BE3-430C-2774-2593-4389D03606A5}"/>
              </a:ext>
            </a:extLst>
          </p:cNvPr>
          <p:cNvSpPr txBox="1">
            <a:spLocks/>
          </p:cNvSpPr>
          <p:nvPr/>
        </p:nvSpPr>
        <p:spPr>
          <a:xfrm>
            <a:off x="463731" y="3338517"/>
            <a:ext cx="5090408" cy="19436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dirty="0"/>
              <a:t>Premium segment uglavnom traži informacije na internetu. S obzirom na to, putničke agencije pritom imaju puno manju ulogu nego što bi se moglo očekivati. 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dirty="0"/>
              <a:t>Tijekom faze inspiracije, </a:t>
            </a:r>
            <a:r>
              <a:rPr lang="hr-HR" sz="1250" dirty="0" err="1"/>
              <a:t>premium</a:t>
            </a:r>
            <a:r>
              <a:rPr lang="hr-HR" sz="1250" dirty="0"/>
              <a:t> turisti pregledavaju mnogo više internetskih stranica od standardnih putnika; više istražuju i pronicljiviji su kada je riječ o odabiru destinacija.</a:t>
            </a:r>
          </a:p>
        </p:txBody>
      </p:sp>
    </p:spTree>
    <p:extLst>
      <p:ext uri="{BB962C8B-B14F-4D97-AF65-F5344CB8AC3E}">
        <p14:creationId xmlns:p14="http://schemas.microsoft.com/office/powerpoint/2010/main" val="409637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08925-6581-E596-F077-7B4BC4736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B8BB-F3D4-3E9C-C339-0C79F421F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820" y="617583"/>
            <a:ext cx="1889662" cy="730250"/>
          </a:xfrm>
        </p:spPr>
        <p:txBody>
          <a:bodyPr>
            <a:normAutofit/>
          </a:bodyPr>
          <a:lstStyle/>
          <a:p>
            <a:r>
              <a:rPr lang="hr-HR" sz="2400"/>
              <a:t>Sadržaj </a:t>
            </a:r>
            <a:r>
              <a:rPr lang="hr-HR" sz="2400" baseline="-25000"/>
              <a:t>/2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9BF8-887B-1719-4529-7DF3255FB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5282" y="6364652"/>
            <a:ext cx="1137138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3</a:t>
            </a:fld>
            <a:endParaRPr lang="hr-HR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E00E2043-26D6-7CB4-6751-1DF73A6E3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367430"/>
              </p:ext>
            </p:extLst>
          </p:nvPr>
        </p:nvGraphicFramePr>
        <p:xfrm>
          <a:off x="2521259" y="412308"/>
          <a:ext cx="7959775" cy="61974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63775">
                  <a:extLst>
                    <a:ext uri="{9D8B030D-6E8A-4147-A177-3AD203B41FA5}">
                      <a16:colId xmlns:a16="http://schemas.microsoft.com/office/drawing/2014/main" val="384630137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410679341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hr-HR" sz="105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Profil premium turista   _________________________________________________________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126787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Promijenjeni profil turista: mlađi, raznoliki i osnaženi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317169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hr-HR" sz="1050" b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Razumijevanje premium turista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 b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23395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hr-HR" sz="105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Pozicioniranje Hrvatske u premium segmentu turističkog tržišta  _________________________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5736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Hrvatska kao premium destinacija?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48477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Konkurentnost i identitet Hrvatske kao turističke destinacije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59419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Profil turista u Hrvatskoj: stanje i trendovi promjena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111288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Strateška usmjerenja Hrvatske kao turističke destinacije: Repozicioniranje u destinaciju visoke vrijednosti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456435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Strateška usmjerenja Hrvatske kao turističke destinacije: Vizija razvoja turizma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691719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Strateška usmjerenja Hrvatske kao turističke destinacije: Ciljna tržišta i proizvodni prioriteti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571154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Percepcija Hrvatske kao turističke destinacije: Atributi brenda i nedovoljno percipirani elementi brenda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19142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Percepcija Hrvatske kao turističke destinacije: Tržišna istraživanja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7459061"/>
                  </a:ext>
                </a:extLst>
              </a:tr>
              <a:tr h="351014">
                <a:tc>
                  <a:txBody>
                    <a:bodyPr/>
                    <a:lstStyle/>
                    <a:p>
                      <a:pPr algn="l"/>
                      <a:r>
                        <a:rPr lang="hr-HR" sz="105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Procjena volumena i tržišnog udjela premium turističke ponude u Hrvatskoj  ________________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4231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Nekonkurentna struktura turističkog smještaja u Hrvatskoj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33462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Hrvatska ima najveću sezonalnost turizma od svih europskih mediteranskih zemalja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04480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Kvalitativna struktura hotelskog smještaja u Hrvatskoj prilagođena je potrebama premium turizma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422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Razvoj hotelskih projekata više i visoke kvalitete u Hrvatskoj kao osnova za povećanje tržišnog </a:t>
                      </a:r>
                      <a:b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</a:br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potencijala premium turizma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5555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Rastuća kvaliteta kampova u Hrvatskoj privlači suvremene premium goste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32687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Vile kao ključan segment premium smještajne ponude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54938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Nautički turizam – turistički proizvod Hrvatske visoko atraktivan za premium potražnju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87162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</a:t>
                      </a:r>
                      <a:r>
                        <a:rPr lang="pl-PL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Premium gourmet ponuda u Hrvatskoj je u fazi razvoja</a:t>
                      </a:r>
                      <a:endParaRPr lang="hr-HR" sz="105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ani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69152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Procjena tržišnog udjela kapaciteta premium smještajne ponude u Hrvatskoj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56265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    Procjena prihoda premium smještajne ponude u Hrvatskoj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05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ani" panose="02040502050405020303" pitchFamily="18" charset="0"/>
                        </a:rPr>
                        <a:t>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330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526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1151A-F9E6-5E3E-B398-4C2CC14F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FF08-8A92-31E6-E15D-8AE5FBA0D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Razumijevanje premium turista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03477-D451-656E-347E-1C1BB0B1A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30</a:t>
            </a:fld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BD9F7-E351-7E8A-347C-6BF9AD4FA57E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The Customer Journey of the Premium Traveler; The Premium Travel Lab, 2019.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AB55D2A-5717-4A6F-601E-F76E3982A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70" t="35982" r="24167" b="44710"/>
          <a:stretch/>
        </p:blipFill>
        <p:spPr bwMode="auto">
          <a:xfrm>
            <a:off x="4074855" y="1283329"/>
            <a:ext cx="7551322" cy="18199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F55E772-6A16-69C9-20B1-AF8514779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63" t="33380" r="31091" b="26660"/>
          <a:stretch/>
        </p:blipFill>
        <p:spPr bwMode="auto">
          <a:xfrm>
            <a:off x="6925061" y="3211487"/>
            <a:ext cx="4701116" cy="32070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A5400CD-E491-B1F5-F33B-03377FD6A5A5}"/>
              </a:ext>
            </a:extLst>
          </p:cNvPr>
          <p:cNvSpPr txBox="1">
            <a:spLocks/>
          </p:cNvSpPr>
          <p:nvPr/>
        </p:nvSpPr>
        <p:spPr>
          <a:xfrm>
            <a:off x="539195" y="3675354"/>
            <a:ext cx="5746195" cy="152562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/>
              <a:t>U usporedbi sa prosječnim (standardnim) turistima, premium potrošači pridaju veću važnost čimbenicima kao što su hotelski brend, mogućnosti kupovine i lakoj dostupnosti destinacije (mogućnost dolaska u destinaciju željenom zrakoplovnom linijom).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EAC4A1-9999-A274-02B4-968496F1FFF4}"/>
              </a:ext>
            </a:extLst>
          </p:cNvPr>
          <p:cNvSpPr txBox="1">
            <a:spLocks/>
          </p:cNvSpPr>
          <p:nvPr/>
        </p:nvSpPr>
        <p:spPr>
          <a:xfrm>
            <a:off x="611697" y="1368494"/>
            <a:ext cx="2921616" cy="160552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/>
              <a:t>Vezano za svrhu putovanja, premium potrošači pri odabiru destinacije u velikoj su mjeri zainteresirani za kulturu. Čak 80% premium turista potvrđuje da im je kultura, ali i reputacija destinacije, važna pri odabiru destinacije. </a:t>
            </a:r>
          </a:p>
        </p:txBody>
      </p:sp>
    </p:spTree>
    <p:extLst>
      <p:ext uri="{BB962C8B-B14F-4D97-AF65-F5344CB8AC3E}">
        <p14:creationId xmlns:p14="http://schemas.microsoft.com/office/powerpoint/2010/main" val="826302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E6271-95EA-801A-098E-BF23D0B8E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857A6-C5F5-5D37-784E-90DEF087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Razumijevanje premium turista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27E4F-81F1-59B1-39F4-DBB12E4F3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31</a:t>
            </a:fld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566D9-BBD0-2445-9102-8ABC444D07DE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The Customer Journey of the Premium Traveler; The Premium Travel Lab, 2019.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0B7753-4441-3463-41D1-B196F059E160}"/>
              </a:ext>
            </a:extLst>
          </p:cNvPr>
          <p:cNvSpPr txBox="1">
            <a:spLocks/>
          </p:cNvSpPr>
          <p:nvPr/>
        </p:nvSpPr>
        <p:spPr>
          <a:xfrm>
            <a:off x="463730" y="1411549"/>
            <a:ext cx="7242087" cy="235233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/>
              <a:t>Premium turisti naviše (45% ispitanika) koriste tzv. </a:t>
            </a:r>
            <a:r>
              <a:rPr lang="hr-HR" sz="1250" b="1"/>
              <a:t>modularne rezervacije </a:t>
            </a:r>
            <a:r>
              <a:rPr lang="hr-HR" sz="1250"/>
              <a:t>pri odlasku na putovanje, koje su u potpunosti </a:t>
            </a:r>
            <a:r>
              <a:rPr lang="hr-HR" sz="1250" b="1"/>
              <a:t>personalizirane</a:t>
            </a:r>
            <a:r>
              <a:rPr lang="hr-HR" sz="1250"/>
              <a:t> tj. usklađene s njihovim željama i potrebama. Stanje po tržištima se razlikuje, pa su tako premium turisti na anglosaksonskim tržištima više orijentirani na korištenje paketa pri rezervaciji putovanja.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/>
              <a:t>Najveća razlika u potrošnji na putovanju između premium i standardnih turista se ostvaruje na modularnim rezervacijama, gdje premium turisti troše 51% više na putovanje od standardnih turista.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b="1"/>
              <a:t>Najvažniji faktori pri odabiru premium smještaja </a:t>
            </a:r>
            <a:r>
              <a:rPr lang="hr-HR" sz="1250"/>
              <a:t>su lokacija, prostrane sobe, izvrsna usluga i ljubaznost kao i ugođaj te besprijekorna čištoća objekta.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DB6DEDB-F426-E2C6-4E12-BF1DAA706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21" t="38778" r="24532" b="32567"/>
          <a:stretch/>
        </p:blipFill>
        <p:spPr bwMode="auto">
          <a:xfrm>
            <a:off x="463731" y="3763887"/>
            <a:ext cx="2975660" cy="22896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A232268-7C72-B330-201E-09783C304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9" t="40104" r="28238" b="25639"/>
          <a:stretch/>
        </p:blipFill>
        <p:spPr bwMode="auto">
          <a:xfrm>
            <a:off x="3577229" y="3763887"/>
            <a:ext cx="4271096" cy="22896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AFA5162-C877-E575-5CC4-406265929D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07" t="27253" r="34098" b="16018"/>
          <a:stretch/>
        </p:blipFill>
        <p:spPr bwMode="auto">
          <a:xfrm>
            <a:off x="7986163" y="1863115"/>
            <a:ext cx="3452733" cy="419040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431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2CDE1-395A-986C-88E9-BDF8DDC16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85D50-314E-C221-1710-610057B7A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32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0754FC0-A733-F3A8-AC34-F086F49A2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6" y="1464816"/>
            <a:ext cx="6086432" cy="417250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250" b="1"/>
              <a:t>Aktivnosti</a:t>
            </a:r>
            <a:r>
              <a:rPr lang="hr-HR" sz="1250"/>
              <a:t> su izuzetno važne za premium turista. Po rangu važnosti, za premium turista su </a:t>
            </a:r>
            <a:r>
              <a:rPr lang="hr-HR" sz="1250" b="1"/>
              <a:t>najvažniji opuštanje i bijeg od svakodnevnice, lokalna kultura, lokalna hrana, vrhunske atrakcije i kupovina</a:t>
            </a:r>
            <a:r>
              <a:rPr lang="hr-HR" sz="1250"/>
              <a:t>. U usporedbi sa standarndim turistom, za premium turista su mnogo važniji zdravlje i wellness, mogućnosti kupovine, sportovi i lokalna hrana.</a:t>
            </a:r>
          </a:p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250"/>
              <a:t>Usprkos činjenici da premium turisti više vole opuštanje na odmoru, oni </a:t>
            </a:r>
            <a:r>
              <a:rPr lang="hr-HR" sz="1250" b="1"/>
              <a:t>rezerviraju više aktivnosti i usluga </a:t>
            </a:r>
            <a:r>
              <a:rPr lang="hr-HR" sz="1250"/>
              <a:t>u odnosu na standardne turiste. Prema istraživanju Travel Lab-a, premium turisti prije i tijekom samog putovanja u prosjeku rezerviraju 11 različitih komponenti putovanja. Za usporedbu, standardni turist u prosjeku rezervira samo 7,6 komponenti putovanja.</a:t>
            </a:r>
          </a:p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250"/>
              <a:t>Najmanje dvije trećine premium turista rezervira izlet, odlazak u restoran, ulaznice za event ili muzeje.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552990-2054-076F-988E-5BFD2F4BBB10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The Customer Journey of the Premium Traveler; The Premium Travel Lab, 2019.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2125904-569C-5795-DB2F-555899979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17" t="38388" r="29312" b="26156"/>
          <a:stretch/>
        </p:blipFill>
        <p:spPr bwMode="auto">
          <a:xfrm>
            <a:off x="6954641" y="1148798"/>
            <a:ext cx="4376225" cy="25176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9655218-05CE-F03B-540B-FDF7D93A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Razumijevanje premium turista</a:t>
            </a:r>
            <a:endParaRPr lang="hr-HR" sz="2400" baseline="-250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87B9AB6-C56D-274B-7C54-7106BCE8B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84" t="38991" r="28759" b="21470"/>
          <a:stretch/>
        </p:blipFill>
        <p:spPr bwMode="auto">
          <a:xfrm>
            <a:off x="6994105" y="3791345"/>
            <a:ext cx="4336761" cy="26243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3491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48C11-4C04-E418-155E-219D0D461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26A4-5E21-EABE-8B9A-647021276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33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EE2DD2-F8AE-3916-7EE1-0455D19AC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820" y="1385521"/>
            <a:ext cx="4284022" cy="352836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250" dirty="0"/>
              <a:t>Premium turisti su </a:t>
            </a:r>
            <a:r>
              <a:rPr lang="hr-HR" sz="1250" b="1" dirty="0"/>
              <a:t>više otvoreni prema novim tehnologijama i inovativnim poslovnim modelima</a:t>
            </a:r>
            <a:r>
              <a:rPr lang="hr-HR" sz="1250" dirty="0"/>
              <a:t>, u usporedbi sa standardnim turistima. Oni češće u odnosu na standardne turiste, osim mobilnog telefona, na odmor nose laptop ili tablet, te su otvoreniji prema ‘ekonomiji dijeljenja’ kao što je npr. </a:t>
            </a:r>
            <a:r>
              <a:rPr lang="hr-HR" sz="1250" dirty="0" err="1"/>
              <a:t>Airbnb</a:t>
            </a:r>
            <a:r>
              <a:rPr lang="hr-HR" sz="1250" dirty="0"/>
              <a:t> </a:t>
            </a:r>
            <a:r>
              <a:rPr lang="hr-HR" sz="1250" dirty="0" err="1"/>
              <a:t>or</a:t>
            </a:r>
            <a:r>
              <a:rPr lang="hr-HR" sz="1250" dirty="0"/>
              <a:t> </a:t>
            </a:r>
            <a:r>
              <a:rPr lang="hr-HR" sz="1250" dirty="0" err="1"/>
              <a:t>Uber</a:t>
            </a:r>
            <a:r>
              <a:rPr lang="hr-HR" sz="1250" dirty="0"/>
              <a:t>. Upotreba mobilnih uređaja je kod </a:t>
            </a:r>
            <a:r>
              <a:rPr lang="hr-HR" sz="1250" dirty="0" err="1"/>
              <a:t>premium</a:t>
            </a:r>
            <a:r>
              <a:rPr lang="hr-HR" sz="1250" dirty="0"/>
              <a:t> turista više-manje slična kao kod standardnih turista.</a:t>
            </a:r>
          </a:p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250" dirty="0"/>
              <a:t>Premium turisti su </a:t>
            </a:r>
            <a:r>
              <a:rPr lang="hr-HR" sz="1250" b="1" dirty="0"/>
              <a:t>više digitalno aktivni </a:t>
            </a:r>
            <a:r>
              <a:rPr lang="hr-HR" sz="1250" dirty="0"/>
              <a:t>u fazama inspiracije i informacije o putovanjima, u odnosu na standardne turiste.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9F51-6BF9-0285-2F96-3926C72CDBC3}"/>
              </a:ext>
            </a:extLst>
          </p:cNvPr>
          <p:cNvSpPr txBox="1">
            <a:spLocks/>
          </p:cNvSpPr>
          <p:nvPr/>
        </p:nvSpPr>
        <p:spPr>
          <a:xfrm>
            <a:off x="463732" y="6251448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The Customer Journey of the Premium Traveler; The Premium Travel Lab, 2019.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79961AE-E1AB-D319-890C-02F73A3CC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1" t="43466" r="27557" b="25614"/>
          <a:stretch/>
        </p:blipFill>
        <p:spPr bwMode="auto">
          <a:xfrm>
            <a:off x="5506637" y="1385521"/>
            <a:ext cx="5755337" cy="26183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90A26C5-609E-AE97-002C-CD6EA91D6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Razumijevanje premium turista</a:t>
            </a:r>
            <a:endParaRPr lang="hr-HR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377979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44AFE-0DE6-D19E-BE80-2EAB6E8CB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2EEE-CC7B-672B-4296-349663090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580" y="661652"/>
            <a:ext cx="7386320" cy="22946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r-HR">
                <a:solidFill>
                  <a:srgbClr val="29235C"/>
                </a:solidFill>
              </a:rPr>
              <a:t>Pozicioniranje Hrvatske u premium segmentu turističkog tržišta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5BB30-8C76-C3FA-7AD5-0318C92BF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>
                <a:solidFill>
                  <a:srgbClr val="29235C"/>
                </a:solidFill>
              </a:rPr>
              <a:t>505 savjetovanje d.o.o.</a:t>
            </a:r>
            <a:endParaRPr lang="hr-HR" dirty="0">
              <a:solidFill>
                <a:srgbClr val="29235C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2E9B9-D073-D5FE-5173-4DC3BC17D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CFCE8B-2703-49F4-AB70-4F3FAFC48853}" type="slidenum">
              <a:rPr lang="hr-HR" smtClean="0">
                <a:solidFill>
                  <a:srgbClr val="29235C"/>
                </a:solidFill>
              </a:rPr>
              <a:pPr/>
              <a:t>34</a:t>
            </a:fld>
            <a:endParaRPr lang="hr-HR" dirty="0">
              <a:solidFill>
                <a:srgbClr val="2923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58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491AB-4EE9-8C16-A5AA-B1B051C44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E8D57-F5F9-ABE4-C3C2-4FD15183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2" y="407507"/>
            <a:ext cx="10989316" cy="5280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Hrvatska kao premium destinacija?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6F11A-97CF-4055-DCB3-E23BA6A33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35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8F973F-C195-F4A2-7CA7-D46BEAE9B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31" y="1305015"/>
            <a:ext cx="10989316" cy="75021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50"/>
              <a:t>Ocjenu u kojoj je mjeri Hrvatska na turističkom tržištu pozicionirana kao premium destinacija, te uklapa li se u globalne trendove 'premiumizacije' (sve veće potražnje i rasta ponude u segmentu više kvalitete i autentičnosti), valja temeljiti na više aspekata analize:</a:t>
            </a:r>
          </a:p>
        </p:txBody>
      </p:sp>
      <p:pic>
        <p:nvPicPr>
          <p:cNvPr id="4" name="Graphic 3" descr="Badge 1 with solid fill">
            <a:extLst>
              <a:ext uri="{FF2B5EF4-FFF2-40B4-BE49-F238E27FC236}">
                <a16:creationId xmlns:a16="http://schemas.microsoft.com/office/drawing/2014/main" id="{B5B71BAB-E2DB-1666-FDDA-0265748B3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001" y="2232412"/>
            <a:ext cx="640080" cy="640080"/>
          </a:xfrm>
          <a:prstGeom prst="rect">
            <a:avLst/>
          </a:prstGeom>
        </p:spPr>
      </p:pic>
      <p:pic>
        <p:nvPicPr>
          <p:cNvPr id="11" name="Graphic 10" descr="Badge with solid fill">
            <a:extLst>
              <a:ext uri="{FF2B5EF4-FFF2-40B4-BE49-F238E27FC236}">
                <a16:creationId xmlns:a16="http://schemas.microsoft.com/office/drawing/2014/main" id="{86E3B54E-B24D-BBEB-5C7E-47DEC0ED5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001" y="3931888"/>
            <a:ext cx="640080" cy="640080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33CF8A19-F9BB-F236-DD54-794DED7EDC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001" y="4939408"/>
            <a:ext cx="640080" cy="64008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747F36-1FDE-664E-4734-4F2F4A0F1084}"/>
              </a:ext>
            </a:extLst>
          </p:cNvPr>
          <p:cNvSpPr txBox="1">
            <a:spLocks/>
          </p:cNvSpPr>
          <p:nvPr/>
        </p:nvSpPr>
        <p:spPr>
          <a:xfrm>
            <a:off x="3886199" y="2212534"/>
            <a:ext cx="7427699" cy="160759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hr-HR" sz="1250"/>
              <a:t>Proanalizirati relevantne svjetske indekse identiteta i konkurentnosti Hrvatske kao turističke destinacije i razvoja turizma, u cilju objektivizacije aktualne pozicije turizma Hrvatske na međunarodnom turističkom tržištu. Analiza uključuje:</a:t>
            </a:r>
          </a:p>
          <a:p>
            <a:pPr marL="414338" indent="-28575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Travel &amp; Tourism Development Index 2024 (World Economic Forum),</a:t>
            </a:r>
          </a:p>
          <a:p>
            <a:pPr marL="414338" indent="-28575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The Bloom Consulting Country Brand Ranking 2024/2025, Tourism Edition,</a:t>
            </a:r>
          </a:p>
          <a:p>
            <a:pPr marL="414338" indent="-28575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US News Best Countries Index 2024.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endParaRPr lang="hr-HR" sz="125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B4686A1-4659-AB1A-91DC-71E05B8C1B81}"/>
              </a:ext>
            </a:extLst>
          </p:cNvPr>
          <p:cNvSpPr txBox="1">
            <a:spLocks/>
          </p:cNvSpPr>
          <p:nvPr/>
        </p:nvSpPr>
        <p:spPr>
          <a:xfrm>
            <a:off x="3886199" y="3967938"/>
            <a:ext cx="7427699" cy="86927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/>
              <a:t>Proanalizirati aktualni profil turista u Hrvatskoj (nalazi istraživanja TOMAS), te Strateški marketinški i operativni plan hrvatskog turizma za razdoblje 2022.-2027., kako bi se utvrdilo strateško usmjerenje i željeno pozicioniranje Hrvatske kao turističke destinacije.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6A3D499-9D80-8D20-8E34-C205487EAD71}"/>
              </a:ext>
            </a:extLst>
          </p:cNvPr>
          <p:cNvSpPr txBox="1">
            <a:spLocks/>
          </p:cNvSpPr>
          <p:nvPr/>
        </p:nvSpPr>
        <p:spPr>
          <a:xfrm>
            <a:off x="3886199" y="4985026"/>
            <a:ext cx="7427698" cy="86927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250"/>
              <a:t>Sagledati nalaze recentnih tržišnih istraživanja koja pružaju uvid u percepciju Hrvatske kao turističke destinacije s aspekta međunarodnog tržišta odnosno profesionalaca u turizmu i turista.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F2DC40-7905-C871-BC35-DB2CE1CA97E1}"/>
              </a:ext>
            </a:extLst>
          </p:cNvPr>
          <p:cNvSpPr/>
          <p:nvPr/>
        </p:nvSpPr>
        <p:spPr>
          <a:xfrm>
            <a:off x="1311965" y="2293364"/>
            <a:ext cx="2176670" cy="64007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50" b="1">
                <a:latin typeface="Verdana" panose="020B0604030504040204" pitchFamily="34" charset="0"/>
                <a:ea typeface="Verdana" panose="020B0604030504040204" pitchFamily="34" charset="0"/>
              </a:rPr>
              <a:t>Nezavisna stručna eksterna ocjena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90EFEEA-CE46-0FD9-1D97-C56D8A1AB5C8}"/>
              </a:ext>
            </a:extLst>
          </p:cNvPr>
          <p:cNvSpPr/>
          <p:nvPr/>
        </p:nvSpPr>
        <p:spPr>
          <a:xfrm>
            <a:off x="1311965" y="4003449"/>
            <a:ext cx="2176670" cy="64007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50" b="1">
                <a:latin typeface="Verdana" panose="020B0604030504040204" pitchFamily="34" charset="0"/>
                <a:ea typeface="Verdana" panose="020B0604030504040204" pitchFamily="34" charset="0"/>
              </a:rPr>
              <a:t>Profil gosta, postavljeni ciljevi i strateško usmjerenje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17EA4A-B94C-205D-F996-B987250C3806}"/>
              </a:ext>
            </a:extLst>
          </p:cNvPr>
          <p:cNvSpPr/>
          <p:nvPr/>
        </p:nvSpPr>
        <p:spPr>
          <a:xfrm>
            <a:off x="1311965" y="4989102"/>
            <a:ext cx="2176670" cy="64007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50" b="1">
                <a:latin typeface="Verdana" panose="020B0604030504040204" pitchFamily="34" charset="0"/>
                <a:ea typeface="Verdana" panose="020B0604030504040204" pitchFamily="34" charset="0"/>
              </a:rPr>
              <a:t>Istraživanja: Percepcija Hrvatske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58ACCB-BD6F-42C6-AD34-A2CBFEB64648}"/>
              </a:ext>
            </a:extLst>
          </p:cNvPr>
          <p:cNvCxnSpPr/>
          <p:nvPr/>
        </p:nvCxnSpPr>
        <p:spPr>
          <a:xfrm>
            <a:off x="583001" y="3888424"/>
            <a:ext cx="108700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8018DD-8960-3B9D-38F0-CAE6DFB3AB7A}"/>
              </a:ext>
            </a:extLst>
          </p:cNvPr>
          <p:cNvCxnSpPr/>
          <p:nvPr/>
        </p:nvCxnSpPr>
        <p:spPr>
          <a:xfrm>
            <a:off x="583001" y="4837212"/>
            <a:ext cx="108700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530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E199F-3CC1-203C-6893-3345058D2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BD49-B4BB-D08D-EB5F-A9C3A2FC6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43" y="444017"/>
            <a:ext cx="10572953" cy="5280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Konkurentnost i identitet Hrvatske kao turističke destinacije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496F8-CC2F-3B4F-D65A-01C2C0344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36</a:t>
            </a:fld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1B32D3-FB5E-8BBA-19D2-344C0848CB53}"/>
              </a:ext>
            </a:extLst>
          </p:cNvPr>
          <p:cNvSpPr txBox="1">
            <a:spLocks/>
          </p:cNvSpPr>
          <p:nvPr/>
        </p:nvSpPr>
        <p:spPr>
          <a:xfrm>
            <a:off x="4182559" y="1589145"/>
            <a:ext cx="2866311" cy="151657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dirty="0"/>
              <a:t>Konkurentnost Hrvatske kao turističke destinacije, prema Indeksu razvoja turizma Svjetskog gospodarskog foruma, posljednjih godina  je </a:t>
            </a:r>
            <a:r>
              <a:rPr lang="hr-HR" sz="1250" b="1" dirty="0"/>
              <a:t>u padu</a:t>
            </a:r>
            <a:r>
              <a:rPr lang="hr-HR" sz="1250" dirty="0"/>
              <a:t>. S 44. mjesta u 2019. godini, Hrvatska je pala na 46. mjesto u 2024. godini.</a:t>
            </a:r>
            <a:endParaRPr lang="hr-HR" sz="125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7AD017-0CCA-020C-FA1D-54CB9057ED8A}"/>
              </a:ext>
            </a:extLst>
          </p:cNvPr>
          <p:cNvSpPr txBox="1">
            <a:spLocks/>
          </p:cNvSpPr>
          <p:nvPr/>
        </p:nvSpPr>
        <p:spPr>
          <a:xfrm>
            <a:off x="449580" y="6143349"/>
            <a:ext cx="4640929" cy="578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Izvori: Travel &amp; Tourism Development Index 2024, World Economic Forum;</a:t>
            </a:r>
            <a:br>
              <a:rPr lang="hr-HR" sz="900">
                <a:solidFill>
                  <a:srgbClr val="5F5F5F"/>
                </a:solidFill>
              </a:rPr>
            </a:br>
            <a:r>
              <a:rPr lang="hr-HR" sz="900">
                <a:solidFill>
                  <a:srgbClr val="5F5F5F"/>
                </a:solidFill>
              </a:rPr>
              <a:t>The B</a:t>
            </a:r>
            <a:r>
              <a:rPr lang="en-US" sz="900">
                <a:solidFill>
                  <a:srgbClr val="5F5F5F"/>
                </a:solidFill>
              </a:rPr>
              <a:t>loom Consulting Country Brand Ranking</a:t>
            </a:r>
            <a:r>
              <a:rPr lang="hr-HR" sz="900">
                <a:solidFill>
                  <a:srgbClr val="5F5F5F"/>
                </a:solidFill>
              </a:rPr>
              <a:t> 2024/2025</a:t>
            </a:r>
            <a:r>
              <a:rPr lang="en-US" sz="900">
                <a:solidFill>
                  <a:srgbClr val="5F5F5F"/>
                </a:solidFill>
              </a:rPr>
              <a:t>, Tourism Edition</a:t>
            </a:r>
            <a:r>
              <a:rPr lang="hr-HR" sz="900">
                <a:solidFill>
                  <a:srgbClr val="5F5F5F"/>
                </a:solidFill>
              </a:rPr>
              <a:t>;</a:t>
            </a:r>
            <a:br>
              <a:rPr lang="hr-HR" sz="900">
                <a:solidFill>
                  <a:srgbClr val="5F5F5F"/>
                </a:solidFill>
              </a:rPr>
            </a:br>
            <a:r>
              <a:rPr lang="hr-HR" sz="900">
                <a:solidFill>
                  <a:srgbClr val="5F5F5F"/>
                </a:solidFill>
              </a:rPr>
              <a:t>US News Best Countries Index 2024.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2E77E0-6F58-6A00-6737-3DCCD4658C30}"/>
              </a:ext>
            </a:extLst>
          </p:cNvPr>
          <p:cNvSpPr txBox="1">
            <a:spLocks/>
          </p:cNvSpPr>
          <p:nvPr/>
        </p:nvSpPr>
        <p:spPr>
          <a:xfrm>
            <a:off x="449581" y="1102392"/>
            <a:ext cx="6746280" cy="35619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 u="sng"/>
              <a:t>Ocjena konkurentnosti i identiteta Hrvatske prema aktualnim svjetskim indeksima</a:t>
            </a:r>
            <a:endParaRPr lang="hr-HR" sz="1200" b="1" u="sng"/>
          </a:p>
        </p:txBody>
      </p:sp>
      <p:pic>
        <p:nvPicPr>
          <p:cNvPr id="2050" name="Picture 2" descr="World Economic Forum Logo PNG vector in SVG, PDF, AI, CDR format">
            <a:extLst>
              <a:ext uri="{FF2B5EF4-FFF2-40B4-BE49-F238E27FC236}">
                <a16:creationId xmlns:a16="http://schemas.microsoft.com/office/drawing/2014/main" id="{A56C7057-B88B-A798-4C3E-83D7CA21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36" y="1501817"/>
            <a:ext cx="1309613" cy="98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84FA46-EE7E-BF99-B36C-FF39F4B31436}"/>
              </a:ext>
            </a:extLst>
          </p:cNvPr>
          <p:cNvSpPr/>
          <p:nvPr/>
        </p:nvSpPr>
        <p:spPr>
          <a:xfrm>
            <a:off x="1671149" y="1658191"/>
            <a:ext cx="2354200" cy="72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Travel &amp; Tourism Development Index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8392FA-8FBF-E2AA-8AA5-EF4E9E41F03E}"/>
              </a:ext>
            </a:extLst>
          </p:cNvPr>
          <p:cNvSpPr/>
          <p:nvPr/>
        </p:nvSpPr>
        <p:spPr>
          <a:xfrm>
            <a:off x="1722742" y="3598281"/>
            <a:ext cx="2354200" cy="72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The Bloom Consulting Country Brand Ranking,  Tourism Edition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18EA4-0D73-3AB5-AE04-E0A85A1D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70" y="4783414"/>
            <a:ext cx="941358" cy="860998"/>
          </a:xfrm>
          <a:prstGeom prst="rect">
            <a:avLst/>
          </a:prstGeom>
        </p:spPr>
      </p:pic>
      <p:pic>
        <p:nvPicPr>
          <p:cNvPr id="2052" name="Picture 4" descr="Bloom Consulting (@bloomconsult) / X">
            <a:extLst>
              <a:ext uri="{FF2B5EF4-FFF2-40B4-BE49-F238E27FC236}">
                <a16:creationId xmlns:a16="http://schemas.microsoft.com/office/drawing/2014/main" id="{77E1E410-0F8B-3625-50AA-4225721D2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89" y="3560142"/>
            <a:ext cx="836305" cy="78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4E2F7F-C7F2-566A-34F3-19507C0AAE6A}"/>
              </a:ext>
            </a:extLst>
          </p:cNvPr>
          <p:cNvSpPr/>
          <p:nvPr/>
        </p:nvSpPr>
        <p:spPr>
          <a:xfrm>
            <a:off x="1722742" y="4850313"/>
            <a:ext cx="2354200" cy="72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Verdana" panose="020B0604030504040204" pitchFamily="34" charset="0"/>
                <a:ea typeface="Verdana" panose="020B0604030504040204" pitchFamily="34" charset="0"/>
              </a:rPr>
              <a:t>US News Best Countries Index </a:t>
            </a:r>
            <a:endParaRPr lang="hr-HR" sz="12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Graphic 14" descr="Badge 1 with solid fill">
            <a:extLst>
              <a:ext uri="{FF2B5EF4-FFF2-40B4-BE49-F238E27FC236}">
                <a16:creationId xmlns:a16="http://schemas.microsoft.com/office/drawing/2014/main" id="{20210125-0487-5CB0-4500-8898BEB20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149" y="388008"/>
            <a:ext cx="640080" cy="640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9E42A8-2AEE-EAA1-44BE-1155BAB98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5860" y="1173781"/>
            <a:ext cx="4376842" cy="2253193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D962827-1891-134C-AD34-0AC732D95DF6}"/>
              </a:ext>
            </a:extLst>
          </p:cNvPr>
          <p:cNvSpPr txBox="1">
            <a:spLocks/>
          </p:cNvSpPr>
          <p:nvPr/>
        </p:nvSpPr>
        <p:spPr>
          <a:xfrm>
            <a:off x="4182559" y="3592224"/>
            <a:ext cx="7390143" cy="72720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/>
              <a:t>Hrvatska je po snazi svog turističkog brenda na 14. mjestu u svijetu (</a:t>
            </a:r>
            <a:r>
              <a:rPr lang="hr-HR" sz="1250" b="1"/>
              <a:t>poboljšan rang </a:t>
            </a:r>
            <a:r>
              <a:rPr lang="hr-HR" sz="1250"/>
              <a:t>za 2 mjesta u zadnje 2 godine) i na 9. mjestu u Europi, prema ocjenama The Bloom Consulting Country Tourism Brand Ranking.</a:t>
            </a:r>
            <a:endParaRPr lang="hr-HR" sz="1250" b="1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98970F-B0E3-C948-B5D2-39621CF67D22}"/>
              </a:ext>
            </a:extLst>
          </p:cNvPr>
          <p:cNvSpPr txBox="1">
            <a:spLocks/>
          </p:cNvSpPr>
          <p:nvPr/>
        </p:nvSpPr>
        <p:spPr>
          <a:xfrm>
            <a:off x="4182559" y="4792046"/>
            <a:ext cx="7390143" cy="78546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/>
              <a:t>Hrvatska je globalno rangirana na 47. mjestu od ukupno 89 država (</a:t>
            </a:r>
            <a:r>
              <a:rPr lang="hr-HR" sz="1250" b="1"/>
              <a:t>pad rejtinga </a:t>
            </a:r>
            <a:r>
              <a:rPr lang="hr-HR" sz="1250"/>
              <a:t>za 2 mjesta od prošle godine), a povoljno je rangirana u kategorijama Avantura/provod (32. mjesto, pad za 6 mjesta) i Kvaliteta života (36. mjesto, pad za 7 mjesta od prošle godine). </a:t>
            </a:r>
            <a:endParaRPr lang="hr-HR" sz="1250" b="1"/>
          </a:p>
        </p:txBody>
      </p:sp>
    </p:spTree>
    <p:extLst>
      <p:ext uri="{BB962C8B-B14F-4D97-AF65-F5344CB8AC3E}">
        <p14:creationId xmlns:p14="http://schemas.microsoft.com/office/powerpoint/2010/main" val="1136115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2C62F-F230-1330-ACB8-865D76D5B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919D-C46C-4ABD-A43F-DB8B76A9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565" y="453081"/>
            <a:ext cx="10102788" cy="6400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Profil turista u Hrvatskoj: stanje i trendovi promjena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6476A-20A7-D4C6-898E-8BBD54948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37</a:t>
            </a:fld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674696-9BD8-F021-8329-1EEC8742C76D}"/>
              </a:ext>
            </a:extLst>
          </p:cNvPr>
          <p:cNvSpPr txBox="1">
            <a:spLocks/>
          </p:cNvSpPr>
          <p:nvPr/>
        </p:nvSpPr>
        <p:spPr>
          <a:xfrm>
            <a:off x="2894120" y="1207364"/>
            <a:ext cx="8540318" cy="486496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hr-HR" sz="1250" dirty="0"/>
              <a:t>Dominacija turista srednje životne dobi (30 do 49 god. starosti), a udio najmlađih gostiju (do 29 god.) varira, s tendencijom pada u posljednjih nekoliko godina (od 21% u 2014. do 14% u 2022.).</a:t>
            </a:r>
          </a:p>
          <a:p>
            <a:pPr marL="0" indent="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hr-HR" sz="1250" dirty="0"/>
              <a:t>Od 2001. godine do danas zamjetan je trend povećanja udjela obrazovanijih gostiju, udio fakultetski obrazovanih gostiju povećan je s 21% u 2001. na 42% u 2019. godini, uz pad na 40% u 2022. godini. Značajno se smanjuje udio gostiju sa srednjoškolskim obrazovanjem.</a:t>
            </a:r>
          </a:p>
          <a:p>
            <a:pPr marL="0" indent="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hr-HR" sz="1250" dirty="0"/>
              <a:t>Tijekom godina </a:t>
            </a:r>
            <a:r>
              <a:rPr lang="hr-HR" sz="1250" b="1" dirty="0"/>
              <a:t>značajnije se povećava udio turista s višim mjesečnim primanjima kućanstva</a:t>
            </a:r>
            <a:r>
              <a:rPr lang="hr-HR" sz="1250" dirty="0"/>
              <a:t>. Dok je u 2010. godini zabilježeno svega 7% gostiju iz kućanstava s primanjima od 3.501 eura i više, u 2014. taj udio raste na 12%, u 2017. na 24%, u 2019. na 36%, a u 2022. godini na 45%. </a:t>
            </a:r>
          </a:p>
          <a:p>
            <a:pPr marL="0" indent="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hr-HR" sz="1250" dirty="0"/>
              <a:t>Zaustavljen je pad udjela lojalnih gostiju, onih koji su u Hrvatskoj bili tri i više puta – u 2019. je njihov udjel bio 53%, a 2022. čak 72%. To pokazuje i dalje </a:t>
            </a:r>
            <a:r>
              <a:rPr lang="hr-HR" sz="1250" b="1" dirty="0"/>
              <a:t>znatnu ovisnost hrvatskog turizma o postojećim tržištima i segmentima potražnje</a:t>
            </a:r>
            <a:r>
              <a:rPr lang="hr-HR" sz="1250" dirty="0"/>
              <a:t>, ali potvrđuje i značajan segment lojalne potražnje koja odabire Hrvatsku kao turističku destinaciju i u kriznim razdobljima. Novi gosti više dolaze na kontinent, lojalni su više na moru.</a:t>
            </a:r>
          </a:p>
          <a:p>
            <a:pPr marL="0" indent="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hr-HR" sz="1250" b="1" dirty="0"/>
              <a:t>More i priroda </a:t>
            </a:r>
            <a:r>
              <a:rPr lang="hr-HR" sz="1250" dirty="0"/>
              <a:t>i dalje ostaju najvažniji motivi dolaska na hrvatsku obalu i otoke, no na Jadranu raste udjel gostiju koji dolaze radi gastronomskih motiva. U TOMAS-u 2023. g. </a:t>
            </a:r>
            <a:r>
              <a:rPr lang="hr-HR" sz="1250" b="1" dirty="0" err="1"/>
              <a:t>city</a:t>
            </a:r>
            <a:r>
              <a:rPr lang="hr-HR" sz="1250" b="1" dirty="0"/>
              <a:t> break i gastronomija su </a:t>
            </a:r>
            <a:r>
              <a:rPr lang="hr-HR" sz="1250" dirty="0"/>
              <a:t>motivirali po 19% gostiju na dolazak, dok je 2019. zbog gastronomije na Jadran došlo tek 6% turista. U kontinentalnoj Hrvatskoj gastronomski motivi su slabije izraženi. Amerikanci su turisti koje najviše privlači gastronomija kao motiv dolaska u Hrvatsku.</a:t>
            </a:r>
            <a:endParaRPr lang="hr-HR" sz="125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CCC927-BDDA-24DC-624E-5E37CAE1AD9B}"/>
              </a:ext>
            </a:extLst>
          </p:cNvPr>
          <p:cNvSpPr txBox="1">
            <a:spLocks/>
          </p:cNvSpPr>
          <p:nvPr/>
        </p:nvSpPr>
        <p:spPr>
          <a:xfrm>
            <a:off x="463730" y="6277004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Istraživanje stavova i potrošnje turista u Hrvatskoj (TOMAS), 2001.-2023., Institut za turizam Zagreb</a:t>
            </a:r>
          </a:p>
        </p:txBody>
      </p:sp>
      <p:pic>
        <p:nvPicPr>
          <p:cNvPr id="3" name="Graphic 2" descr="Badge with solid fill">
            <a:extLst>
              <a:ext uri="{FF2B5EF4-FFF2-40B4-BE49-F238E27FC236}">
                <a16:creationId xmlns:a16="http://schemas.microsoft.com/office/drawing/2014/main" id="{5BF8F188-AD6A-CF9D-840B-B3C025783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550" y="398433"/>
            <a:ext cx="640080" cy="6400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A776D9-656A-CC86-2FB4-08C12D85E25E}"/>
              </a:ext>
            </a:extLst>
          </p:cNvPr>
          <p:cNvSpPr/>
          <p:nvPr/>
        </p:nvSpPr>
        <p:spPr>
          <a:xfrm>
            <a:off x="463730" y="1210395"/>
            <a:ext cx="2226204" cy="253598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SOCIO-DEMOGRAFSKI PROFIL GOSTA: 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više obrazovanijih gostiju 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manje mlađih gostiju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više gostiju s višim primanjima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više lojalnih gostiju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A9EFE-88B7-0755-A15E-E8DAD48AD4B3}"/>
              </a:ext>
            </a:extLst>
          </p:cNvPr>
          <p:cNvSpPr/>
          <p:nvPr/>
        </p:nvSpPr>
        <p:spPr>
          <a:xfrm>
            <a:off x="463730" y="3941164"/>
            <a:ext cx="2226204" cy="18291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MOTIVI DOLASKA: 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more i priroda dominantni motivi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200" b="1">
                <a:latin typeface="Verdana" panose="020B0604030504040204" pitchFamily="34" charset="0"/>
                <a:ea typeface="Verdana" panose="020B0604030504040204" pitchFamily="34" charset="0"/>
              </a:rPr>
              <a:t>jača uloga city break-a i gastronomije</a:t>
            </a:r>
          </a:p>
        </p:txBody>
      </p:sp>
    </p:spTree>
    <p:extLst>
      <p:ext uri="{BB962C8B-B14F-4D97-AF65-F5344CB8AC3E}">
        <p14:creationId xmlns:p14="http://schemas.microsoft.com/office/powerpoint/2010/main" val="2421316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28ECF-AA84-7B6C-AC92-E2D2FA437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46FB-60E5-97F6-5EE2-2B0B3B0E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565" y="453081"/>
            <a:ext cx="10102788" cy="6400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Strateška usmjerenja Hrvatske kao turističke destinacije: Repozicioniranje u destinaciju visoke vrijednosti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ABED1-FAC0-A168-C085-99AF078B4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38</a:t>
            </a:fld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B055E-0E73-7B79-B116-4F42C88F4D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48" t="26002" r="6177" b="9696"/>
          <a:stretch/>
        </p:blipFill>
        <p:spPr>
          <a:xfrm>
            <a:off x="2809312" y="1427081"/>
            <a:ext cx="8837202" cy="442868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DCBD57-3BEB-9357-9907-1E53B37DE062}"/>
              </a:ext>
            </a:extLst>
          </p:cNvPr>
          <p:cNvSpPr txBox="1">
            <a:spLocks/>
          </p:cNvSpPr>
          <p:nvPr/>
        </p:nvSpPr>
        <p:spPr>
          <a:xfrm>
            <a:off x="463730" y="1642370"/>
            <a:ext cx="2252837" cy="421339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dirty="0"/>
              <a:t>Pozicioniranje temeljeno na masovnom turizmu niske dodane vrijednosti nije održivo.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dirty="0"/>
              <a:t>Hrvatska je kao turistička destinacija, prema Strateškom marketinškom planu, odabrala dva smjera </a:t>
            </a:r>
            <a:r>
              <a:rPr lang="hr-HR" sz="1250" dirty="0" err="1"/>
              <a:t>repozicioniranja</a:t>
            </a:r>
            <a:r>
              <a:rPr lang="hr-HR" sz="1250" dirty="0"/>
              <a:t>: 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r-HR" sz="1250" dirty="0" err="1"/>
              <a:t>Repozicioniranje</a:t>
            </a:r>
            <a:r>
              <a:rPr lang="hr-HR" sz="1250" dirty="0"/>
              <a:t> u smjeru istinske ljepote destinacije;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r-HR" sz="1250" b="1" dirty="0" err="1"/>
              <a:t>Repozicioniranje</a:t>
            </a:r>
            <a:r>
              <a:rPr lang="hr-HR" sz="1250" b="1" dirty="0"/>
              <a:t> u destinaciju visoke vrijednosti, koja će uključivati od 15-20% </a:t>
            </a:r>
            <a:r>
              <a:rPr lang="hr-HR" sz="1250" b="1" dirty="0" err="1"/>
              <a:t>premium</a:t>
            </a:r>
            <a:r>
              <a:rPr lang="hr-HR" sz="1250" b="1" dirty="0"/>
              <a:t> i luksuznih turista.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446D42-7497-C481-C706-89E4F2D10974}"/>
              </a:ext>
            </a:extLst>
          </p:cNvPr>
          <p:cNvSpPr txBox="1">
            <a:spLocks/>
          </p:cNvSpPr>
          <p:nvPr/>
        </p:nvSpPr>
        <p:spPr>
          <a:xfrm>
            <a:off x="463730" y="6277004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Strateški marketinški i operativni plan hrvatskog turizma za razdoblje 2022.-2027., Izvršni sažetak; THR, Horwath HTL, mpr, 06/2023.</a:t>
            </a:r>
          </a:p>
        </p:txBody>
      </p:sp>
      <p:pic>
        <p:nvPicPr>
          <p:cNvPr id="3" name="Graphic 2" descr="Badge with solid fill">
            <a:extLst>
              <a:ext uri="{FF2B5EF4-FFF2-40B4-BE49-F238E27FC236}">
                <a16:creationId xmlns:a16="http://schemas.microsoft.com/office/drawing/2014/main" id="{E291D4C6-41A9-542E-FF09-F2DBE313C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550" y="398433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5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54FB9-6789-C62F-0544-CD09E1BA7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Croatia Lakes photo and picture">
            <a:extLst>
              <a:ext uri="{FF2B5EF4-FFF2-40B4-BE49-F238E27FC236}">
                <a16:creationId xmlns:a16="http://schemas.microsoft.com/office/drawing/2014/main" id="{DC668B36-1550-64F5-CAA0-17BDA713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38" y="1633491"/>
            <a:ext cx="6089037" cy="405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286999-7FD0-C1A8-A15E-5FAA65246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565" y="453081"/>
            <a:ext cx="10102788" cy="6400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Strateška usmjerenja Hrvatske kao turističke destinacije: Vizija razvoja turizma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50057-394F-AFFF-CE99-B69160703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39</a:t>
            </a:fld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D9F83D-234B-B5F5-7308-4FD0419CB6E8}"/>
              </a:ext>
            </a:extLst>
          </p:cNvPr>
          <p:cNvSpPr txBox="1">
            <a:spLocks/>
          </p:cNvSpPr>
          <p:nvPr/>
        </p:nvSpPr>
        <p:spPr>
          <a:xfrm>
            <a:off x="463731" y="1672521"/>
            <a:ext cx="3291523" cy="39794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/>
              <a:t>Vizija turističkog razvoja Hrvatske je </a:t>
            </a:r>
            <a:r>
              <a:rPr lang="hr-HR" sz="1250" b="1"/>
              <a:t>u skladu s postulatima premium turizma</a:t>
            </a:r>
            <a:r>
              <a:rPr lang="hr-HR" sz="1250"/>
              <a:t>: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hr-HR" sz="1250"/>
              <a:t>Hrvatska želi postati turistička </a:t>
            </a:r>
            <a:r>
              <a:rPr lang="hr-HR" sz="1250" b="1"/>
              <a:t>destinacija koja nudi </a:t>
            </a:r>
            <a:r>
              <a:rPr lang="hr-HR" sz="1250" b="1" u="sng"/>
              <a:t>visoko kvalitetna iskustva</a:t>
            </a:r>
            <a:r>
              <a:rPr lang="hr-HR" sz="1250" b="1"/>
              <a:t>, odgovornim turistima, koji su </a:t>
            </a:r>
            <a:r>
              <a:rPr lang="hr-HR" sz="1250" b="1" u="sng"/>
              <a:t>spremni ostvariti višu potrošnju</a:t>
            </a:r>
            <a:r>
              <a:rPr lang="hr-HR" sz="1250" b="1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hr-HR" sz="1250"/>
              <a:t>Sastavni dio vizije je jedinstvenost doživljaja i lokalizacija: </a:t>
            </a:r>
            <a:r>
              <a:rPr lang="hr-HR" sz="1250" b="1"/>
              <a:t>očuvanje i njegovanje </a:t>
            </a:r>
            <a:r>
              <a:rPr lang="hr-HR" sz="1250" b="1" u="sng"/>
              <a:t>jedinstvenih hrvatskih običaja i istinskih lokalnih iskustava</a:t>
            </a:r>
            <a:r>
              <a:rPr lang="hr-HR" sz="1250" b="1"/>
              <a:t>, na dobrobit domaćeg stanovništva.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8A575F-909A-FA42-D3ED-C4B5F25F55A8}"/>
              </a:ext>
            </a:extLst>
          </p:cNvPr>
          <p:cNvSpPr txBox="1">
            <a:spLocks/>
          </p:cNvSpPr>
          <p:nvPr/>
        </p:nvSpPr>
        <p:spPr>
          <a:xfrm>
            <a:off x="449580" y="6288024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Strateški marketinški i operativni plan hrvatskog turizma za razdoblje 2022.-2027., Izvršni sažetak; THR, Horwath HTL, mpr, 06/2023.</a:t>
            </a:r>
          </a:p>
        </p:txBody>
      </p:sp>
      <p:pic>
        <p:nvPicPr>
          <p:cNvPr id="3" name="Graphic 2" descr="Badge with solid fill">
            <a:extLst>
              <a:ext uri="{FF2B5EF4-FFF2-40B4-BE49-F238E27FC236}">
                <a16:creationId xmlns:a16="http://schemas.microsoft.com/office/drawing/2014/main" id="{6F37AD3F-EAD6-93E3-E57C-0909A368B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550" y="398433"/>
            <a:ext cx="640080" cy="640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C75505-C74C-85B4-E26E-14C293DA8189}"/>
              </a:ext>
            </a:extLst>
          </p:cNvPr>
          <p:cNvSpPr txBox="1"/>
          <p:nvPr/>
        </p:nvSpPr>
        <p:spPr>
          <a:xfrm>
            <a:off x="4380606" y="1982090"/>
            <a:ext cx="5566300" cy="336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b="1" i="0" u="none" strike="noStrike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„Hrvatska će do 2027. i poslije biti prepoznata kao održiva destinacija visoke vrijednosti, koja će u cilju unaprjeđenja kvalitete života domaćeg stanovništva nuditi širok spektar autentičnih i kvalitetnih turističkih doživljaja, različitim segmentima turističke potražnje."</a:t>
            </a:r>
            <a:endParaRPr lang="hr-HR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573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F6E2-00AA-48AA-97F7-08D98F6D4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hr-HR">
                <a:solidFill>
                  <a:srgbClr val="29235C"/>
                </a:solidFill>
              </a:rPr>
              <a:t>Polazište, ciljevi istraživanja i sažetak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3555C9-210D-4335-B000-64D7CD2F7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>
                <a:solidFill>
                  <a:srgbClr val="29235C"/>
                </a:solidFill>
              </a:rPr>
              <a:t>505 savjetovanje d.o.o.</a:t>
            </a:r>
            <a:endParaRPr lang="hr-HR" dirty="0">
              <a:solidFill>
                <a:srgbClr val="29235C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27232-1B9A-4D85-8323-528D2E75E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CFCE8B-2703-49F4-AB70-4F3FAFC48853}" type="slidenum">
              <a:rPr lang="hr-HR" smtClean="0">
                <a:solidFill>
                  <a:srgbClr val="29235C"/>
                </a:solidFill>
              </a:rPr>
              <a:pPr/>
              <a:t>4</a:t>
            </a:fld>
            <a:endParaRPr lang="hr-HR" dirty="0">
              <a:solidFill>
                <a:srgbClr val="2923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7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65C9-D553-16E2-BBEB-220EE42B4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98E5-1A86-78FD-304A-35479064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87" y="405232"/>
            <a:ext cx="10414360" cy="7465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Strateška usmjerenja Hrvatske kao turističke destinacije: </a:t>
            </a:r>
            <a:r>
              <a:rPr lang="it-IT" sz="2400"/>
              <a:t>Ciljna tržišta i proizvodni prioriteti 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6BEEA-F83C-F2FA-DAF1-98F8EB556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40</a:t>
            </a:fld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9F9C41-A8B0-45F0-391F-E599411729E5}"/>
              </a:ext>
            </a:extLst>
          </p:cNvPr>
          <p:cNvSpPr txBox="1">
            <a:spLocks/>
          </p:cNvSpPr>
          <p:nvPr/>
        </p:nvSpPr>
        <p:spPr>
          <a:xfrm>
            <a:off x="463731" y="1767158"/>
            <a:ext cx="2091236" cy="380801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dirty="0"/>
              <a:t>Vidljivo je da </a:t>
            </a:r>
            <a:r>
              <a:rPr lang="hr-HR" sz="1250" b="1" dirty="0"/>
              <a:t>definirana prioritetna ciljna tržišta i proizvodni prioriteti koje definira Strateški marketinški plan, </a:t>
            </a:r>
            <a:r>
              <a:rPr lang="hr-HR" sz="1250" b="1" u="sng" dirty="0"/>
              <a:t>odgovaraju zahtjevima </a:t>
            </a:r>
            <a:r>
              <a:rPr lang="hr-HR" sz="1250" b="1" u="sng" dirty="0" err="1"/>
              <a:t>premium</a:t>
            </a:r>
            <a:r>
              <a:rPr lang="hr-HR" sz="1250" b="1" u="sng" dirty="0"/>
              <a:t> potrošača</a:t>
            </a:r>
            <a:r>
              <a:rPr lang="hr-HR" sz="1250" b="1" dirty="0"/>
              <a:t>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dirty="0"/>
              <a:t>Realizacijom ovih prioriteta kroz operacionalizaciju marketinške strategije </a:t>
            </a:r>
            <a:r>
              <a:rPr lang="hr-HR" sz="1250" b="1" dirty="0"/>
              <a:t>stječu se preduvjeti za </a:t>
            </a:r>
            <a:r>
              <a:rPr lang="hr-HR" sz="1250" b="1" dirty="0" err="1"/>
              <a:t>repozicioniranje</a:t>
            </a:r>
            <a:r>
              <a:rPr lang="hr-HR" sz="1250" b="1" dirty="0"/>
              <a:t> Hrvatske u smjeru </a:t>
            </a:r>
            <a:r>
              <a:rPr lang="hr-HR" sz="1250" b="1" dirty="0" err="1"/>
              <a:t>premium</a:t>
            </a:r>
            <a:r>
              <a:rPr lang="hr-HR" sz="1250" b="1" dirty="0"/>
              <a:t> turističke destinacije.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5BF6C1-1983-DD96-EED0-2A787AE53DF4}"/>
              </a:ext>
            </a:extLst>
          </p:cNvPr>
          <p:cNvSpPr txBox="1">
            <a:spLocks/>
          </p:cNvSpPr>
          <p:nvPr/>
        </p:nvSpPr>
        <p:spPr>
          <a:xfrm>
            <a:off x="463731" y="6270205"/>
            <a:ext cx="4410110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Strateški marketinški i operativni plan hrvatskog turizma za razdoblje 2022.-2027., Izvršni sažetak; THR, Horwath HTL, mpr, 06/2023.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BC3173-8E5D-21E8-1C37-A0DE1C418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63" t="31068" r="37913" b="9792"/>
          <a:stretch/>
        </p:blipFill>
        <p:spPr>
          <a:xfrm>
            <a:off x="2659595" y="1401090"/>
            <a:ext cx="4879773" cy="40558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022DC5-CF1C-6508-9204-36159AD44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00" t="51780" r="44806" b="21812"/>
          <a:stretch/>
        </p:blipFill>
        <p:spPr>
          <a:xfrm>
            <a:off x="7643996" y="4607510"/>
            <a:ext cx="3986074" cy="18110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Graphic 2" descr="Badge with solid fill">
            <a:extLst>
              <a:ext uri="{FF2B5EF4-FFF2-40B4-BE49-F238E27FC236}">
                <a16:creationId xmlns:a16="http://schemas.microsoft.com/office/drawing/2014/main" id="{243E4303-65EA-19BE-FDA4-98F99B293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953" y="405232"/>
            <a:ext cx="640080" cy="64008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A93759-7F10-5752-50B7-6B770B4CEB09}"/>
              </a:ext>
            </a:extLst>
          </p:cNvPr>
          <p:cNvSpPr txBox="1">
            <a:spLocks/>
          </p:cNvSpPr>
          <p:nvPr/>
        </p:nvSpPr>
        <p:spPr>
          <a:xfrm>
            <a:off x="7643996" y="4287914"/>
            <a:ext cx="3986074" cy="31959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Proizvodni prioriteti</a:t>
            </a:r>
            <a:endParaRPr lang="hr-HR" sz="1200" b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514002-4D1F-3CFA-D5DA-2778F6CDC96F}"/>
              </a:ext>
            </a:extLst>
          </p:cNvPr>
          <p:cNvSpPr txBox="1">
            <a:spLocks/>
          </p:cNvSpPr>
          <p:nvPr/>
        </p:nvSpPr>
        <p:spPr>
          <a:xfrm>
            <a:off x="7731100" y="1353641"/>
            <a:ext cx="3898970" cy="31959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/>
              <a:t>Fokus na 3 dimenzije turističke potražnje</a:t>
            </a:r>
            <a:endParaRPr lang="hr-HR" sz="1200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59ACFD-7204-EC25-6DBB-14EFB98F19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427" t="30420" r="54291" b="47314"/>
          <a:stretch/>
        </p:blipFill>
        <p:spPr>
          <a:xfrm>
            <a:off x="7731100" y="1645521"/>
            <a:ext cx="1994448" cy="1072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981975-8B45-3B49-EEFA-3614F8E9DC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91" t="30420" r="30727" b="47314"/>
          <a:stretch/>
        </p:blipFill>
        <p:spPr>
          <a:xfrm>
            <a:off x="9747971" y="2181961"/>
            <a:ext cx="1994449" cy="1072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EDDF9C-DD5B-89A4-DC8E-3B33775906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484" t="30420" r="7233" b="47314"/>
          <a:stretch/>
        </p:blipFill>
        <p:spPr>
          <a:xfrm>
            <a:off x="7753522" y="2805453"/>
            <a:ext cx="1994449" cy="107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2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87E8F-A1AD-7CE6-8245-F01142380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2080-D39E-ACBD-712B-0A0CDC6F4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666" y="407506"/>
            <a:ext cx="10485382" cy="7088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Percepcija Hrvatske kao turističke destinacije: Atributi brenda i nedovoljno percipirani elementi brenda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1868-9091-3A7C-CBF3-C76C9D621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41</a:t>
            </a:fld>
            <a:endParaRPr lang="hr-H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6B5708-96FE-CD75-CA57-CA466ADB3052}"/>
              </a:ext>
            </a:extLst>
          </p:cNvPr>
          <p:cNvSpPr txBox="1">
            <a:spLocks/>
          </p:cNvSpPr>
          <p:nvPr/>
        </p:nvSpPr>
        <p:spPr>
          <a:xfrm>
            <a:off x="647626" y="6134469"/>
            <a:ext cx="4714487" cy="63984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Strateški marketinški i operativni plan hrvatskog turizma za razdoblje 2022.-2027., Izvršni sažetak; THR, Horwath HTL, mpr, 06/2023.</a:t>
            </a:r>
          </a:p>
        </p:txBody>
      </p:sp>
      <p:pic>
        <p:nvPicPr>
          <p:cNvPr id="3" name="Graphic 2" descr="Badge 3 with solid fill">
            <a:extLst>
              <a:ext uri="{FF2B5EF4-FFF2-40B4-BE49-F238E27FC236}">
                <a16:creationId xmlns:a16="http://schemas.microsoft.com/office/drawing/2014/main" id="{429466F2-C258-A693-3702-981359E7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586" y="351498"/>
            <a:ext cx="640080" cy="64008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509F3C-8900-A6C2-78F8-D9344E5E23B9}"/>
              </a:ext>
            </a:extLst>
          </p:cNvPr>
          <p:cNvSpPr txBox="1">
            <a:spLocks/>
          </p:cNvSpPr>
          <p:nvPr/>
        </p:nvSpPr>
        <p:spPr>
          <a:xfrm>
            <a:off x="647625" y="1238732"/>
            <a:ext cx="5360295" cy="35619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 b="1">
                <a:solidFill>
                  <a:schemeClr val="bg1"/>
                </a:solidFill>
              </a:rPr>
              <a:t>Ključni atributi brenda Hrvatska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DF1B90-CA02-2DB0-025A-4DB6032B88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087" t="33398" r="12621" b="17153"/>
          <a:stretch/>
        </p:blipFill>
        <p:spPr>
          <a:xfrm>
            <a:off x="647624" y="1674592"/>
            <a:ext cx="5360296" cy="24729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8B5A3F-F0E6-8564-9C4A-72A81858D78E}"/>
              </a:ext>
            </a:extLst>
          </p:cNvPr>
          <p:cNvGrpSpPr/>
          <p:nvPr/>
        </p:nvGrpSpPr>
        <p:grpSpPr>
          <a:xfrm>
            <a:off x="6414621" y="3061984"/>
            <a:ext cx="5327799" cy="2996608"/>
            <a:chOff x="6210357" y="3061984"/>
            <a:chExt cx="5327799" cy="2996608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30327F62-32AD-900A-5FA4-E325FD1EF97A}"/>
                </a:ext>
              </a:extLst>
            </p:cNvPr>
            <p:cNvSpPr txBox="1">
              <a:spLocks/>
            </p:cNvSpPr>
            <p:nvPr/>
          </p:nvSpPr>
          <p:spPr>
            <a:xfrm>
              <a:off x="6210357" y="3061984"/>
              <a:ext cx="5327798" cy="50433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lIns="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29235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9235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9235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29235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29235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hr-HR" sz="1200" b="1">
                  <a:solidFill>
                    <a:schemeClr val="bg1"/>
                  </a:solidFill>
                </a:rPr>
                <a:t>Nedovoljno percipirani elementi brenda Hrvatska</a:t>
              </a:r>
              <a:br>
                <a:rPr lang="hr-HR" sz="1200" b="1">
                  <a:solidFill>
                    <a:schemeClr val="bg1"/>
                  </a:solidFill>
                </a:rPr>
              </a:br>
              <a:r>
                <a:rPr lang="hr-HR" sz="1200" b="1">
                  <a:solidFill>
                    <a:schemeClr val="bg1"/>
                  </a:solidFill>
                </a:rPr>
                <a:t>- poželjni za nadogradnju brenda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178C0F-FCF3-3E2B-7DF4-20C2F1604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6869" t="32880" r="12578" b="17153"/>
            <a:stretch/>
          </p:blipFill>
          <p:spPr>
            <a:xfrm>
              <a:off x="6210357" y="3585651"/>
              <a:ext cx="5327799" cy="2472941"/>
            </a:xfrm>
            <a:prstGeom prst="rect">
              <a:avLst/>
            </a:prstGeom>
          </p:spPr>
        </p:pic>
        <p:sp>
          <p:nvSpPr>
            <p:cNvPr id="13" name="Freeform 50">
              <a:extLst>
                <a:ext uri="{FF2B5EF4-FFF2-40B4-BE49-F238E27FC236}">
                  <a16:creationId xmlns:a16="http://schemas.microsoft.com/office/drawing/2014/main" id="{3209540B-A7F6-13D3-7C15-5F9D166F0F4B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 flipV="1">
              <a:off x="6213598" y="3739283"/>
              <a:ext cx="1096410" cy="876355"/>
            </a:xfrm>
            <a:custGeom>
              <a:avLst/>
              <a:gdLst>
                <a:gd name="T0" fmla="*/ 2147483647 w 3884"/>
                <a:gd name="T1" fmla="*/ 2147483647 h 1600"/>
                <a:gd name="T2" fmla="*/ 2147483647 w 3884"/>
                <a:gd name="T3" fmla="*/ 2147483647 h 1600"/>
                <a:gd name="T4" fmla="*/ 2147483647 w 3884"/>
                <a:gd name="T5" fmla="*/ 2147483647 h 1600"/>
                <a:gd name="T6" fmla="*/ 2147483647 w 3884"/>
                <a:gd name="T7" fmla="*/ 2147483647 h 1600"/>
                <a:gd name="T8" fmla="*/ 2147483647 w 3884"/>
                <a:gd name="T9" fmla="*/ 2147483647 h 1600"/>
                <a:gd name="T10" fmla="*/ 2147483647 w 3884"/>
                <a:gd name="T11" fmla="*/ 2147483647 h 1600"/>
                <a:gd name="T12" fmla="*/ 0 w 3884"/>
                <a:gd name="T13" fmla="*/ 2147483647 h 1600"/>
                <a:gd name="T14" fmla="*/ 2147483647 w 3884"/>
                <a:gd name="T15" fmla="*/ 2147483647 h 1600"/>
                <a:gd name="T16" fmla="*/ 2147483647 w 3884"/>
                <a:gd name="T17" fmla="*/ 2147483647 h 1600"/>
                <a:gd name="T18" fmla="*/ 2147483647 w 3884"/>
                <a:gd name="T19" fmla="*/ 2147483647 h 1600"/>
                <a:gd name="T20" fmla="*/ 2147483647 w 3884"/>
                <a:gd name="T21" fmla="*/ 2147483647 h 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84"/>
                <a:gd name="T34" fmla="*/ 0 h 1600"/>
                <a:gd name="T35" fmla="*/ 3884 w 3884"/>
                <a:gd name="T36" fmla="*/ 1600 h 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84" h="1600">
                  <a:moveTo>
                    <a:pt x="297" y="1346"/>
                  </a:moveTo>
                  <a:cubicBezTo>
                    <a:pt x="918" y="1523"/>
                    <a:pt x="1726" y="1533"/>
                    <a:pt x="2310" y="1448"/>
                  </a:cubicBezTo>
                  <a:cubicBezTo>
                    <a:pt x="3125" y="1334"/>
                    <a:pt x="3798" y="1192"/>
                    <a:pt x="3810" y="884"/>
                  </a:cubicBezTo>
                  <a:cubicBezTo>
                    <a:pt x="3822" y="576"/>
                    <a:pt x="3114" y="204"/>
                    <a:pt x="1945" y="137"/>
                  </a:cubicBezTo>
                  <a:cubicBezTo>
                    <a:pt x="645" y="63"/>
                    <a:pt x="74" y="564"/>
                    <a:pt x="74" y="724"/>
                  </a:cubicBezTo>
                  <a:cubicBezTo>
                    <a:pt x="74" y="884"/>
                    <a:pt x="394" y="1032"/>
                    <a:pt x="781" y="1072"/>
                  </a:cubicBezTo>
                  <a:cubicBezTo>
                    <a:pt x="280" y="1135"/>
                    <a:pt x="0" y="912"/>
                    <a:pt x="0" y="724"/>
                  </a:cubicBezTo>
                  <a:cubicBezTo>
                    <a:pt x="0" y="536"/>
                    <a:pt x="473" y="0"/>
                    <a:pt x="1951" y="68"/>
                  </a:cubicBezTo>
                  <a:cubicBezTo>
                    <a:pt x="2863" y="110"/>
                    <a:pt x="3884" y="433"/>
                    <a:pt x="3878" y="884"/>
                  </a:cubicBezTo>
                  <a:cubicBezTo>
                    <a:pt x="3872" y="1335"/>
                    <a:pt x="2873" y="1446"/>
                    <a:pt x="2276" y="1523"/>
                  </a:cubicBezTo>
                  <a:cubicBezTo>
                    <a:pt x="1679" y="1600"/>
                    <a:pt x="553" y="1580"/>
                    <a:pt x="297" y="1346"/>
                  </a:cubicBez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tIns="91440" bIns="9144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FF960C"/>
                </a:solidFill>
                <a:cs typeface="Arial" pitchFamily="34" charset="0"/>
              </a:endParaRPr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C2D50C55-43EE-AC98-229C-A3D3115B9CC3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 flipV="1">
              <a:off x="7622941" y="3742090"/>
              <a:ext cx="1096410" cy="876355"/>
            </a:xfrm>
            <a:custGeom>
              <a:avLst/>
              <a:gdLst>
                <a:gd name="T0" fmla="*/ 2147483647 w 3884"/>
                <a:gd name="T1" fmla="*/ 2147483647 h 1600"/>
                <a:gd name="T2" fmla="*/ 2147483647 w 3884"/>
                <a:gd name="T3" fmla="*/ 2147483647 h 1600"/>
                <a:gd name="T4" fmla="*/ 2147483647 w 3884"/>
                <a:gd name="T5" fmla="*/ 2147483647 h 1600"/>
                <a:gd name="T6" fmla="*/ 2147483647 w 3884"/>
                <a:gd name="T7" fmla="*/ 2147483647 h 1600"/>
                <a:gd name="T8" fmla="*/ 2147483647 w 3884"/>
                <a:gd name="T9" fmla="*/ 2147483647 h 1600"/>
                <a:gd name="T10" fmla="*/ 2147483647 w 3884"/>
                <a:gd name="T11" fmla="*/ 2147483647 h 1600"/>
                <a:gd name="T12" fmla="*/ 0 w 3884"/>
                <a:gd name="T13" fmla="*/ 2147483647 h 1600"/>
                <a:gd name="T14" fmla="*/ 2147483647 w 3884"/>
                <a:gd name="T15" fmla="*/ 2147483647 h 1600"/>
                <a:gd name="T16" fmla="*/ 2147483647 w 3884"/>
                <a:gd name="T17" fmla="*/ 2147483647 h 1600"/>
                <a:gd name="T18" fmla="*/ 2147483647 w 3884"/>
                <a:gd name="T19" fmla="*/ 2147483647 h 1600"/>
                <a:gd name="T20" fmla="*/ 2147483647 w 3884"/>
                <a:gd name="T21" fmla="*/ 2147483647 h 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84"/>
                <a:gd name="T34" fmla="*/ 0 h 1600"/>
                <a:gd name="T35" fmla="*/ 3884 w 3884"/>
                <a:gd name="T36" fmla="*/ 1600 h 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84" h="1600">
                  <a:moveTo>
                    <a:pt x="297" y="1346"/>
                  </a:moveTo>
                  <a:cubicBezTo>
                    <a:pt x="918" y="1523"/>
                    <a:pt x="1726" y="1533"/>
                    <a:pt x="2310" y="1448"/>
                  </a:cubicBezTo>
                  <a:cubicBezTo>
                    <a:pt x="3125" y="1334"/>
                    <a:pt x="3798" y="1192"/>
                    <a:pt x="3810" y="884"/>
                  </a:cubicBezTo>
                  <a:cubicBezTo>
                    <a:pt x="3822" y="576"/>
                    <a:pt x="3114" y="204"/>
                    <a:pt x="1945" y="137"/>
                  </a:cubicBezTo>
                  <a:cubicBezTo>
                    <a:pt x="645" y="63"/>
                    <a:pt x="74" y="564"/>
                    <a:pt x="74" y="724"/>
                  </a:cubicBezTo>
                  <a:cubicBezTo>
                    <a:pt x="74" y="884"/>
                    <a:pt x="394" y="1032"/>
                    <a:pt x="781" y="1072"/>
                  </a:cubicBezTo>
                  <a:cubicBezTo>
                    <a:pt x="280" y="1135"/>
                    <a:pt x="0" y="912"/>
                    <a:pt x="0" y="724"/>
                  </a:cubicBezTo>
                  <a:cubicBezTo>
                    <a:pt x="0" y="536"/>
                    <a:pt x="473" y="0"/>
                    <a:pt x="1951" y="68"/>
                  </a:cubicBezTo>
                  <a:cubicBezTo>
                    <a:pt x="2863" y="110"/>
                    <a:pt x="3884" y="433"/>
                    <a:pt x="3878" y="884"/>
                  </a:cubicBezTo>
                  <a:cubicBezTo>
                    <a:pt x="3872" y="1335"/>
                    <a:pt x="2873" y="1446"/>
                    <a:pt x="2276" y="1523"/>
                  </a:cubicBezTo>
                  <a:cubicBezTo>
                    <a:pt x="1679" y="1600"/>
                    <a:pt x="553" y="1580"/>
                    <a:pt x="297" y="1346"/>
                  </a:cubicBez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tIns="91440" bIns="9144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FF960C"/>
                </a:solidFill>
                <a:cs typeface="Arial" pitchFamily="34" charset="0"/>
              </a:endParaRPr>
            </a:p>
          </p:txBody>
        </p:sp>
        <p:sp>
          <p:nvSpPr>
            <p:cNvPr id="15" name="Freeform 50">
              <a:extLst>
                <a:ext uri="{FF2B5EF4-FFF2-40B4-BE49-F238E27FC236}">
                  <a16:creationId xmlns:a16="http://schemas.microsoft.com/office/drawing/2014/main" id="{894A0007-B8C1-AA34-4DB1-8F96988B067B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 flipV="1">
              <a:off x="9032283" y="3796887"/>
              <a:ext cx="1096410" cy="876355"/>
            </a:xfrm>
            <a:custGeom>
              <a:avLst/>
              <a:gdLst>
                <a:gd name="T0" fmla="*/ 2147483647 w 3884"/>
                <a:gd name="T1" fmla="*/ 2147483647 h 1600"/>
                <a:gd name="T2" fmla="*/ 2147483647 w 3884"/>
                <a:gd name="T3" fmla="*/ 2147483647 h 1600"/>
                <a:gd name="T4" fmla="*/ 2147483647 w 3884"/>
                <a:gd name="T5" fmla="*/ 2147483647 h 1600"/>
                <a:gd name="T6" fmla="*/ 2147483647 w 3884"/>
                <a:gd name="T7" fmla="*/ 2147483647 h 1600"/>
                <a:gd name="T8" fmla="*/ 2147483647 w 3884"/>
                <a:gd name="T9" fmla="*/ 2147483647 h 1600"/>
                <a:gd name="T10" fmla="*/ 2147483647 w 3884"/>
                <a:gd name="T11" fmla="*/ 2147483647 h 1600"/>
                <a:gd name="T12" fmla="*/ 0 w 3884"/>
                <a:gd name="T13" fmla="*/ 2147483647 h 1600"/>
                <a:gd name="T14" fmla="*/ 2147483647 w 3884"/>
                <a:gd name="T15" fmla="*/ 2147483647 h 1600"/>
                <a:gd name="T16" fmla="*/ 2147483647 w 3884"/>
                <a:gd name="T17" fmla="*/ 2147483647 h 1600"/>
                <a:gd name="T18" fmla="*/ 2147483647 w 3884"/>
                <a:gd name="T19" fmla="*/ 2147483647 h 1600"/>
                <a:gd name="T20" fmla="*/ 2147483647 w 3884"/>
                <a:gd name="T21" fmla="*/ 2147483647 h 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84"/>
                <a:gd name="T34" fmla="*/ 0 h 1600"/>
                <a:gd name="T35" fmla="*/ 3884 w 3884"/>
                <a:gd name="T36" fmla="*/ 1600 h 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84" h="1600">
                  <a:moveTo>
                    <a:pt x="297" y="1346"/>
                  </a:moveTo>
                  <a:cubicBezTo>
                    <a:pt x="918" y="1523"/>
                    <a:pt x="1726" y="1533"/>
                    <a:pt x="2310" y="1448"/>
                  </a:cubicBezTo>
                  <a:cubicBezTo>
                    <a:pt x="3125" y="1334"/>
                    <a:pt x="3798" y="1192"/>
                    <a:pt x="3810" y="884"/>
                  </a:cubicBezTo>
                  <a:cubicBezTo>
                    <a:pt x="3822" y="576"/>
                    <a:pt x="3114" y="204"/>
                    <a:pt x="1945" y="137"/>
                  </a:cubicBezTo>
                  <a:cubicBezTo>
                    <a:pt x="645" y="63"/>
                    <a:pt x="74" y="564"/>
                    <a:pt x="74" y="724"/>
                  </a:cubicBezTo>
                  <a:cubicBezTo>
                    <a:pt x="74" y="884"/>
                    <a:pt x="394" y="1032"/>
                    <a:pt x="781" y="1072"/>
                  </a:cubicBezTo>
                  <a:cubicBezTo>
                    <a:pt x="280" y="1135"/>
                    <a:pt x="0" y="912"/>
                    <a:pt x="0" y="724"/>
                  </a:cubicBezTo>
                  <a:cubicBezTo>
                    <a:pt x="0" y="536"/>
                    <a:pt x="473" y="0"/>
                    <a:pt x="1951" y="68"/>
                  </a:cubicBezTo>
                  <a:cubicBezTo>
                    <a:pt x="2863" y="110"/>
                    <a:pt x="3884" y="433"/>
                    <a:pt x="3878" y="884"/>
                  </a:cubicBezTo>
                  <a:cubicBezTo>
                    <a:pt x="3872" y="1335"/>
                    <a:pt x="2873" y="1446"/>
                    <a:pt x="2276" y="1523"/>
                  </a:cubicBezTo>
                  <a:cubicBezTo>
                    <a:pt x="1679" y="1600"/>
                    <a:pt x="553" y="1580"/>
                    <a:pt x="297" y="1346"/>
                  </a:cubicBez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tIns="91440" bIns="9144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FF960C"/>
                </a:solidFill>
                <a:cs typeface="Arial" pitchFamily="34" charset="0"/>
              </a:endParaRPr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DAA60350-248E-4477-D51E-F90D11B56F23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 flipV="1">
              <a:off x="10441626" y="3739284"/>
              <a:ext cx="1096410" cy="876355"/>
            </a:xfrm>
            <a:custGeom>
              <a:avLst/>
              <a:gdLst>
                <a:gd name="T0" fmla="*/ 2147483647 w 3884"/>
                <a:gd name="T1" fmla="*/ 2147483647 h 1600"/>
                <a:gd name="T2" fmla="*/ 2147483647 w 3884"/>
                <a:gd name="T3" fmla="*/ 2147483647 h 1600"/>
                <a:gd name="T4" fmla="*/ 2147483647 w 3884"/>
                <a:gd name="T5" fmla="*/ 2147483647 h 1600"/>
                <a:gd name="T6" fmla="*/ 2147483647 w 3884"/>
                <a:gd name="T7" fmla="*/ 2147483647 h 1600"/>
                <a:gd name="T8" fmla="*/ 2147483647 w 3884"/>
                <a:gd name="T9" fmla="*/ 2147483647 h 1600"/>
                <a:gd name="T10" fmla="*/ 2147483647 w 3884"/>
                <a:gd name="T11" fmla="*/ 2147483647 h 1600"/>
                <a:gd name="T12" fmla="*/ 0 w 3884"/>
                <a:gd name="T13" fmla="*/ 2147483647 h 1600"/>
                <a:gd name="T14" fmla="*/ 2147483647 w 3884"/>
                <a:gd name="T15" fmla="*/ 2147483647 h 1600"/>
                <a:gd name="T16" fmla="*/ 2147483647 w 3884"/>
                <a:gd name="T17" fmla="*/ 2147483647 h 1600"/>
                <a:gd name="T18" fmla="*/ 2147483647 w 3884"/>
                <a:gd name="T19" fmla="*/ 2147483647 h 1600"/>
                <a:gd name="T20" fmla="*/ 2147483647 w 3884"/>
                <a:gd name="T21" fmla="*/ 2147483647 h 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84"/>
                <a:gd name="T34" fmla="*/ 0 h 1600"/>
                <a:gd name="T35" fmla="*/ 3884 w 3884"/>
                <a:gd name="T36" fmla="*/ 1600 h 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84" h="1600">
                  <a:moveTo>
                    <a:pt x="297" y="1346"/>
                  </a:moveTo>
                  <a:cubicBezTo>
                    <a:pt x="918" y="1523"/>
                    <a:pt x="1726" y="1533"/>
                    <a:pt x="2310" y="1448"/>
                  </a:cubicBezTo>
                  <a:cubicBezTo>
                    <a:pt x="3125" y="1334"/>
                    <a:pt x="3798" y="1192"/>
                    <a:pt x="3810" y="884"/>
                  </a:cubicBezTo>
                  <a:cubicBezTo>
                    <a:pt x="3822" y="576"/>
                    <a:pt x="3114" y="204"/>
                    <a:pt x="1945" y="137"/>
                  </a:cubicBezTo>
                  <a:cubicBezTo>
                    <a:pt x="645" y="63"/>
                    <a:pt x="74" y="564"/>
                    <a:pt x="74" y="724"/>
                  </a:cubicBezTo>
                  <a:cubicBezTo>
                    <a:pt x="74" y="884"/>
                    <a:pt x="394" y="1032"/>
                    <a:pt x="781" y="1072"/>
                  </a:cubicBezTo>
                  <a:cubicBezTo>
                    <a:pt x="280" y="1135"/>
                    <a:pt x="0" y="912"/>
                    <a:pt x="0" y="724"/>
                  </a:cubicBezTo>
                  <a:cubicBezTo>
                    <a:pt x="0" y="536"/>
                    <a:pt x="473" y="0"/>
                    <a:pt x="1951" y="68"/>
                  </a:cubicBezTo>
                  <a:cubicBezTo>
                    <a:pt x="2863" y="110"/>
                    <a:pt x="3884" y="433"/>
                    <a:pt x="3878" y="884"/>
                  </a:cubicBezTo>
                  <a:cubicBezTo>
                    <a:pt x="3872" y="1335"/>
                    <a:pt x="2873" y="1446"/>
                    <a:pt x="2276" y="1523"/>
                  </a:cubicBezTo>
                  <a:cubicBezTo>
                    <a:pt x="1679" y="1600"/>
                    <a:pt x="553" y="1580"/>
                    <a:pt x="297" y="1346"/>
                  </a:cubicBez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tIns="91440" bIns="9144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FF960C"/>
                </a:solidFill>
                <a:cs typeface="Arial" pitchFamily="34" charset="0"/>
              </a:endParaRPr>
            </a:p>
          </p:txBody>
        </p:sp>
        <p:sp>
          <p:nvSpPr>
            <p:cNvPr id="17" name="Freeform 50">
              <a:extLst>
                <a:ext uri="{FF2B5EF4-FFF2-40B4-BE49-F238E27FC236}">
                  <a16:creationId xmlns:a16="http://schemas.microsoft.com/office/drawing/2014/main" id="{80B0BD37-2AE4-D0A6-8918-C624C5A7AB14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 flipV="1">
              <a:off x="9039311" y="4971001"/>
              <a:ext cx="1096410" cy="876355"/>
            </a:xfrm>
            <a:custGeom>
              <a:avLst/>
              <a:gdLst>
                <a:gd name="T0" fmla="*/ 2147483647 w 3884"/>
                <a:gd name="T1" fmla="*/ 2147483647 h 1600"/>
                <a:gd name="T2" fmla="*/ 2147483647 w 3884"/>
                <a:gd name="T3" fmla="*/ 2147483647 h 1600"/>
                <a:gd name="T4" fmla="*/ 2147483647 w 3884"/>
                <a:gd name="T5" fmla="*/ 2147483647 h 1600"/>
                <a:gd name="T6" fmla="*/ 2147483647 w 3884"/>
                <a:gd name="T7" fmla="*/ 2147483647 h 1600"/>
                <a:gd name="T8" fmla="*/ 2147483647 w 3884"/>
                <a:gd name="T9" fmla="*/ 2147483647 h 1600"/>
                <a:gd name="T10" fmla="*/ 2147483647 w 3884"/>
                <a:gd name="T11" fmla="*/ 2147483647 h 1600"/>
                <a:gd name="T12" fmla="*/ 0 w 3884"/>
                <a:gd name="T13" fmla="*/ 2147483647 h 1600"/>
                <a:gd name="T14" fmla="*/ 2147483647 w 3884"/>
                <a:gd name="T15" fmla="*/ 2147483647 h 1600"/>
                <a:gd name="T16" fmla="*/ 2147483647 w 3884"/>
                <a:gd name="T17" fmla="*/ 2147483647 h 1600"/>
                <a:gd name="T18" fmla="*/ 2147483647 w 3884"/>
                <a:gd name="T19" fmla="*/ 2147483647 h 1600"/>
                <a:gd name="T20" fmla="*/ 2147483647 w 3884"/>
                <a:gd name="T21" fmla="*/ 2147483647 h 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84"/>
                <a:gd name="T34" fmla="*/ 0 h 1600"/>
                <a:gd name="T35" fmla="*/ 3884 w 3884"/>
                <a:gd name="T36" fmla="*/ 1600 h 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84" h="1600">
                  <a:moveTo>
                    <a:pt x="297" y="1346"/>
                  </a:moveTo>
                  <a:cubicBezTo>
                    <a:pt x="918" y="1523"/>
                    <a:pt x="1726" y="1533"/>
                    <a:pt x="2310" y="1448"/>
                  </a:cubicBezTo>
                  <a:cubicBezTo>
                    <a:pt x="3125" y="1334"/>
                    <a:pt x="3798" y="1192"/>
                    <a:pt x="3810" y="884"/>
                  </a:cubicBezTo>
                  <a:cubicBezTo>
                    <a:pt x="3822" y="576"/>
                    <a:pt x="3114" y="204"/>
                    <a:pt x="1945" y="137"/>
                  </a:cubicBezTo>
                  <a:cubicBezTo>
                    <a:pt x="645" y="63"/>
                    <a:pt x="74" y="564"/>
                    <a:pt x="74" y="724"/>
                  </a:cubicBezTo>
                  <a:cubicBezTo>
                    <a:pt x="74" y="884"/>
                    <a:pt x="394" y="1032"/>
                    <a:pt x="781" y="1072"/>
                  </a:cubicBezTo>
                  <a:cubicBezTo>
                    <a:pt x="280" y="1135"/>
                    <a:pt x="0" y="912"/>
                    <a:pt x="0" y="724"/>
                  </a:cubicBezTo>
                  <a:cubicBezTo>
                    <a:pt x="0" y="536"/>
                    <a:pt x="473" y="0"/>
                    <a:pt x="1951" y="68"/>
                  </a:cubicBezTo>
                  <a:cubicBezTo>
                    <a:pt x="2863" y="110"/>
                    <a:pt x="3884" y="433"/>
                    <a:pt x="3878" y="884"/>
                  </a:cubicBezTo>
                  <a:cubicBezTo>
                    <a:pt x="3872" y="1335"/>
                    <a:pt x="2873" y="1446"/>
                    <a:pt x="2276" y="1523"/>
                  </a:cubicBezTo>
                  <a:cubicBezTo>
                    <a:pt x="1679" y="1600"/>
                    <a:pt x="553" y="1580"/>
                    <a:pt x="297" y="1346"/>
                  </a:cubicBez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tIns="91440" bIns="9144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FF960C"/>
                </a:solidFill>
                <a:cs typeface="Arial" pitchFamily="34" charset="0"/>
              </a:endParaRPr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8BECC6ED-B49D-F8CB-9034-5A6761959CAA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 flipV="1">
              <a:off x="10400302" y="4971001"/>
              <a:ext cx="1096410" cy="876355"/>
            </a:xfrm>
            <a:custGeom>
              <a:avLst/>
              <a:gdLst>
                <a:gd name="T0" fmla="*/ 2147483647 w 3884"/>
                <a:gd name="T1" fmla="*/ 2147483647 h 1600"/>
                <a:gd name="T2" fmla="*/ 2147483647 w 3884"/>
                <a:gd name="T3" fmla="*/ 2147483647 h 1600"/>
                <a:gd name="T4" fmla="*/ 2147483647 w 3884"/>
                <a:gd name="T5" fmla="*/ 2147483647 h 1600"/>
                <a:gd name="T6" fmla="*/ 2147483647 w 3884"/>
                <a:gd name="T7" fmla="*/ 2147483647 h 1600"/>
                <a:gd name="T8" fmla="*/ 2147483647 w 3884"/>
                <a:gd name="T9" fmla="*/ 2147483647 h 1600"/>
                <a:gd name="T10" fmla="*/ 2147483647 w 3884"/>
                <a:gd name="T11" fmla="*/ 2147483647 h 1600"/>
                <a:gd name="T12" fmla="*/ 0 w 3884"/>
                <a:gd name="T13" fmla="*/ 2147483647 h 1600"/>
                <a:gd name="T14" fmla="*/ 2147483647 w 3884"/>
                <a:gd name="T15" fmla="*/ 2147483647 h 1600"/>
                <a:gd name="T16" fmla="*/ 2147483647 w 3884"/>
                <a:gd name="T17" fmla="*/ 2147483647 h 1600"/>
                <a:gd name="T18" fmla="*/ 2147483647 w 3884"/>
                <a:gd name="T19" fmla="*/ 2147483647 h 1600"/>
                <a:gd name="T20" fmla="*/ 2147483647 w 3884"/>
                <a:gd name="T21" fmla="*/ 2147483647 h 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84"/>
                <a:gd name="T34" fmla="*/ 0 h 1600"/>
                <a:gd name="T35" fmla="*/ 3884 w 3884"/>
                <a:gd name="T36" fmla="*/ 1600 h 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84" h="1600">
                  <a:moveTo>
                    <a:pt x="297" y="1346"/>
                  </a:moveTo>
                  <a:cubicBezTo>
                    <a:pt x="918" y="1523"/>
                    <a:pt x="1726" y="1533"/>
                    <a:pt x="2310" y="1448"/>
                  </a:cubicBezTo>
                  <a:cubicBezTo>
                    <a:pt x="3125" y="1334"/>
                    <a:pt x="3798" y="1192"/>
                    <a:pt x="3810" y="884"/>
                  </a:cubicBezTo>
                  <a:cubicBezTo>
                    <a:pt x="3822" y="576"/>
                    <a:pt x="3114" y="204"/>
                    <a:pt x="1945" y="137"/>
                  </a:cubicBezTo>
                  <a:cubicBezTo>
                    <a:pt x="645" y="63"/>
                    <a:pt x="74" y="564"/>
                    <a:pt x="74" y="724"/>
                  </a:cubicBezTo>
                  <a:cubicBezTo>
                    <a:pt x="74" y="884"/>
                    <a:pt x="394" y="1032"/>
                    <a:pt x="781" y="1072"/>
                  </a:cubicBezTo>
                  <a:cubicBezTo>
                    <a:pt x="280" y="1135"/>
                    <a:pt x="0" y="912"/>
                    <a:pt x="0" y="724"/>
                  </a:cubicBezTo>
                  <a:cubicBezTo>
                    <a:pt x="0" y="536"/>
                    <a:pt x="473" y="0"/>
                    <a:pt x="1951" y="68"/>
                  </a:cubicBezTo>
                  <a:cubicBezTo>
                    <a:pt x="2863" y="110"/>
                    <a:pt x="3884" y="433"/>
                    <a:pt x="3878" y="884"/>
                  </a:cubicBezTo>
                  <a:cubicBezTo>
                    <a:pt x="3872" y="1335"/>
                    <a:pt x="2873" y="1446"/>
                    <a:pt x="2276" y="1523"/>
                  </a:cubicBezTo>
                  <a:cubicBezTo>
                    <a:pt x="1679" y="1600"/>
                    <a:pt x="553" y="1580"/>
                    <a:pt x="297" y="1346"/>
                  </a:cubicBez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tIns="91440" bIns="9144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FF960C"/>
                </a:solidFill>
                <a:cs typeface="Arial" pitchFamily="34" charset="0"/>
              </a:endParaRP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05F1E8C-B310-D1BF-95CC-4C525AD30547}"/>
              </a:ext>
            </a:extLst>
          </p:cNvPr>
          <p:cNvSpPr txBox="1">
            <a:spLocks/>
          </p:cNvSpPr>
          <p:nvPr/>
        </p:nvSpPr>
        <p:spPr>
          <a:xfrm>
            <a:off x="653869" y="4252342"/>
            <a:ext cx="5719307" cy="188212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/>
              <a:t>Iako ključni atributi brenda Hrvatske koji su već danas prepoznati na međunarodnom turističkom tržištu predstavljaju dobar okvir za razvoj turizma više vrijednosti, </a:t>
            </a:r>
            <a:r>
              <a:rPr lang="hr-HR" sz="1250" b="1"/>
              <a:t>za fokus na potražnju premium turista svakako valja </a:t>
            </a:r>
            <a:r>
              <a:rPr lang="hr-HR" sz="1250" b="1" u="sng"/>
              <a:t>intenzivirati aktivnosti na nadogradnji brenda za određene elemente </a:t>
            </a:r>
            <a:r>
              <a:rPr lang="hr-HR" sz="1250" b="1"/>
              <a:t>(jedinstvena, sexy, prestižna, održiva, profinjena te opuštajuća i okrepljujuća), jer ovi elementi brenda još uvijek nisu dovoljno percipirani, a predstavljaju važne faktore za privlačenje premium potražnje</a:t>
            </a:r>
            <a:r>
              <a:rPr lang="hr-HR" sz="1250"/>
              <a:t>.</a:t>
            </a:r>
            <a:endParaRPr lang="hr-HR" sz="1250" b="1"/>
          </a:p>
        </p:txBody>
      </p:sp>
    </p:spTree>
    <p:extLst>
      <p:ext uri="{BB962C8B-B14F-4D97-AF65-F5344CB8AC3E}">
        <p14:creationId xmlns:p14="http://schemas.microsoft.com/office/powerpoint/2010/main" val="1995672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C9A05-45B9-9BB3-E9DA-C2D0CE141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254A-2F49-4C6B-F271-0CA10A85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666" y="407506"/>
            <a:ext cx="10485382" cy="6400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Percepcija Hrvatske kao turističke destinacije: </a:t>
            </a:r>
            <a:br>
              <a:rPr lang="hr-HR" sz="2400"/>
            </a:br>
            <a:r>
              <a:rPr lang="hr-HR" sz="2400"/>
              <a:t>Tržišna istraživanja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2E48B-8C86-2908-F67A-E585F9779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42</a:t>
            </a:fld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607644-5DFA-C302-7391-30EC7629617A}"/>
              </a:ext>
            </a:extLst>
          </p:cNvPr>
          <p:cNvSpPr txBox="1">
            <a:spLocks/>
          </p:cNvSpPr>
          <p:nvPr/>
        </p:nvSpPr>
        <p:spPr>
          <a:xfrm>
            <a:off x="647626" y="1657303"/>
            <a:ext cx="10805422" cy="8359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u="sng"/>
              <a:t>Istraživanje o percepciji Hrvatske kao turističke destinacije</a:t>
            </a:r>
            <a:r>
              <a:rPr lang="hr-HR" sz="1250"/>
              <a:t>, provedeno u sklopu izrade Strateškog marketinškog i operativnog plana hrvatskog turizma za 2022.-2027., pokazuje da</a:t>
            </a:r>
            <a:r>
              <a:rPr lang="hr-HR" sz="1250" b="1"/>
              <a:t> Hrvatska ima snažni potencijal za razvoj premium ponude</a:t>
            </a:r>
            <a:r>
              <a:rPr lang="hr-HR" sz="1250"/>
              <a:t>, jer ispitanici </a:t>
            </a:r>
            <a:r>
              <a:rPr lang="hr-HR" sz="1250" b="1"/>
              <a:t>pozitivnim ocjenjuju elemente koji su važni premium potrošačima</a:t>
            </a:r>
            <a:r>
              <a:rPr lang="hr-HR" sz="1250"/>
              <a:t>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17FE50-68BA-4C84-70FA-1C07B854664D}"/>
              </a:ext>
            </a:extLst>
          </p:cNvPr>
          <p:cNvSpPr txBox="1">
            <a:spLocks/>
          </p:cNvSpPr>
          <p:nvPr/>
        </p:nvSpPr>
        <p:spPr>
          <a:xfrm>
            <a:off x="647626" y="5938381"/>
            <a:ext cx="4714487" cy="8359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Rezultati intervjua (N=10) i upitnika (N= provedenih s ključnim dionicima iz turističkog sektora, politike i stručnjaka za nacionalno brendiranje. Strateški marketinški i operativni plan hrvatskog turizma za razdoblje 2022.-2027., Izvršni sažetak; THR, Horwath HTL, mpr, 06/2023.</a:t>
            </a:r>
          </a:p>
        </p:txBody>
      </p:sp>
      <p:pic>
        <p:nvPicPr>
          <p:cNvPr id="3" name="Graphic 2" descr="Badge 3 with solid fill">
            <a:extLst>
              <a:ext uri="{FF2B5EF4-FFF2-40B4-BE49-F238E27FC236}">
                <a16:creationId xmlns:a16="http://schemas.microsoft.com/office/drawing/2014/main" id="{4CE4E951-E0EE-E89F-2EB8-8E536D88F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586" y="351498"/>
            <a:ext cx="640080" cy="64008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67292C-D71D-D85F-A629-618B79104D59}"/>
              </a:ext>
            </a:extLst>
          </p:cNvPr>
          <p:cNvSpPr txBox="1">
            <a:spLocks/>
          </p:cNvSpPr>
          <p:nvPr/>
        </p:nvSpPr>
        <p:spPr>
          <a:xfrm>
            <a:off x="647626" y="1176353"/>
            <a:ext cx="10485382" cy="35619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 b="1">
                <a:solidFill>
                  <a:schemeClr val="bg1"/>
                </a:solidFill>
              </a:rPr>
              <a:t>Percepcija dionika iz turističkog sektora, politike i stručnjaka za nacionalno brendiranje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E609F1-858C-D6BC-5E0B-621F76798F60}"/>
              </a:ext>
            </a:extLst>
          </p:cNvPr>
          <p:cNvSpPr txBox="1">
            <a:spLocks/>
          </p:cNvSpPr>
          <p:nvPr/>
        </p:nvSpPr>
        <p:spPr>
          <a:xfrm>
            <a:off x="693289" y="2618001"/>
            <a:ext cx="10439719" cy="25826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250"/>
              <a:t>Ispitanici smatraju kako Hrvatska u svijetu ima </a:t>
            </a:r>
            <a:r>
              <a:rPr lang="hr-HR" sz="1250" b="1"/>
              <a:t>pozitivan imidž </a:t>
            </a:r>
            <a:r>
              <a:rPr lang="hr-HR" sz="1250"/>
              <a:t>kao turistička destinacija.</a:t>
            </a:r>
          </a:p>
          <a:p>
            <a:pPr marL="4445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250" b="1"/>
              <a:t>Ključni aduti turističke ponude </a:t>
            </a:r>
            <a:r>
              <a:rPr lang="hr-HR" sz="1250"/>
              <a:t>obuhvaćaju:</a:t>
            </a:r>
          </a:p>
          <a:p>
            <a:pPr marL="808038">
              <a:lnSpc>
                <a:spcPct val="12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hr-HR" sz="1250"/>
              <a:t>prirodne ljepote i kulturnu baštinu, </a:t>
            </a:r>
          </a:p>
          <a:p>
            <a:pPr marL="808038">
              <a:lnSpc>
                <a:spcPct val="12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hr-HR" sz="1250"/>
              <a:t>osobnu sigurnost, </a:t>
            </a:r>
          </a:p>
          <a:p>
            <a:pPr marL="808038">
              <a:lnSpc>
                <a:spcPct val="12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hr-HR" sz="1250"/>
              <a:t>dostupnost i prometnu povezanost (dobra infrastruktura) te </a:t>
            </a:r>
          </a:p>
          <a:p>
            <a:pPr marL="808038">
              <a:lnSpc>
                <a:spcPct val="12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hr-HR" sz="1250"/>
              <a:t>gastronomsku ponudu.</a:t>
            </a:r>
          </a:p>
          <a:p>
            <a:pPr marL="4445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250"/>
              <a:t>Ispitanici navode kako je za privlačenje suvremenih turista i jačanje brenda Hrvatske kao turističke destinacije </a:t>
            </a:r>
            <a:r>
              <a:rPr lang="hr-HR" sz="1250" b="1"/>
              <a:t>nužno</a:t>
            </a:r>
            <a:r>
              <a:rPr lang="hr-HR" sz="1250"/>
              <a:t> </a:t>
            </a:r>
            <a:r>
              <a:rPr lang="hr-HR" sz="1250" b="1"/>
              <a:t>staviti veći fokus na gastronomiju, aktivnosti na otvorenom te očuvanje okoliša</a:t>
            </a:r>
            <a:r>
              <a:rPr lang="hr-HR" sz="125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7542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A32A7-9E9F-13C1-87F8-57C5B44ED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FDF2-BA53-133E-9B2F-6588AE14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43</a:t>
            </a:fld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AF2960-DD2B-908C-F745-F79629F1E193}"/>
              </a:ext>
            </a:extLst>
          </p:cNvPr>
          <p:cNvSpPr txBox="1">
            <a:spLocks/>
          </p:cNvSpPr>
          <p:nvPr/>
        </p:nvSpPr>
        <p:spPr>
          <a:xfrm>
            <a:off x="647626" y="1736990"/>
            <a:ext cx="3418347" cy="32609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dirty="0"/>
              <a:t>ZADOVOLJSTVO TURISTIČKOM PONUDOM HRVATSKE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dirty="0"/>
              <a:t>Generalno, </a:t>
            </a:r>
            <a:r>
              <a:rPr lang="hr-HR" sz="1250" b="1" dirty="0"/>
              <a:t>strani turisti daju visoke ocjene gotovo svim aspektima turističke ponude Hrvatske</a:t>
            </a:r>
            <a:r>
              <a:rPr lang="hr-HR" sz="1250" dirty="0"/>
              <a:t>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 dirty="0"/>
              <a:t>Aspekti kojima su turisti </a:t>
            </a:r>
            <a:r>
              <a:rPr lang="hr-HR" sz="1250" u="sng" dirty="0"/>
              <a:t>najzadovoljniji</a:t>
            </a:r>
            <a:r>
              <a:rPr lang="hr-HR" sz="1250" dirty="0"/>
              <a:t> su: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 dirty="0"/>
              <a:t>osobna sigurnost – 81% daje ocjenu 6 ili 7 na skali od 1 „Jako loše“ – 7 „Izvrsno“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 dirty="0"/>
              <a:t>ljubaznost Hrvata (79%)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 dirty="0"/>
              <a:t>kvaliteta hrane u Hrvatskoj (78%). </a:t>
            </a:r>
            <a:endParaRPr lang="hr-HR" sz="125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457B3D-0D99-B4E8-D2FC-90A9C78E2ED5}"/>
              </a:ext>
            </a:extLst>
          </p:cNvPr>
          <p:cNvSpPr txBox="1">
            <a:spLocks/>
          </p:cNvSpPr>
          <p:nvPr/>
        </p:nvSpPr>
        <p:spPr>
          <a:xfrm>
            <a:off x="647626" y="6356349"/>
            <a:ext cx="4714487" cy="41796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Istraživanje na stranim turistima na hrvatskoj obali, Ipsos, 18.09.2024.</a:t>
            </a:r>
          </a:p>
        </p:txBody>
      </p:sp>
      <p:pic>
        <p:nvPicPr>
          <p:cNvPr id="3" name="Graphic 2" descr="Badge 3 with solid fill">
            <a:extLst>
              <a:ext uri="{FF2B5EF4-FFF2-40B4-BE49-F238E27FC236}">
                <a16:creationId xmlns:a16="http://schemas.microsoft.com/office/drawing/2014/main" id="{7E668882-9079-8E90-7255-97539F45A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586" y="351498"/>
            <a:ext cx="640080" cy="64008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5A043C-A83A-95A4-5F92-6EE52AD8F12B}"/>
              </a:ext>
            </a:extLst>
          </p:cNvPr>
          <p:cNvSpPr txBox="1">
            <a:spLocks/>
          </p:cNvSpPr>
          <p:nvPr/>
        </p:nvSpPr>
        <p:spPr>
          <a:xfrm>
            <a:off x="647626" y="1176353"/>
            <a:ext cx="10485382" cy="35619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 b="1">
                <a:solidFill>
                  <a:schemeClr val="bg1"/>
                </a:solidFill>
              </a:rPr>
              <a:t>Anketiranje stranih turista na hrvatskoj obali (Ipsos, N=500, 07-08/2024.)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1D4FDD-20E7-CE2C-7DF9-78811AE39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"/>
          <a:stretch/>
        </p:blipFill>
        <p:spPr bwMode="auto">
          <a:xfrm>
            <a:off x="4314991" y="1736990"/>
            <a:ext cx="7229383" cy="395050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C48084F-D7C3-5CB0-544C-7EDDAEF5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666" y="407506"/>
            <a:ext cx="10485382" cy="6400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Percepcija Hrvatske kao turističke destinacije: </a:t>
            </a:r>
            <a:br>
              <a:rPr lang="hr-HR" sz="2400"/>
            </a:br>
            <a:r>
              <a:rPr lang="hr-HR" sz="2400"/>
              <a:t>Tržišna istraživanja</a:t>
            </a:r>
            <a:endParaRPr lang="hr-HR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890715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B1DA0-2067-4012-262C-AE8525BC7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29FDB-3C62-2BB9-E7E5-873B0E5A0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44</a:t>
            </a:fld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EE235F-586E-235E-FFDC-B099ADF9AEB2}"/>
              </a:ext>
            </a:extLst>
          </p:cNvPr>
          <p:cNvSpPr txBox="1">
            <a:spLocks/>
          </p:cNvSpPr>
          <p:nvPr/>
        </p:nvSpPr>
        <p:spPr>
          <a:xfrm>
            <a:off x="647626" y="1680981"/>
            <a:ext cx="3578145" cy="467536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50"/>
              <a:t>PERCEPCIJA CIJENA U HRVATSKOJ U ODNOSU NA MEDITERANSKE KONKURENTSKE DESTINACIJE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Polovica stranih turista smatra da su </a:t>
            </a:r>
            <a:r>
              <a:rPr lang="hr-HR" sz="1250" b="1"/>
              <a:t>cijene u Hrvatskoj generalno više u usporedbi s ostalim mediteranskim turističkim destinacijama </a:t>
            </a:r>
            <a:r>
              <a:rPr lang="hr-HR" sz="1250"/>
              <a:t>(52%), dok 44% smatra kako su cijene iste kao u drugim mediteranskim destinacijama, a tek 4% stranih turista smatra kako su cijene niže.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NAVIKE POTROŠNJE u odnosu na potrošnju u zemlji iz koje dolaze: 1 od 4 strana turista troši suzdržanije tijekom boravka u Hrvatskoj nego kad su kod kuće (24%), sličan udio turista troši jednako kao kad su kod kuće (26%), dok </a:t>
            </a:r>
            <a:r>
              <a:rPr lang="hr-HR" sz="1250" b="1"/>
              <a:t>41% turista troši opuštenije nego kad su kod kuće</a:t>
            </a:r>
            <a:r>
              <a:rPr lang="hr-HR" sz="1250"/>
              <a:t>. </a:t>
            </a:r>
            <a:endParaRPr lang="hr-HR" sz="1250" b="1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056E4F-9341-0740-FFD5-D2918A16FDF6}"/>
              </a:ext>
            </a:extLst>
          </p:cNvPr>
          <p:cNvSpPr txBox="1">
            <a:spLocks/>
          </p:cNvSpPr>
          <p:nvPr/>
        </p:nvSpPr>
        <p:spPr>
          <a:xfrm>
            <a:off x="647626" y="6356349"/>
            <a:ext cx="4714487" cy="41796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Istraživanje na stranim turistima na hrvatskoj obali, Ipsos, 18.09.2024.</a:t>
            </a:r>
          </a:p>
        </p:txBody>
      </p:sp>
      <p:pic>
        <p:nvPicPr>
          <p:cNvPr id="3" name="Graphic 2" descr="Badge 3 with solid fill">
            <a:extLst>
              <a:ext uri="{FF2B5EF4-FFF2-40B4-BE49-F238E27FC236}">
                <a16:creationId xmlns:a16="http://schemas.microsoft.com/office/drawing/2014/main" id="{4ACA70E1-203D-0FE5-83A2-C1C9A826B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586" y="351498"/>
            <a:ext cx="640080" cy="64008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4D1E8B-14B4-3D0B-9E88-706C462558EE}"/>
              </a:ext>
            </a:extLst>
          </p:cNvPr>
          <p:cNvSpPr txBox="1">
            <a:spLocks/>
          </p:cNvSpPr>
          <p:nvPr/>
        </p:nvSpPr>
        <p:spPr>
          <a:xfrm>
            <a:off x="647626" y="1176353"/>
            <a:ext cx="10485382" cy="35619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200" b="1">
                <a:solidFill>
                  <a:schemeClr val="bg1"/>
                </a:solidFill>
              </a:rPr>
              <a:t>Anketiranje stranih turista na hrvatskoj obali (Ipsos, N=500, 07-08/2024.)</a:t>
            </a:r>
          </a:p>
        </p:txBody>
      </p:sp>
      <p:pic>
        <p:nvPicPr>
          <p:cNvPr id="8" name="Picture 2" descr="Pitali smo strane turiste i kakve su im navike potrošnje u odnosu na potrošnju u zemlji iz koje dolaze – 1 od 4 strana turista troši suzdržanije tijekom boravka u Hrvatskoj nego kad su kod kuće (24%), sličan udio turista troši jednako kao kad su kod kuće (26%), dok 40% turista troši opuštenije nego kad su kod kuće. ">
            <a:extLst>
              <a:ext uri="{FF2B5EF4-FFF2-40B4-BE49-F238E27FC236}">
                <a16:creationId xmlns:a16="http://schemas.microsoft.com/office/drawing/2014/main" id="{1E2922DC-5CC0-BB99-6B61-2C19BD298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2"/>
          <a:stretch/>
        </p:blipFill>
        <p:spPr bwMode="auto">
          <a:xfrm>
            <a:off x="4322852" y="1773327"/>
            <a:ext cx="7221522" cy="38207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9441190-633A-D940-BB0D-4DCDAE02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666" y="407506"/>
            <a:ext cx="10485382" cy="6400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Percepcija Hrvatske kao turističke destinacije: </a:t>
            </a:r>
            <a:br>
              <a:rPr lang="hr-HR" sz="2400"/>
            </a:br>
            <a:r>
              <a:rPr lang="hr-HR" sz="2400"/>
              <a:t>Tržišna istraživanja</a:t>
            </a:r>
            <a:endParaRPr lang="hr-HR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162331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734E1-B02E-E1EC-E68A-36E6D075C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BECB4-24E7-FC7F-8002-85CFC0AB0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580" y="661652"/>
            <a:ext cx="7386320" cy="22946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r-HR">
                <a:solidFill>
                  <a:srgbClr val="29235C"/>
                </a:solidFill>
              </a:rPr>
              <a:t>Procjena volumena i tržišnog udjela premium turističke ponude u Hrvatskoj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94DFB-D4E1-F542-4306-1D90EB135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>
                <a:solidFill>
                  <a:srgbClr val="29235C"/>
                </a:solidFill>
              </a:rPr>
              <a:t>505 savjetovanje d.o.o.</a:t>
            </a:r>
            <a:endParaRPr lang="hr-HR" dirty="0">
              <a:solidFill>
                <a:srgbClr val="29235C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B6F7B-E230-A80E-9B5D-65B6DBCA3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CFCE8B-2703-49F4-AB70-4F3FAFC48853}" type="slidenum">
              <a:rPr lang="hr-HR" smtClean="0">
                <a:solidFill>
                  <a:srgbClr val="29235C"/>
                </a:solidFill>
              </a:rPr>
              <a:pPr/>
              <a:t>45</a:t>
            </a:fld>
            <a:endParaRPr lang="hr-HR" dirty="0">
              <a:solidFill>
                <a:srgbClr val="2923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24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90237-7868-8211-0A59-BB8EDDA98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34A9-F7E7-B1AB-AA40-93784207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404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 dirty="0"/>
              <a:t>Nekonkurentna struktura turističkog smještaja u Hrvatskoj 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9B3EB-3E8C-A72B-2299-AC9450EC9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46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94CA9A-A4AC-E4F0-A009-30CFA2FF0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29" y="1363223"/>
            <a:ext cx="6093191" cy="223223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 dirty="0"/>
              <a:t>Hrvatska raspolaže s ukupno 1,95 milijuna kreveta u turizmu, od čega je 1,35 </a:t>
            </a:r>
            <a:r>
              <a:rPr lang="hr-HR" sz="1250" dirty="0" err="1"/>
              <a:t>mil</a:t>
            </a:r>
            <a:r>
              <a:rPr lang="hr-HR" sz="1250" dirty="0"/>
              <a:t>. kreveta za komercijalni i nekomercijalni kratkoročni najam turistima, a </a:t>
            </a:r>
            <a:r>
              <a:rPr lang="hr-HR" sz="1250" b="1" dirty="0"/>
              <a:t>svega 181 tis. kreveta u hotelima (9,3% ukupnih kapaciteta) – najmanji udio na Mediteranu</a:t>
            </a:r>
            <a:r>
              <a:rPr lang="hr-HR" sz="1250" dirty="0"/>
              <a:t> (prosječni udio hotelskih u ukupnim kapacitetima na Mediteranu je 43%)</a:t>
            </a:r>
            <a:endParaRPr lang="hr-HR" sz="1250" b="1" dirty="0"/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 dirty="0"/>
              <a:t>U Hrvatskoj je od 2016. godine izgrađeno oko 1 milijun kreveta, najvećim dijelom nekretnina za kratkoročni najam (komercijalni privatni smještaj) i za turizam u stambenim zonama (nekomercijalni turistički smještaj)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1C58AE-57E6-4A55-7CBA-EDFDD966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150" y="1268671"/>
            <a:ext cx="4838825" cy="3184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7220A2-9819-C7FE-B20C-EC3564CC4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026" y="4547624"/>
            <a:ext cx="4543071" cy="171452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C4924D-76F8-5D22-D52A-BE5EB23637C5}"/>
              </a:ext>
            </a:extLst>
          </p:cNvPr>
          <p:cNvSpPr txBox="1">
            <a:spLocks/>
          </p:cNvSpPr>
          <p:nvPr/>
        </p:nvSpPr>
        <p:spPr>
          <a:xfrm>
            <a:off x="621554" y="958248"/>
            <a:ext cx="5313615" cy="40497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400" b="1"/>
              <a:t>Vrste turističkog smještaja u Hrvatskoj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C63AF-68B1-BEBD-1E77-0F77956526D3}"/>
              </a:ext>
            </a:extLst>
          </p:cNvPr>
          <p:cNvSpPr txBox="1">
            <a:spLocks/>
          </p:cNvSpPr>
          <p:nvPr/>
        </p:nvSpPr>
        <p:spPr>
          <a:xfrm>
            <a:off x="463729" y="3567810"/>
            <a:ext cx="6093191" cy="2780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50" dirty="0"/>
              <a:t>Postojeća struktura smještajnih kapaciteta u Hrvatskoj s gotovo 70% udjela komercijalnog i nekomercijalnog smještaja za kratkoročni najam turistima (privatni smještaj) </a:t>
            </a:r>
            <a:r>
              <a:rPr lang="hr-HR" sz="1250" b="1" dirty="0"/>
              <a:t>narušava stupanj konkurentnosti turizma Hrvatske u mediteranskom konkurentskom krugu</a:t>
            </a:r>
            <a:r>
              <a:rPr lang="hr-HR" sz="1250" dirty="0"/>
              <a:t>, ponajviše zbog: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 dirty="0"/>
              <a:t>vrlo kratke sezone u kojima komercijalni i nekomercijalni objekti za kratkoročni najam turistima posluju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 dirty="0"/>
              <a:t>koncentracije iskorištenosti ovih kapaciteta u vrlo kratkoj ljetnoj sezoni koja dovodi do </a:t>
            </a:r>
            <a:r>
              <a:rPr lang="hr-HR" sz="1250" i="1" dirty="0" err="1"/>
              <a:t>overtourisma</a:t>
            </a:r>
            <a:r>
              <a:rPr lang="hr-HR" sz="1250" dirty="0"/>
              <a:t> u pojedinim destinacijama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 dirty="0"/>
              <a:t>negativnog utjecaja na prostor zbog </a:t>
            </a:r>
            <a:r>
              <a:rPr lang="hr-HR" sz="1250" dirty="0" err="1"/>
              <a:t>preizgrađenosti</a:t>
            </a:r>
            <a:r>
              <a:rPr lang="hr-HR" sz="1250" dirty="0"/>
              <a:t> dijela destinacija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 dirty="0"/>
              <a:t>ostvarenja ispodprosječnog prihoda na godišnjoj razini</a:t>
            </a:r>
          </a:p>
        </p:txBody>
      </p:sp>
    </p:spTree>
    <p:extLst>
      <p:ext uri="{BB962C8B-B14F-4D97-AF65-F5344CB8AC3E}">
        <p14:creationId xmlns:p14="http://schemas.microsoft.com/office/powerpoint/2010/main" val="1191262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D1D77-23BE-6F40-D487-C9E5D446D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8C75-31CD-33B8-407F-78D4C93A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Hrvatska ima najveću sezonalnost turizma od svih europskih mediteranskih zemalja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F0C93-E403-F4C8-D357-5218EDCE6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47</a:t>
            </a:fld>
            <a:endParaRPr lang="hr-H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D85929-F768-5EFE-1A69-3CF70969E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29" y="1915197"/>
            <a:ext cx="5757714" cy="214189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 dirty="0"/>
              <a:t>83% godišnjih noćenja u Hrvatskoj se ostvaruje u 4 mjeseca ljetne sezone, a čak 56% u samo 2 ljetna mjeseca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 dirty="0"/>
              <a:t>Stupanj </a:t>
            </a:r>
            <a:r>
              <a:rPr lang="hr-HR" sz="1250" dirty="0" err="1"/>
              <a:t>sezonalnosti</a:t>
            </a:r>
            <a:r>
              <a:rPr lang="hr-HR" sz="1250" dirty="0"/>
              <a:t> u Hrvatskoj je neznatno smanjen u proteklom desetljeću (2013. 86% </a:t>
            </a:r>
            <a:r>
              <a:rPr lang="hr-HR" sz="1250" dirty="0" err="1"/>
              <a:t>uk</a:t>
            </a:r>
            <a:r>
              <a:rPr lang="hr-HR" sz="1250" dirty="0"/>
              <a:t>. god. noćenja u 4 ljetna mjeseca)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hr-HR" sz="1250" dirty="0"/>
              <a:t>UZROCI VISOKE SEZONALNOSTI: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 dirty="0"/>
              <a:t>Nepovoljna struktura smještajnih kapaciteta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 dirty="0"/>
              <a:t>Sunce i more kao prevladavajući turistički proizvod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67F6D50-19E2-22CF-0A82-F4B235C23103}"/>
              </a:ext>
            </a:extLst>
          </p:cNvPr>
          <p:cNvSpPr txBox="1">
            <a:spLocks/>
          </p:cNvSpPr>
          <p:nvPr/>
        </p:nvSpPr>
        <p:spPr>
          <a:xfrm>
            <a:off x="463729" y="1283329"/>
            <a:ext cx="5313615" cy="63186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400" b="1"/>
              <a:t>Visoka sezonalnost vodi do prekomjernog turizma u visokoj ljetnoj sezoni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22FCDE-D372-B704-D994-87A5D89F6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057" y="1283329"/>
            <a:ext cx="5082540" cy="34975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F5DB9-B88E-4802-86C7-8B1A412A0665}"/>
              </a:ext>
            </a:extLst>
          </p:cNvPr>
          <p:cNvSpPr txBox="1">
            <a:spLocks/>
          </p:cNvSpPr>
          <p:nvPr/>
        </p:nvSpPr>
        <p:spPr>
          <a:xfrm>
            <a:off x="476036" y="4094500"/>
            <a:ext cx="5619964" cy="21418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50" b="1"/>
              <a:t>Izrazito visok stupanj sezonalnosti turizma može djelovati ograničavajuće na potencijal razvoja premium turizma u Hrvatskoj</a:t>
            </a:r>
            <a:r>
              <a:rPr lang="hr-HR" sz="1250"/>
              <a:t>, zbog prekomjernog turizma koji se dešava u određenim destinacijama u visokoj sezoni (gužve koje narušavaju doživljaj).</a:t>
            </a:r>
          </a:p>
          <a:p>
            <a:pPr marL="8890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250"/>
              <a:t>Stoga je premium turizam moguć u onim destinacijama u kojima nema prevelikog sezonskog „pritiska” na resurse, odnosno </a:t>
            </a:r>
            <a:r>
              <a:rPr lang="hr-HR" sz="1250" b="1"/>
              <a:t>na kvalitetnim mikrolokacijama koje osiguravaju privatnost.</a:t>
            </a:r>
          </a:p>
        </p:txBody>
      </p:sp>
    </p:spTree>
    <p:extLst>
      <p:ext uri="{BB962C8B-B14F-4D97-AF65-F5344CB8AC3E}">
        <p14:creationId xmlns:p14="http://schemas.microsoft.com/office/powerpoint/2010/main" val="721174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11547-D191-DE05-4709-07ECA21C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6D28-267B-7C98-3A8F-BF629F924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Kvalitativna struktura hotelskog smještaja u Hrvatskoj prilagođena je potrebama premium turizma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5F49B-3F9E-E664-9410-58C927844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48</a:t>
            </a:fld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5ED38F-3A63-E699-35FC-30E92712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5" y="1688304"/>
            <a:ext cx="6093191" cy="144551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U Hrvatskoj posluje 1.197 hotela, od čega:</a:t>
            </a:r>
          </a:p>
          <a:p>
            <a:pPr marL="598488" indent="-285750">
              <a:lnSpc>
                <a:spcPct val="110000"/>
              </a:lnSpc>
              <a:spcBef>
                <a:spcPts val="300"/>
              </a:spcBef>
            </a:pPr>
            <a:r>
              <a:rPr lang="hr-HR" sz="1250"/>
              <a:t>67 hotela s 5*</a:t>
            </a:r>
          </a:p>
          <a:p>
            <a:pPr marL="598488" indent="-285750">
              <a:lnSpc>
                <a:spcPct val="110000"/>
              </a:lnSpc>
              <a:spcBef>
                <a:spcPts val="300"/>
              </a:spcBef>
            </a:pPr>
            <a:r>
              <a:rPr lang="hr-HR" sz="1250"/>
              <a:t>439 hotela sa 4*</a:t>
            </a:r>
            <a:endParaRPr lang="hr-HR" sz="1250" b="1"/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Segmenti hotelske ponude više (4*) i visoke (5*) kvalitete ukupno čine preko polovice (52,3%) raspoloživog broja hotelskih kreveta u Hrvatskoj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3B0CCA-DF6F-FCC3-6557-611459FC43D4}"/>
              </a:ext>
            </a:extLst>
          </p:cNvPr>
          <p:cNvSpPr txBox="1">
            <a:spLocks/>
          </p:cNvSpPr>
          <p:nvPr/>
        </p:nvSpPr>
        <p:spPr>
          <a:xfrm>
            <a:off x="463729" y="1283329"/>
            <a:ext cx="5313615" cy="40497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400" b="1"/>
              <a:t>Kategorije hotelskog smještaja u Hrvatskoj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610EC6-B30A-948E-EA76-BB2064F7CF63}"/>
              </a:ext>
            </a:extLst>
          </p:cNvPr>
          <p:cNvSpPr txBox="1">
            <a:spLocks/>
          </p:cNvSpPr>
          <p:nvPr/>
        </p:nvSpPr>
        <p:spPr>
          <a:xfrm>
            <a:off x="6867078" y="4926808"/>
            <a:ext cx="4861193" cy="109225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Dosadašnje investiranje u hotele u Hrvatskoj uglavnom se obavlja putem </a:t>
            </a:r>
            <a:r>
              <a:rPr lang="hr-HR" sz="1250" i="1"/>
              <a:t>brownfield</a:t>
            </a:r>
            <a:r>
              <a:rPr lang="hr-HR" sz="1250"/>
              <a:t> hotelskih projekta koji uključuju unaprjeđenje kvalitete postojećih hotelskih objekata, proširenje sadržaja i unaprjeđenje usluga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5BBAB8-EB73-CFB5-E9BA-7B3E9B838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215" y="1583577"/>
            <a:ext cx="5020056" cy="31226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ABE80-836A-966D-953E-80D6E1F7C178}"/>
              </a:ext>
            </a:extLst>
          </p:cNvPr>
          <p:cNvSpPr txBox="1">
            <a:spLocks/>
          </p:cNvSpPr>
          <p:nvPr/>
        </p:nvSpPr>
        <p:spPr>
          <a:xfrm>
            <a:off x="456655" y="3187914"/>
            <a:ext cx="6022980" cy="30573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hr-HR" sz="1250"/>
              <a:t>Ovakva </a:t>
            </a:r>
            <a:r>
              <a:rPr lang="hr-HR" sz="1250" b="1"/>
              <a:t>povoljna kvalitativna struktura hotelske ponude </a:t>
            </a:r>
            <a:r>
              <a:rPr lang="hr-HR" sz="1250"/>
              <a:t>predstavlja </a:t>
            </a:r>
            <a:r>
              <a:rPr lang="hr-HR" sz="1250" b="1"/>
              <a:t>dobru polaznu osnovu za daljnju intenzifikaciju razvoja premium turizma </a:t>
            </a:r>
            <a:r>
              <a:rPr lang="hr-HR" sz="1250"/>
              <a:t>u Hrvatskoj, budući da hoteli više i visoke kvalitete omogućuju gostima koji traže premium ponudu: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/>
              <a:t>visoka kvaliteta personalizirane usluge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/>
              <a:t>lokacije hotela koje su većim dijelom u turistički atraktivnim područjima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/>
              <a:t>arhitektonski oblikovani hoteli s pažljivim unutarnjim dizajnom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/>
              <a:t>komforne smještajne jedinice opremljene potrepštinama koje premium gost traži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/>
              <a:t>raznolike sadržaje kao više ugostiteljskih punktova, spa i wellness, konferencijske sadržaje i slično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/>
              <a:t>organizaciju aktivnosti izvan hotela (concierge usluga) </a:t>
            </a:r>
          </a:p>
        </p:txBody>
      </p:sp>
    </p:spTree>
    <p:extLst>
      <p:ext uri="{BB962C8B-B14F-4D97-AF65-F5344CB8AC3E}">
        <p14:creationId xmlns:p14="http://schemas.microsoft.com/office/powerpoint/2010/main" val="18107424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39FB1-4659-0765-B528-BCFED647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004B-F24D-FD19-3FC6-15147B50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 dirty="0"/>
              <a:t>Razvoj hotelskih projekata više i visoke kvalitete u Hrvatskoj kao osnova za povećanje tržišnog potencijala </a:t>
            </a:r>
            <a:r>
              <a:rPr lang="hr-HR" sz="2400" dirty="0" err="1"/>
              <a:t>premium</a:t>
            </a:r>
            <a:r>
              <a:rPr lang="hr-HR" sz="2400" dirty="0"/>
              <a:t> turizma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F2A0B-92E0-F432-A3B4-153794584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49</a:t>
            </a:fld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9D4015-4CA6-E02F-6386-1BADEA8B8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5" y="1688305"/>
            <a:ext cx="6093191" cy="174069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 dirty="0"/>
              <a:t>Iako hrvatski hotelijerski razvojni projekti u hotelskom investicijskom ciklusu jugoistočne Europe čine tek 8,1% od ukupnog investicijskog volumena regije do 2027. godine, </a:t>
            </a:r>
            <a:r>
              <a:rPr lang="hr-HR" sz="1250" b="1" dirty="0"/>
              <a:t>fokus </a:t>
            </a:r>
            <a:r>
              <a:rPr lang="hr-HR" sz="1250" b="1" i="1" dirty="0" err="1"/>
              <a:t>greenfield</a:t>
            </a:r>
            <a:r>
              <a:rPr lang="hr-HR" sz="1250" b="1" dirty="0"/>
              <a:t> hotelskih projekata u viši i visoki segment kvalitete (4* i 5*) povećava tržišni potencijal </a:t>
            </a:r>
            <a:r>
              <a:rPr lang="hr-HR" sz="1250" b="1" dirty="0" err="1"/>
              <a:t>premium</a:t>
            </a:r>
            <a:r>
              <a:rPr lang="hr-HR" sz="1250" b="1" dirty="0"/>
              <a:t> turizma u Hrvatskoj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 dirty="0"/>
              <a:t>Do 2027. godine u Hrvatskoj su planirani </a:t>
            </a:r>
            <a:r>
              <a:rPr lang="hr-HR" sz="1250" i="1" dirty="0" err="1"/>
              <a:t>greenfield</a:t>
            </a:r>
            <a:r>
              <a:rPr lang="hr-HR" sz="1250" dirty="0"/>
              <a:t> hotelski projekti sa sljedećim pokazateljima: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A70321-ABB8-0336-A9D3-EB0AF6124F64}"/>
              </a:ext>
            </a:extLst>
          </p:cNvPr>
          <p:cNvSpPr txBox="1">
            <a:spLocks/>
          </p:cNvSpPr>
          <p:nvPr/>
        </p:nvSpPr>
        <p:spPr>
          <a:xfrm>
            <a:off x="561384" y="1283329"/>
            <a:ext cx="5830538" cy="40497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400" b="1"/>
              <a:t>Planirane investicije u hotele u Hrvatskoj do 2027. god.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C2EA69-DDA6-7722-7B09-533008BE6C95}"/>
              </a:ext>
            </a:extLst>
          </p:cNvPr>
          <p:cNvSpPr/>
          <p:nvPr/>
        </p:nvSpPr>
        <p:spPr>
          <a:xfrm>
            <a:off x="3239201" y="3352595"/>
            <a:ext cx="2490167" cy="14091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hr-HR" sz="1250" b="1" dirty="0">
                <a:latin typeface="Verdana" panose="020B0604030504040204" pitchFamily="34" charset="0"/>
                <a:ea typeface="Verdana" panose="020B0604030504040204" pitchFamily="34" charset="0"/>
              </a:rPr>
              <a:t>Ukupan investicijski iznos:</a:t>
            </a:r>
            <a:br>
              <a:rPr lang="hr-HR" sz="125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r-HR" sz="1250" b="1" dirty="0">
                <a:latin typeface="Verdana" panose="020B0604030504040204" pitchFamily="34" charset="0"/>
                <a:ea typeface="Verdana" panose="020B0604030504040204" pitchFamily="34" charset="0"/>
              </a:rPr>
              <a:t>1,45 milijardi €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DCE9F8-FD9A-D4BF-36B1-567F4AF7F4DC}"/>
              </a:ext>
            </a:extLst>
          </p:cNvPr>
          <p:cNvSpPr/>
          <p:nvPr/>
        </p:nvSpPr>
        <p:spPr>
          <a:xfrm>
            <a:off x="660842" y="3352595"/>
            <a:ext cx="2490167" cy="140910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hr-HR" sz="1250" b="1" dirty="0">
                <a:latin typeface="Verdana" panose="020B0604030504040204" pitchFamily="34" charset="0"/>
                <a:ea typeface="Verdana" panose="020B0604030504040204" pitchFamily="34" charset="0"/>
              </a:rPr>
              <a:t>6.155 novih hotelskih soba u Hrvatskoj do 2027. g.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35A5766-F902-C3EE-2506-6B5C6138F66F}"/>
              </a:ext>
            </a:extLst>
          </p:cNvPr>
          <p:cNvSpPr/>
          <p:nvPr/>
        </p:nvSpPr>
        <p:spPr>
          <a:xfrm>
            <a:off x="660842" y="4618828"/>
            <a:ext cx="2490167" cy="140910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hr-HR" sz="1250" b="1" dirty="0">
                <a:latin typeface="Verdana" panose="020B0604030504040204" pitchFamily="34" charset="0"/>
                <a:ea typeface="Verdana" panose="020B0604030504040204" pitchFamily="34" charset="0"/>
              </a:rPr>
              <a:t>od čega: </a:t>
            </a:r>
            <a:br>
              <a:rPr lang="hr-HR" sz="125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r-HR" sz="1250" b="1" dirty="0">
                <a:latin typeface="Verdana" panose="020B0604030504040204" pitchFamily="34" charset="0"/>
                <a:ea typeface="Verdana" panose="020B0604030504040204" pitchFamily="34" charset="0"/>
              </a:rPr>
              <a:t>2,5 tis. novih internacionalno </a:t>
            </a:r>
            <a:r>
              <a:rPr lang="hr-HR" sz="1250" b="1" dirty="0" err="1">
                <a:latin typeface="Verdana" panose="020B0604030504040204" pitchFamily="34" charset="0"/>
                <a:ea typeface="Verdana" panose="020B0604030504040204" pitchFamily="34" charset="0"/>
              </a:rPr>
              <a:t>brendiranih</a:t>
            </a:r>
            <a:r>
              <a:rPr lang="hr-HR" sz="1250" b="1" dirty="0">
                <a:latin typeface="Verdana" panose="020B0604030504040204" pitchFamily="34" charset="0"/>
                <a:ea typeface="Verdana" panose="020B0604030504040204" pitchFamily="34" charset="0"/>
              </a:rPr>
              <a:t> hotelskih soba u Hrvatskoj do 2027. g.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0B9B74-E48D-E8B9-4B25-AA770C440847}"/>
              </a:ext>
            </a:extLst>
          </p:cNvPr>
          <p:cNvSpPr/>
          <p:nvPr/>
        </p:nvSpPr>
        <p:spPr>
          <a:xfrm>
            <a:off x="3281305" y="4618166"/>
            <a:ext cx="2490167" cy="14091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hr-HR" sz="1250" b="1" dirty="0">
                <a:latin typeface="Verdana" panose="020B0604030504040204" pitchFamily="34" charset="0"/>
                <a:ea typeface="Verdana" panose="020B0604030504040204" pitchFamily="34" charset="0"/>
              </a:rPr>
              <a:t>235 tis. € prosječna investicija po hotelskom ključu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8ADF2-844A-4D10-CF73-E52295E79328}"/>
              </a:ext>
            </a:extLst>
          </p:cNvPr>
          <p:cNvSpPr txBox="1">
            <a:spLocks/>
          </p:cNvSpPr>
          <p:nvPr/>
        </p:nvSpPr>
        <p:spPr>
          <a:xfrm>
            <a:off x="463731" y="6328795"/>
            <a:ext cx="4800726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Izvor: Investicije u hotelijerstvu - Gdje je Hrvatska u regionalnom kontekstu?; Horwath HTL, 26. kongres hotelijera, Zagreb, 26.11.2024.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B517E5-FE0C-0912-3087-2223C9A37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575" y="1688304"/>
            <a:ext cx="5020056" cy="31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6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83E4-1F87-41A8-A902-621413A5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Polazište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DA35D-F485-4493-B209-A5D641C80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5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FDB55CC-2905-49E5-85B9-92630CA34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" y="1406708"/>
            <a:ext cx="10989316" cy="247882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/>
              <a:t>U kontekstu aktualnih trendova međunarodne turističke potražnje i porasta interesa za visokokvalitetnom ponudom, HGK je kreirala platformu </a:t>
            </a:r>
            <a:r>
              <a:rPr lang="hr-HR" sz="1300" b="1"/>
              <a:t>Stories – Experience Premium Croatia</a:t>
            </a:r>
            <a:r>
              <a:rPr lang="hr-HR" sz="1300"/>
              <a:t>, koja  predstavlja prvo nacionalno brendiranje visokokvalitetne, autentične i jedinstvene turističke ponude u Hrvatskoj. Razumijevajući kompleksnost turističkog proizvoda, platforma Stories okuplja članice HGK u sedam kategorija, i to: hotelijerstvo i ugostiteljstvo (gourmet), kamping, marine, vile za odmor, putničke agencije i charter tvrtke.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/>
              <a:t>S obzirom na potrebu produbljivanja saznanja o aktualnim tržišnim kretanjima u premium segmentu, kao i šireg uvida u stanje i potencijal premium turističke ponude u Hrvatskoj, na poziv menadžmenta Sektora za turizam HGK, 505 savjetovanje je provelo  istraživanje i izradilo studiju s navedenom svrhom.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/>
              <a:t>Provođenje istraživanja i izrada studije izvode se u dvije faze, a ovaj je izvještaj obuhvaća rezultate istraživanja Faze A.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3C6813-FB4E-E157-1A27-E236EBB2285E}"/>
              </a:ext>
            </a:extLst>
          </p:cNvPr>
          <p:cNvSpPr/>
          <p:nvPr/>
        </p:nvSpPr>
        <p:spPr>
          <a:xfrm>
            <a:off x="3351494" y="3973217"/>
            <a:ext cx="7088646" cy="57897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300" b="1">
                <a:latin typeface="Verdana" panose="020B0604030504040204" pitchFamily="34" charset="0"/>
                <a:ea typeface="Verdana" panose="020B0604030504040204" pitchFamily="34" charset="0"/>
              </a:rPr>
              <a:t>PREMIUM TURIZAM GLOBALNO I U HRVATSKOJ – TRENDOVI I STANJE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2C9FE2-C039-0EE2-6C2A-9802D219CF61}"/>
              </a:ext>
            </a:extLst>
          </p:cNvPr>
          <p:cNvSpPr/>
          <p:nvPr/>
        </p:nvSpPr>
        <p:spPr>
          <a:xfrm>
            <a:off x="3351494" y="4786057"/>
            <a:ext cx="7088646" cy="57897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300" b="1">
                <a:latin typeface="Verdana" panose="020B0604030504040204" pitchFamily="34" charset="0"/>
                <a:ea typeface="Verdana" panose="020B0604030504040204" pitchFamily="34" charset="0"/>
              </a:rPr>
              <a:t>TRŽIŠNI POTENCIJAL PREMIUM TURIZMA U HRVATSKOJ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1F20D-2671-D70F-E0B7-01F2B75FA494}"/>
              </a:ext>
            </a:extLst>
          </p:cNvPr>
          <p:cNvSpPr txBox="1"/>
          <p:nvPr/>
        </p:nvSpPr>
        <p:spPr>
          <a:xfrm>
            <a:off x="841718" y="4033948"/>
            <a:ext cx="250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latin typeface="Verdana Pro Black" panose="020B0A04030504040204" pitchFamily="34" charset="0"/>
              </a:rPr>
              <a:t>FAZA A (2024.)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A0908-3509-E2C7-0A3A-0DCFBE29D967}"/>
              </a:ext>
            </a:extLst>
          </p:cNvPr>
          <p:cNvSpPr txBox="1"/>
          <p:nvPr/>
        </p:nvSpPr>
        <p:spPr>
          <a:xfrm>
            <a:off x="841718" y="4860514"/>
            <a:ext cx="250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solidFill>
                  <a:schemeClr val="bg1">
                    <a:lumMod val="50000"/>
                  </a:schemeClr>
                </a:solidFill>
                <a:latin typeface="Verdana Pro Black" panose="020B0A04030504040204" pitchFamily="34" charset="0"/>
              </a:rPr>
              <a:t>FAZA B (2025.)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D7729F-9919-B338-766D-47B17CBE3C59}"/>
              </a:ext>
            </a:extLst>
          </p:cNvPr>
          <p:cNvSpPr txBox="1">
            <a:spLocks/>
          </p:cNvSpPr>
          <p:nvPr/>
        </p:nvSpPr>
        <p:spPr>
          <a:xfrm>
            <a:off x="449580" y="5687081"/>
            <a:ext cx="10989316" cy="39747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300"/>
              <a:t>Ciljevi i sadržaj Faze A istraživanja su prikazani na sljedećoj stranici.</a:t>
            </a:r>
          </a:p>
        </p:txBody>
      </p:sp>
    </p:spTree>
    <p:extLst>
      <p:ext uri="{BB962C8B-B14F-4D97-AF65-F5344CB8AC3E}">
        <p14:creationId xmlns:p14="http://schemas.microsoft.com/office/powerpoint/2010/main" val="41879828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F0879-A677-E6A3-026E-2B675C76F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2CC6E-A71C-C3C8-B783-A4C88D51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Rastuća kvaliteta kampova u Hrvatskoj privlači suvremene premium goste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C50A-E086-F9CE-AD91-D9EA3D9C7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50</a:t>
            </a:fld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962A07-69EB-C73D-CB7F-0408AB182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5" y="1688304"/>
            <a:ext cx="6093191" cy="381585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U Hrvatskoj posluje 375 kampova, od čega: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/>
              <a:t>9 kampova s 5*</a:t>
            </a:r>
          </a:p>
          <a:p>
            <a:pPr marL="598488" indent="-285750">
              <a:lnSpc>
                <a:spcPct val="110000"/>
              </a:lnSpc>
              <a:spcBef>
                <a:spcPts val="200"/>
              </a:spcBef>
            </a:pPr>
            <a:r>
              <a:rPr lang="hr-HR" sz="1250"/>
              <a:t>85 kampova sa 4*</a:t>
            </a:r>
            <a:endParaRPr lang="hr-HR" sz="1250" b="1"/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Segmenti kamping ponude više (4*) i visoke (5*) kvalitete predstavljaju 79% ukupnih raspoloživih kamping kapaciteta u Hrvatskoj 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Posljednjih deset godina </a:t>
            </a:r>
            <a:r>
              <a:rPr lang="hr-HR" sz="1250" b="1"/>
              <a:t>značajno se ulagalo u kvalitetu kampova </a:t>
            </a:r>
            <a:r>
              <a:rPr lang="hr-HR" sz="1250"/>
              <a:t>u Hrvatskoj, koji su u 2024. godini prema analizama njemačkog autokluba ADAC </a:t>
            </a:r>
            <a:r>
              <a:rPr lang="hr-HR" sz="1250" b="1"/>
              <a:t>po kvaliteti na drugom mjestu u Europi </a:t>
            </a:r>
            <a:r>
              <a:rPr lang="hr-HR" sz="1250"/>
              <a:t>- iza nizozemskih, dok su </a:t>
            </a:r>
            <a:r>
              <a:rPr lang="hr-HR" sz="1250" b="1"/>
              <a:t>po najvišoj postignutoj cijeni na prvom mjestu u Europi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U idućem srednjoročnom razdoblju očekuje se </a:t>
            </a:r>
            <a:r>
              <a:rPr lang="hr-HR" sz="1250" b="1"/>
              <a:t>novi val investicija u kampove</a:t>
            </a:r>
            <a:r>
              <a:rPr lang="hr-HR" sz="1250"/>
              <a:t>, njih oko 100-tinjak, koji su čekali donošenje Uredbe o turističkom zemljištu, a svemu bi trebao pomoći i novi program subvencioniranog kreditiranja HBOR-a za održivi turizam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D0D880-6E1E-73CF-BFDB-AAD0D828F0C0}"/>
              </a:ext>
            </a:extLst>
          </p:cNvPr>
          <p:cNvSpPr txBox="1">
            <a:spLocks/>
          </p:cNvSpPr>
          <p:nvPr/>
        </p:nvSpPr>
        <p:spPr>
          <a:xfrm>
            <a:off x="463729" y="1283329"/>
            <a:ext cx="5313615" cy="40497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400" b="1"/>
              <a:t>Kategorije kamping smještaja u Hrvatskoj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749EA-EB46-DC92-FB8B-AB5D93065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069" y="1688304"/>
            <a:ext cx="5020056" cy="31226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7F4EE-F1C1-1B6A-F399-4D26187401C7}"/>
              </a:ext>
            </a:extLst>
          </p:cNvPr>
          <p:cNvSpPr txBox="1">
            <a:spLocks/>
          </p:cNvSpPr>
          <p:nvPr/>
        </p:nvSpPr>
        <p:spPr>
          <a:xfrm>
            <a:off x="618917" y="5154833"/>
            <a:ext cx="5406061" cy="9777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hr-HR" sz="1250"/>
              <a:t>Važni motivi dolazaka premium gostiju su </a:t>
            </a:r>
            <a:r>
              <a:rPr lang="hr-HR" sz="1250" b="1"/>
              <a:t>opuštanje i bijeg od svakodnevice te uživanje u prirodi</a:t>
            </a:r>
            <a:r>
              <a:rPr lang="hr-HR" sz="1250"/>
              <a:t>. </a:t>
            </a:r>
          </a:p>
          <a:p>
            <a:pPr marL="8890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hr-HR" sz="1250"/>
              <a:t>Stoga su visokokvalitetni kampovi važni za privlačenje premium potražnje.  </a:t>
            </a:r>
          </a:p>
        </p:txBody>
      </p:sp>
    </p:spTree>
    <p:extLst>
      <p:ext uri="{BB962C8B-B14F-4D97-AF65-F5344CB8AC3E}">
        <p14:creationId xmlns:p14="http://schemas.microsoft.com/office/powerpoint/2010/main" val="654291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A4201-BFDA-F45A-3355-8568C6349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7BB8B-943D-6875-9871-2C880D69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55" y="568331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Vile kao ključan segment premium smještajne ponude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91214-F6DA-739E-7900-7DC5E2A5D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51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3212F4-9B56-8D56-6892-9D52950CC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5" y="1283328"/>
            <a:ext cx="6183842" cy="491328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Vile su visokokvalitetne (premium i luksuzne) kuće za odmor koje su pogodne za ugošćavanje premium gostiju. Međutim u razvrstavanju smještaja vile nisu odvojene od kuća za odmor, tako da je u Hrvatskoj moguće pratiti trend razvoja ove vrste ponude jedino zbirno. </a:t>
            </a:r>
            <a:r>
              <a:rPr lang="hr-HR" sz="1250" b="1">
                <a:solidFill>
                  <a:srgbClr val="002060"/>
                </a:solidFill>
              </a:rPr>
              <a:t>Posljednjih godina znatno je povećana ponuda kuća za odmor (za preko 50% od 2019. g.), osobito u premium segmentu.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Hrvatska 2024. godine raspolaže sa </a:t>
            </a:r>
            <a:r>
              <a:rPr lang="hr-HR" sz="1250" b="1">
                <a:solidFill>
                  <a:srgbClr val="002060"/>
                </a:solidFill>
              </a:rPr>
              <a:t>1,5 tis. kuća za odmor kategorije 5*, te oko 8,5 tis. kuća za odmor kategorije 4*. 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Broj zvjezdica kuća za odmor ne označava uvijek atraktivnu nekretninu, nego zadovoljavanje propisa, a kategorizacija ne propisuje atraktivnost, dizajn i kvalitetu namještaja, nego samo norme u smislu veličine soba, širine kreveta i sličnih aspekata opremljenosti.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Premium kuće za odmor su one koje imaju kvalitetnu mikrolokaciju, atraktivno su arhitektonski oblikovane s pažnjom posvećenom unutarnjem dizajnu, a osiguravaju i organizaciju usluga dodane vrijednosti poput kvalitetnog osoblja (domaćice), autentične obilaske destinacije, kupnju lokalnih proizvoda.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Za goste premium kuća za odmor su, osim autentičnosti i visoke kvalitete smještaja, važni privatnost, kvalitetna komunikacija s osobljem, izuzetno važne aktivnosti u destinaciji, ugostiteljska ponuda, ponuda trgovina s premium brendovima, agencija za concierge usluge i slično.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hr-HR" sz="125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859BB-E900-A255-A67A-78B6AF31E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552" y="1158811"/>
            <a:ext cx="4324469" cy="2689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41A4B-A672-42D6-5812-00542A01F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551" y="3800180"/>
            <a:ext cx="4324470" cy="26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53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66B45-FFD4-2138-7A24-CB53DA8AE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7E367-6977-6327-C77C-C6B95B65A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1405714" cy="5990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Nautički turizam – turistički proizvod Hrvatske visoko atraktivan za premium potražnju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8E92D-D89F-CF4A-108B-686D87D26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52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0096CE-7CB9-8829-1F34-CB335661F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7" y="1283328"/>
            <a:ext cx="5393728" cy="493991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Nautički turizam predstavlja jedan od </a:t>
            </a:r>
            <a:r>
              <a:rPr lang="hr-HR" sz="1250" b="1"/>
              <a:t>neprepoznatljivijih i najbolje tržišno pozicioniranih turističkih proizvoda Hrvatske</a:t>
            </a:r>
            <a:r>
              <a:rPr lang="hr-HR" sz="1250"/>
              <a:t>. Iznimno atraktivna obala, dobri uvjeti za plovidbu i jedrenje tijekom većeg dijela godine, dobra turistička infrastruktura te duga tradicija neki su od važnijih razloga razvijenosti i atraktivnosti ovog oblika turizma. 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U Hrvatskoj posluje ukupno 67 marina sa 22,5 tisuće vezova, od čega 30 marina sa 5 i 4 sidara (odnosno I. i II. kategorije), koje sadrže 14,2 tis. vezova. Najveći operator marina je ACI sustav, sa 22 marine.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Nautički turizam </a:t>
            </a:r>
            <a:r>
              <a:rPr lang="hr-HR" sz="1250" b="1"/>
              <a:t>idealan je za privlačenje premium potražnje</a:t>
            </a:r>
            <a:r>
              <a:rPr lang="hr-HR" sz="1250"/>
              <a:t>. Kulturni i prirodni resursi, diverzificiranje turističke ponude te kvalitetna prometna infrastruktura (autoceste, ceste, biciklistička infrastruktura, zračne luke, luke nautičkog turizma) predstavljaju osnovicu razvoja posebnih oblika </a:t>
            </a:r>
            <a:r>
              <a:rPr lang="hr-HR" sz="1250" b="1"/>
              <a:t>turizma visoke dodane vrijednosti</a:t>
            </a:r>
            <a:r>
              <a:rPr lang="hr-HR" sz="1250"/>
              <a:t> (posebice nautičkog turizma) koji bilježe rast turističke potražnje.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U strateškim razvojnim dokumentima nautički turizam temeljen na </a:t>
            </a:r>
            <a:r>
              <a:rPr lang="hr-HR" sz="1250" b="1"/>
              <a:t>očuvanju okoliša, kvalitetnim marinama i ostaloj infrastrukturi </a:t>
            </a:r>
            <a:r>
              <a:rPr lang="hr-HR" sz="1250"/>
              <a:t>naveden je kao jedan od ciljeva razvoja turističkih proizvoda u Hrvatskoj.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44C4A-B1B4-FE69-15DB-E9178604B529}"/>
              </a:ext>
            </a:extLst>
          </p:cNvPr>
          <p:cNvSpPr txBox="1">
            <a:spLocks/>
          </p:cNvSpPr>
          <p:nvPr/>
        </p:nvSpPr>
        <p:spPr>
          <a:xfrm>
            <a:off x="6096000" y="4172506"/>
            <a:ext cx="5473084" cy="205074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hr-HR" sz="1250"/>
              <a:t>Prema istraživanju TOMAS Nautika (2022.g.) obilježja nautičara u Hrvatskoj uklapaju se u segment premium gostiju:</a:t>
            </a:r>
          </a:p>
          <a:p>
            <a:pPr marL="4445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/>
              <a:t>Nautičari su srednjih godina, obrazovani, sve većih primanja; </a:t>
            </a:r>
          </a:p>
          <a:p>
            <a:pPr marL="4445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250"/>
              <a:t>Raste udio dolazaka zrakoplovom; </a:t>
            </a:r>
          </a:p>
          <a:p>
            <a:pPr marL="4445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250"/>
              <a:t>Glavni izvor informacija je internet; </a:t>
            </a:r>
          </a:p>
          <a:p>
            <a:pPr marL="4445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250"/>
              <a:t>Povećano je korištenje usluga unajmljenog skipera; </a:t>
            </a:r>
          </a:p>
          <a:p>
            <a:pPr marL="4445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250"/>
              <a:t>Povećano je zadovoljstvo nautičara svim elementima ponude; </a:t>
            </a:r>
          </a:p>
          <a:p>
            <a:pPr marL="4445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250"/>
              <a:t>Povećani prosječni dnevni izdaci nautičara (prosječno dnevno troše 182 €, a čarteraši čak 255 €)</a:t>
            </a:r>
          </a:p>
          <a:p>
            <a:pPr marL="63023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hr-HR" sz="125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6EA994-307A-ECE2-8942-EBEA8D9BE85C}"/>
              </a:ext>
            </a:extLst>
          </p:cNvPr>
          <p:cNvSpPr txBox="1">
            <a:spLocks/>
          </p:cNvSpPr>
          <p:nvPr/>
        </p:nvSpPr>
        <p:spPr>
          <a:xfrm>
            <a:off x="463731" y="6328795"/>
            <a:ext cx="4694195" cy="3651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5F5F5F"/>
                </a:solidFill>
              </a:rPr>
              <a:t>Izvori: TOMAS Nautika 2022. – Stavovi i potrošnja nautičara u Hrvatskoj, Institut za turizam Zagreb,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62161-56DC-DFDB-B95C-AFD5CBA6E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2022"/>
            <a:ext cx="5071872" cy="311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641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2A892-AEFB-B04C-50FB-E5DB187F2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634D-C626-902A-2EA4-145512D5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55" y="568331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Premium gourmet ponuda u Hrvatskoj je u fazi razvoja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5608C-A34F-6FCA-E902-AACF69CF7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53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CBB194-2040-646B-161A-F408E9C48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55" y="1283328"/>
            <a:ext cx="6183842" cy="491328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Premium gourmet ponudu karakterizira </a:t>
            </a:r>
            <a:r>
              <a:rPr lang="hr-HR" sz="1250" b="1">
                <a:solidFill>
                  <a:srgbClr val="002060"/>
                </a:solidFill>
              </a:rPr>
              <a:t>izvanredan i cjeloviti gastronomski doživljaj, koji uključuje izvrsnost u pripremi i prezentaciji jela i pića, besprijekornu uslugu i autentičan ugođaj</a:t>
            </a:r>
            <a:r>
              <a:rPr lang="hr-HR" sz="1250">
                <a:solidFill>
                  <a:srgbClr val="002060"/>
                </a:solidFill>
              </a:rPr>
              <a:t>.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Premium ugostiteljska ponuda, osim fine dining-a, uključuje autohtone i tradicijske ugostiteljske objekte ili tržišnim pozicioniranjem diferencirane i prepoznatljive ugostiteljske punktove.  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Od ukupno </a:t>
            </a:r>
            <a:r>
              <a:rPr lang="hr-HR" sz="1250" b="1">
                <a:solidFill>
                  <a:srgbClr val="002060"/>
                </a:solidFill>
              </a:rPr>
              <a:t>92 restorana koji su dio preporuka Michelin vodiča za 2024. </a:t>
            </a:r>
            <a:r>
              <a:rPr lang="hr-HR" sz="1250">
                <a:solidFill>
                  <a:srgbClr val="002060"/>
                </a:solidFill>
              </a:rPr>
              <a:t>godinu u Hrvatskoj, broj restorana sa Michelin zvjezdicama je sljedeći:</a:t>
            </a:r>
          </a:p>
          <a:p>
            <a:pPr marL="541338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1 restoran s 2 Michelin zvjezdice, </a:t>
            </a:r>
          </a:p>
          <a:p>
            <a:pPr marL="541338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10 restorana s 1 Michelin zvjezdicom i </a:t>
            </a:r>
          </a:p>
          <a:p>
            <a:pPr marL="541338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3 restorana s Michelin zelenom zvjezdicom. </a:t>
            </a:r>
          </a:p>
          <a:p>
            <a:pPr marL="2667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250">
                <a:solidFill>
                  <a:srgbClr val="002060"/>
                </a:solidFill>
              </a:rPr>
              <a:t>Međunarodni vodič </a:t>
            </a:r>
            <a:r>
              <a:rPr lang="hr-HR" sz="1250" b="1">
                <a:solidFill>
                  <a:srgbClr val="002060"/>
                </a:solidFill>
              </a:rPr>
              <a:t>Gault&amp;Millau Croatia </a:t>
            </a:r>
            <a:r>
              <a:rPr lang="hr-HR" sz="1250">
                <a:solidFill>
                  <a:srgbClr val="002060"/>
                </a:solidFill>
              </a:rPr>
              <a:t>u 2024. je proglasio 10 najboljih restorana u Hrvatskoj, koji su zaslužili 4 toke. U ovogodišnju selekciju uvršteno je 300 vrhunskih restorana, 108 POP - popularnih mjesta (bistroa, street food, zalogajnica, slastičarnica), te selekcija 100 najboljih vina i 20 maslinovih ulja iz cijele Hrvatske.</a:t>
            </a:r>
          </a:p>
        </p:txBody>
      </p:sp>
      <p:pic>
        <p:nvPicPr>
          <p:cNvPr id="1026" name="Picture 2" descr="Hrvatsko izdanje Gault&amp;Millau 2024 u ...">
            <a:extLst>
              <a:ext uri="{FF2B5EF4-FFF2-40B4-BE49-F238E27FC236}">
                <a16:creationId xmlns:a16="http://schemas.microsoft.com/office/drawing/2014/main" id="{AFE037AA-8188-B1EC-36B2-29136357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91" y="375599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MICHELIN stars for Croatia | Business HTZ">
            <a:extLst>
              <a:ext uri="{FF2B5EF4-FFF2-40B4-BE49-F238E27FC236}">
                <a16:creationId xmlns:a16="http://schemas.microsoft.com/office/drawing/2014/main" id="{B0102F74-6D67-67D8-95EA-8221E47A3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26" y="1358931"/>
            <a:ext cx="3054307" cy="229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3481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7BFCD-FA65-8224-1659-0D1F757E8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281D-475A-5574-E8D8-D783EF84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Procjena tržišnog udjela kapaciteta premium smještajne ponude u Hrvatskoj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75EBF-B7A5-8694-C133-24AD94D25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54</a:t>
            </a:fld>
            <a:endParaRPr lang="hr-HR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02C362-D7B1-8F02-6312-687723E0B0D9}"/>
              </a:ext>
            </a:extLst>
          </p:cNvPr>
          <p:cNvSpPr txBox="1">
            <a:spLocks/>
          </p:cNvSpPr>
          <p:nvPr/>
        </p:nvSpPr>
        <p:spPr>
          <a:xfrm>
            <a:off x="6125281" y="4328262"/>
            <a:ext cx="5313615" cy="62547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000000"/>
                </a:solidFill>
              </a:rPr>
              <a:t>Za procjenu udjela premium smještajnih kapaciteta u pojedinoj vrsti smještaja korišteni su kriteriji platforme Stories – Experience Premium Croatia koji su definirani za svaku kategoriju.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E55681-B2E9-A432-60A7-E7B2037CD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68003"/>
            <a:ext cx="5294376" cy="2625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909A8-6D5D-1DB5-95EF-71B139A7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1" y="1181300"/>
            <a:ext cx="5294376" cy="49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620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8DF6A-ED18-C104-6040-0203D16F0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ED7D-E401-99F9-1EA1-BE56AA67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Procjena tržišnog udjela kapaciteta premium smještajne ponude u Hrvatskoj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F8486-68EC-6A49-6C47-A9D6ED0F8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55</a:t>
            </a:fld>
            <a:endParaRPr lang="hr-H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FA6ADA-4C99-9441-B1CB-B2DFB719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16" y="1245717"/>
            <a:ext cx="3983578" cy="23938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41F349-3B0A-E1F3-203F-3264F0DF2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806" y="1245718"/>
            <a:ext cx="3983578" cy="2393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A7690-1758-B1AF-3151-AFB382385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806" y="3801034"/>
            <a:ext cx="3983578" cy="2393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CAAAA-D9D9-3DC6-E34C-D90FFC93F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616" y="3801034"/>
            <a:ext cx="3983578" cy="23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094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1857F-5B5A-1C5F-D814-5FFB2A267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DE766-BA20-FFE6-2AA1-A3C7FACA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506187"/>
            <a:ext cx="10975165" cy="517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Procjena prihoda premium smještajne ponude u Hrvatskoj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FCACB-D0E3-8774-F868-12CC3AE2A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56</a:t>
            </a:fld>
            <a:endParaRPr lang="hr-HR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0B8AD65-C049-605B-B5B5-4E06B1EF6C05}"/>
              </a:ext>
            </a:extLst>
          </p:cNvPr>
          <p:cNvSpPr/>
          <p:nvPr/>
        </p:nvSpPr>
        <p:spPr>
          <a:xfrm>
            <a:off x="6715788" y="1092702"/>
            <a:ext cx="4566863" cy="1708150"/>
          </a:xfrm>
          <a:prstGeom prst="wedgeEllipse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hr-HR" sz="1400" b="1">
                <a:latin typeface="Verdana" panose="020B0604030504040204" pitchFamily="34" charset="0"/>
                <a:ea typeface="Verdana" panose="020B0604030504040204" pitchFamily="34" charset="0"/>
              </a:rPr>
              <a:t>Prihod od PREMIUM SMJEŠTAJNE PONUDE (hoteli, kampovi, kuće za odmor, marine) u 2024. u Hrvatskoj:</a:t>
            </a:r>
          </a:p>
          <a:p>
            <a:pPr algn="ctr">
              <a:lnSpc>
                <a:spcPct val="120000"/>
              </a:lnSpc>
            </a:pPr>
            <a:r>
              <a:rPr lang="hr-HR" sz="1600" b="1">
                <a:latin typeface="Verdana" panose="020B0604030504040204" pitchFamily="34" charset="0"/>
                <a:ea typeface="Verdana" panose="020B0604030504040204" pitchFamily="34" charset="0"/>
              </a:rPr>
              <a:t>1,4 milijardi €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DD32B4-CAFE-41B2-E85F-22D9E10CEC1A}"/>
              </a:ext>
            </a:extLst>
          </p:cNvPr>
          <p:cNvSpPr txBox="1">
            <a:spLocks/>
          </p:cNvSpPr>
          <p:nvPr/>
        </p:nvSpPr>
        <p:spPr>
          <a:xfrm>
            <a:off x="463730" y="4940821"/>
            <a:ext cx="5313615" cy="114926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9235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000000"/>
                </a:solidFill>
              </a:rPr>
              <a:t>Za procjenu udjela premium smještajnih kapaciteta u pojedinoj vrsti smještaja korišteni su kriteriji platforme Stories – Experience Premium Croatia koji su definirani za svaku kategoriju.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900">
                <a:solidFill>
                  <a:srgbClr val="000000"/>
                </a:solidFill>
              </a:rPr>
              <a:t>Za procjenu prosječnog godišnjeg prihoda po jedinici smještajnog kapaciteta korišteni su benchmark prihodi za svaku vrstu smještaja, procijenjeni za 2024. godinu.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B7F9BB-C5B7-F0A4-8DDF-9B926CCB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30" y="1092702"/>
            <a:ext cx="5558086" cy="3754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EFCAB9-B9DF-3B5E-B2FD-6CD76DA17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228" y="3055176"/>
            <a:ext cx="4582668" cy="32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047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F63C8C14-609E-4E51-BC7F-6E5B859B4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68969" y="2767148"/>
            <a:ext cx="3473450" cy="1323704"/>
          </a:xfrm>
        </p:spPr>
        <p:txBody>
          <a:bodyPr>
            <a:normAutofit/>
          </a:bodyPr>
          <a:lstStyle/>
          <a:p>
            <a:endParaRPr lang="hr-HR" sz="1800" dirty="0"/>
          </a:p>
          <a:p>
            <a:r>
              <a:rPr lang="hr-HR" sz="1800" dirty="0"/>
              <a:t>+385 98 414 639</a:t>
            </a:r>
          </a:p>
          <a:p>
            <a:endParaRPr lang="hr-HR" sz="1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1A17CA-51E4-41C5-864B-41CA1CA57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3166" y="365126"/>
            <a:ext cx="3459253" cy="2674165"/>
          </a:xfrm>
        </p:spPr>
        <p:txBody>
          <a:bodyPr/>
          <a:lstStyle/>
          <a:p>
            <a:r>
              <a:rPr lang="hr-HR" sz="1800" dirty="0"/>
              <a:t>505 savjetovanje d.o.o.</a:t>
            </a:r>
          </a:p>
          <a:p>
            <a:r>
              <a:rPr lang="hr-HR" sz="1800" dirty="0"/>
              <a:t>Mlinovi 112A</a:t>
            </a:r>
          </a:p>
          <a:p>
            <a:r>
              <a:rPr lang="hr-HR" sz="1800" dirty="0"/>
              <a:t>10000 Zagreb</a:t>
            </a:r>
          </a:p>
          <a:p>
            <a:endParaRPr lang="hr-HR" sz="1800" dirty="0"/>
          </a:p>
          <a:p>
            <a:r>
              <a:rPr lang="hr-HR" sz="1800" dirty="0"/>
              <a:t>info@505.hr</a:t>
            </a:r>
          </a:p>
          <a:p>
            <a:r>
              <a:rPr lang="hr-HR" sz="1800" dirty="0"/>
              <a:t>www.505.hr</a:t>
            </a:r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780354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83E4-1F87-41A8-A902-621413A5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9" y="324468"/>
            <a:ext cx="10975165" cy="6512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400"/>
              <a:t>Ciljevi istraživanja – Faza A </a:t>
            </a:r>
            <a:endParaRPr lang="hr-HR" sz="24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DA35D-F485-4493-B209-A5D641C80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6</a:t>
            </a:fld>
            <a:endParaRPr lang="hr-HR" dirty="0"/>
          </a:p>
        </p:txBody>
      </p:sp>
      <p:pic>
        <p:nvPicPr>
          <p:cNvPr id="11" name="Picture 114">
            <a:extLst>
              <a:ext uri="{FF2B5EF4-FFF2-40B4-BE49-F238E27FC236}">
                <a16:creationId xmlns:a16="http://schemas.microsoft.com/office/drawing/2014/main" id="{47EBFF2F-34A3-BC05-FEBB-FBA22A817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291" y="3932416"/>
            <a:ext cx="239712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49">
            <a:extLst>
              <a:ext uri="{FF2B5EF4-FFF2-40B4-BE49-F238E27FC236}">
                <a16:creationId xmlns:a16="http://schemas.microsoft.com/office/drawing/2014/main" id="{DA97561C-01B6-F47F-0179-BBF3DD8A3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91" y="1903591"/>
            <a:ext cx="4175125" cy="454025"/>
          </a:xfrm>
          <a:prstGeom prst="ellipse">
            <a:avLst/>
          </a:prstGeom>
          <a:gradFill rotWithShape="1">
            <a:gsLst>
              <a:gs pos="0">
                <a:srgbClr val="969696">
                  <a:gamma/>
                  <a:shade val="62745"/>
                  <a:invGamma/>
                </a:srgbClr>
              </a:gs>
              <a:gs pos="100000">
                <a:srgbClr val="96969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E4D272BA-2821-6ECF-DFBA-C84093900403}"/>
              </a:ext>
            </a:extLst>
          </p:cNvPr>
          <p:cNvSpPr>
            <a:spLocks/>
          </p:cNvSpPr>
          <p:nvPr/>
        </p:nvSpPr>
        <p:spPr bwMode="auto">
          <a:xfrm>
            <a:off x="2155978" y="4899204"/>
            <a:ext cx="977900" cy="700087"/>
          </a:xfrm>
          <a:custGeom>
            <a:avLst/>
            <a:gdLst>
              <a:gd name="T0" fmla="*/ 114 w 228"/>
              <a:gd name="T1" fmla="*/ 14 h 163"/>
              <a:gd name="T2" fmla="*/ 0 w 228"/>
              <a:gd name="T3" fmla="*/ 0 h 163"/>
              <a:gd name="T4" fmla="*/ 0 w 228"/>
              <a:gd name="T5" fmla="*/ 0 h 163"/>
              <a:gd name="T6" fmla="*/ 0 w 228"/>
              <a:gd name="T7" fmla="*/ 0 h 163"/>
              <a:gd name="T8" fmla="*/ 0 w 228"/>
              <a:gd name="T9" fmla="*/ 0 h 163"/>
              <a:gd name="T10" fmla="*/ 0 w 228"/>
              <a:gd name="T11" fmla="*/ 163 h 163"/>
              <a:gd name="T12" fmla="*/ 228 w 228"/>
              <a:gd name="T13" fmla="*/ 163 h 163"/>
              <a:gd name="T14" fmla="*/ 228 w 228"/>
              <a:gd name="T15" fmla="*/ 1 h 163"/>
              <a:gd name="T16" fmla="*/ 114 w 228"/>
              <a:gd name="T17" fmla="*/ 14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8" h="163">
                <a:moveTo>
                  <a:pt x="114" y="14"/>
                </a:moveTo>
                <a:cubicBezTo>
                  <a:pt x="55" y="14"/>
                  <a:pt x="6" y="8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228" y="163"/>
                  <a:pt x="228" y="163"/>
                  <a:pt x="228" y="163"/>
                </a:cubicBezTo>
                <a:cubicBezTo>
                  <a:pt x="228" y="1"/>
                  <a:pt x="228" y="1"/>
                  <a:pt x="228" y="1"/>
                </a:cubicBezTo>
                <a:cubicBezTo>
                  <a:pt x="222" y="8"/>
                  <a:pt x="173" y="14"/>
                  <a:pt x="114" y="14"/>
                </a:cubicBez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5000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15" name="Freeform 51">
            <a:extLst>
              <a:ext uri="{FF2B5EF4-FFF2-40B4-BE49-F238E27FC236}">
                <a16:creationId xmlns:a16="http://schemas.microsoft.com/office/drawing/2014/main" id="{5CAFFE89-950A-C916-F276-C36787CFE353}"/>
              </a:ext>
            </a:extLst>
          </p:cNvPr>
          <p:cNvSpPr>
            <a:spLocks/>
          </p:cNvSpPr>
          <p:nvPr/>
        </p:nvSpPr>
        <p:spPr bwMode="auto">
          <a:xfrm>
            <a:off x="1762278" y="4221341"/>
            <a:ext cx="1765300" cy="736600"/>
          </a:xfrm>
          <a:custGeom>
            <a:avLst/>
            <a:gdLst>
              <a:gd name="T0" fmla="*/ 0 w 412"/>
              <a:gd name="T1" fmla="*/ 0 h 172"/>
              <a:gd name="T2" fmla="*/ 92 w 412"/>
              <a:gd name="T3" fmla="*/ 158 h 172"/>
              <a:gd name="T4" fmla="*/ 93 w 412"/>
              <a:gd name="T5" fmla="*/ 159 h 172"/>
              <a:gd name="T6" fmla="*/ 94 w 412"/>
              <a:gd name="T7" fmla="*/ 160 h 172"/>
              <a:gd name="T8" fmla="*/ 95 w 412"/>
              <a:gd name="T9" fmla="*/ 160 h 172"/>
              <a:gd name="T10" fmla="*/ 96 w 412"/>
              <a:gd name="T11" fmla="*/ 161 h 172"/>
              <a:gd name="T12" fmla="*/ 98 w 412"/>
              <a:gd name="T13" fmla="*/ 162 h 172"/>
              <a:gd name="T14" fmla="*/ 100 w 412"/>
              <a:gd name="T15" fmla="*/ 162 h 172"/>
              <a:gd name="T16" fmla="*/ 102 w 412"/>
              <a:gd name="T17" fmla="*/ 163 h 172"/>
              <a:gd name="T18" fmla="*/ 104 w 412"/>
              <a:gd name="T19" fmla="*/ 164 h 172"/>
              <a:gd name="T20" fmla="*/ 107 w 412"/>
              <a:gd name="T21" fmla="*/ 164 h 172"/>
              <a:gd name="T22" fmla="*/ 109 w 412"/>
              <a:gd name="T23" fmla="*/ 165 h 172"/>
              <a:gd name="T24" fmla="*/ 129 w 412"/>
              <a:gd name="T25" fmla="*/ 168 h 172"/>
              <a:gd name="T26" fmla="*/ 133 w 412"/>
              <a:gd name="T27" fmla="*/ 168 h 172"/>
              <a:gd name="T28" fmla="*/ 137 w 412"/>
              <a:gd name="T29" fmla="*/ 169 h 172"/>
              <a:gd name="T30" fmla="*/ 142 w 412"/>
              <a:gd name="T31" fmla="*/ 169 h 172"/>
              <a:gd name="T32" fmla="*/ 146 w 412"/>
              <a:gd name="T33" fmla="*/ 169 h 172"/>
              <a:gd name="T34" fmla="*/ 151 w 412"/>
              <a:gd name="T35" fmla="*/ 170 h 172"/>
              <a:gd name="T36" fmla="*/ 156 w 412"/>
              <a:gd name="T37" fmla="*/ 170 h 172"/>
              <a:gd name="T38" fmla="*/ 161 w 412"/>
              <a:gd name="T39" fmla="*/ 170 h 172"/>
              <a:gd name="T40" fmla="*/ 166 w 412"/>
              <a:gd name="T41" fmla="*/ 171 h 172"/>
              <a:gd name="T42" fmla="*/ 171 w 412"/>
              <a:gd name="T43" fmla="*/ 171 h 172"/>
              <a:gd name="T44" fmla="*/ 176 w 412"/>
              <a:gd name="T45" fmla="*/ 171 h 172"/>
              <a:gd name="T46" fmla="*/ 181 w 412"/>
              <a:gd name="T47" fmla="*/ 171 h 172"/>
              <a:gd name="T48" fmla="*/ 187 w 412"/>
              <a:gd name="T49" fmla="*/ 171 h 172"/>
              <a:gd name="T50" fmla="*/ 193 w 412"/>
              <a:gd name="T51" fmla="*/ 172 h 172"/>
              <a:gd name="T52" fmla="*/ 199 w 412"/>
              <a:gd name="T53" fmla="*/ 172 h 172"/>
              <a:gd name="T54" fmla="*/ 206 w 412"/>
              <a:gd name="T55" fmla="*/ 172 h 172"/>
              <a:gd name="T56" fmla="*/ 214 w 412"/>
              <a:gd name="T57" fmla="*/ 172 h 172"/>
              <a:gd name="T58" fmla="*/ 220 w 412"/>
              <a:gd name="T59" fmla="*/ 172 h 172"/>
              <a:gd name="T60" fmla="*/ 226 w 412"/>
              <a:gd name="T61" fmla="*/ 171 h 172"/>
              <a:gd name="T62" fmla="*/ 231 w 412"/>
              <a:gd name="T63" fmla="*/ 171 h 172"/>
              <a:gd name="T64" fmla="*/ 237 w 412"/>
              <a:gd name="T65" fmla="*/ 171 h 172"/>
              <a:gd name="T66" fmla="*/ 242 w 412"/>
              <a:gd name="T67" fmla="*/ 171 h 172"/>
              <a:gd name="T68" fmla="*/ 247 w 412"/>
              <a:gd name="T69" fmla="*/ 171 h 172"/>
              <a:gd name="T70" fmla="*/ 252 w 412"/>
              <a:gd name="T71" fmla="*/ 170 h 172"/>
              <a:gd name="T72" fmla="*/ 257 w 412"/>
              <a:gd name="T73" fmla="*/ 170 h 172"/>
              <a:gd name="T74" fmla="*/ 262 w 412"/>
              <a:gd name="T75" fmla="*/ 170 h 172"/>
              <a:gd name="T76" fmla="*/ 266 w 412"/>
              <a:gd name="T77" fmla="*/ 170 h 172"/>
              <a:gd name="T78" fmla="*/ 271 w 412"/>
              <a:gd name="T79" fmla="*/ 169 h 172"/>
              <a:gd name="T80" fmla="*/ 282 w 412"/>
              <a:gd name="T81" fmla="*/ 168 h 172"/>
              <a:gd name="T82" fmla="*/ 286 w 412"/>
              <a:gd name="T83" fmla="*/ 168 h 172"/>
              <a:gd name="T84" fmla="*/ 290 w 412"/>
              <a:gd name="T85" fmla="*/ 167 h 172"/>
              <a:gd name="T86" fmla="*/ 293 w 412"/>
              <a:gd name="T87" fmla="*/ 167 h 172"/>
              <a:gd name="T88" fmla="*/ 296 w 412"/>
              <a:gd name="T89" fmla="*/ 166 h 172"/>
              <a:gd name="T90" fmla="*/ 299 w 412"/>
              <a:gd name="T91" fmla="*/ 166 h 172"/>
              <a:gd name="T92" fmla="*/ 302 w 412"/>
              <a:gd name="T93" fmla="*/ 165 h 172"/>
              <a:gd name="T94" fmla="*/ 305 w 412"/>
              <a:gd name="T95" fmla="*/ 164 h 172"/>
              <a:gd name="T96" fmla="*/ 308 w 412"/>
              <a:gd name="T97" fmla="*/ 164 h 172"/>
              <a:gd name="T98" fmla="*/ 320 w 412"/>
              <a:gd name="T99" fmla="*/ 159 h 172"/>
              <a:gd name="T100" fmla="*/ 320 w 412"/>
              <a:gd name="T101" fmla="*/ 158 h 172"/>
              <a:gd name="T102" fmla="*/ 321 w 412"/>
              <a:gd name="T103" fmla="*/ 157 h 172"/>
              <a:gd name="T104" fmla="*/ 206 w 412"/>
              <a:gd name="T105" fmla="*/ 22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12" h="172">
                <a:moveTo>
                  <a:pt x="206" y="22"/>
                </a:moveTo>
                <a:cubicBezTo>
                  <a:pt x="101" y="22"/>
                  <a:pt x="14" y="12"/>
                  <a:pt x="0" y="0"/>
                </a:cubicBezTo>
                <a:cubicBezTo>
                  <a:pt x="92" y="158"/>
                  <a:pt x="92" y="158"/>
                  <a:pt x="92" y="158"/>
                </a:cubicBezTo>
                <a:cubicBezTo>
                  <a:pt x="92" y="158"/>
                  <a:pt x="92" y="158"/>
                  <a:pt x="92" y="158"/>
                </a:cubicBezTo>
                <a:cubicBezTo>
                  <a:pt x="93" y="158"/>
                  <a:pt x="93" y="159"/>
                  <a:pt x="93" y="159"/>
                </a:cubicBezTo>
                <a:cubicBezTo>
                  <a:pt x="93" y="159"/>
                  <a:pt x="93" y="159"/>
                  <a:pt x="93" y="159"/>
                </a:cubicBezTo>
                <a:cubicBezTo>
                  <a:pt x="93" y="159"/>
                  <a:pt x="94" y="159"/>
                  <a:pt x="94" y="160"/>
                </a:cubicBezTo>
                <a:cubicBezTo>
                  <a:pt x="94" y="160"/>
                  <a:pt x="94" y="160"/>
                  <a:pt x="94" y="160"/>
                </a:cubicBezTo>
                <a:cubicBezTo>
                  <a:pt x="94" y="160"/>
                  <a:pt x="95" y="160"/>
                  <a:pt x="95" y="160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95" y="161"/>
                  <a:pt x="96" y="161"/>
                  <a:pt x="96" y="161"/>
                </a:cubicBezTo>
                <a:cubicBezTo>
                  <a:pt x="96" y="161"/>
                  <a:pt x="96" y="161"/>
                  <a:pt x="96" y="161"/>
                </a:cubicBezTo>
                <a:cubicBezTo>
                  <a:pt x="97" y="161"/>
                  <a:pt x="97" y="161"/>
                  <a:pt x="98" y="162"/>
                </a:cubicBezTo>
                <a:cubicBezTo>
                  <a:pt x="98" y="162"/>
                  <a:pt x="98" y="162"/>
                  <a:pt x="98" y="162"/>
                </a:cubicBezTo>
                <a:cubicBezTo>
                  <a:pt x="99" y="162"/>
                  <a:pt x="99" y="162"/>
                  <a:pt x="100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1" y="162"/>
                  <a:pt x="101" y="163"/>
                  <a:pt x="102" y="163"/>
                </a:cubicBezTo>
                <a:cubicBezTo>
                  <a:pt x="102" y="163"/>
                  <a:pt x="102" y="163"/>
                  <a:pt x="102" y="163"/>
                </a:cubicBezTo>
                <a:cubicBezTo>
                  <a:pt x="103" y="163"/>
                  <a:pt x="103" y="163"/>
                  <a:pt x="104" y="163"/>
                </a:cubicBezTo>
                <a:cubicBezTo>
                  <a:pt x="104" y="163"/>
                  <a:pt x="104" y="164"/>
                  <a:pt x="104" y="164"/>
                </a:cubicBezTo>
                <a:cubicBezTo>
                  <a:pt x="105" y="164"/>
                  <a:pt x="106" y="164"/>
                  <a:pt x="106" y="164"/>
                </a:cubicBezTo>
                <a:cubicBezTo>
                  <a:pt x="107" y="164"/>
                  <a:pt x="107" y="164"/>
                  <a:pt x="107" y="164"/>
                </a:cubicBezTo>
                <a:cubicBezTo>
                  <a:pt x="107" y="164"/>
                  <a:pt x="108" y="164"/>
                  <a:pt x="109" y="165"/>
                </a:cubicBezTo>
                <a:cubicBezTo>
                  <a:pt x="109" y="165"/>
                  <a:pt x="109" y="165"/>
                  <a:pt x="109" y="165"/>
                </a:cubicBezTo>
                <a:cubicBezTo>
                  <a:pt x="115" y="166"/>
                  <a:pt x="121" y="167"/>
                  <a:pt x="129" y="168"/>
                </a:cubicBezTo>
                <a:cubicBezTo>
                  <a:pt x="129" y="168"/>
                  <a:pt x="129" y="168"/>
                  <a:pt x="129" y="168"/>
                </a:cubicBezTo>
                <a:cubicBezTo>
                  <a:pt x="130" y="168"/>
                  <a:pt x="131" y="168"/>
                  <a:pt x="132" y="168"/>
                </a:cubicBezTo>
                <a:cubicBezTo>
                  <a:pt x="132" y="168"/>
                  <a:pt x="133" y="168"/>
                  <a:pt x="133" y="168"/>
                </a:cubicBezTo>
                <a:cubicBezTo>
                  <a:pt x="134" y="168"/>
                  <a:pt x="135" y="168"/>
                  <a:pt x="136" y="169"/>
                </a:cubicBezTo>
                <a:cubicBezTo>
                  <a:pt x="136" y="169"/>
                  <a:pt x="137" y="169"/>
                  <a:pt x="137" y="169"/>
                </a:cubicBezTo>
                <a:cubicBezTo>
                  <a:pt x="138" y="169"/>
                  <a:pt x="139" y="169"/>
                  <a:pt x="140" y="169"/>
                </a:cubicBezTo>
                <a:cubicBezTo>
                  <a:pt x="140" y="169"/>
                  <a:pt x="141" y="169"/>
                  <a:pt x="142" y="169"/>
                </a:cubicBezTo>
                <a:cubicBezTo>
                  <a:pt x="142" y="169"/>
                  <a:pt x="143" y="169"/>
                  <a:pt x="144" y="169"/>
                </a:cubicBezTo>
                <a:cubicBezTo>
                  <a:pt x="145" y="169"/>
                  <a:pt x="145" y="169"/>
                  <a:pt x="146" y="169"/>
                </a:cubicBezTo>
                <a:cubicBezTo>
                  <a:pt x="147" y="170"/>
                  <a:pt x="148" y="170"/>
                  <a:pt x="149" y="170"/>
                </a:cubicBezTo>
                <a:cubicBezTo>
                  <a:pt x="149" y="170"/>
                  <a:pt x="150" y="170"/>
                  <a:pt x="151" y="170"/>
                </a:cubicBezTo>
                <a:cubicBezTo>
                  <a:pt x="152" y="170"/>
                  <a:pt x="152" y="170"/>
                  <a:pt x="153" y="170"/>
                </a:cubicBezTo>
                <a:cubicBezTo>
                  <a:pt x="154" y="170"/>
                  <a:pt x="155" y="170"/>
                  <a:pt x="156" y="170"/>
                </a:cubicBezTo>
                <a:cubicBezTo>
                  <a:pt x="156" y="170"/>
                  <a:pt x="157" y="170"/>
                  <a:pt x="158" y="170"/>
                </a:cubicBezTo>
                <a:cubicBezTo>
                  <a:pt x="159" y="170"/>
                  <a:pt x="160" y="170"/>
                  <a:pt x="161" y="170"/>
                </a:cubicBezTo>
                <a:cubicBezTo>
                  <a:pt x="161" y="170"/>
                  <a:pt x="162" y="171"/>
                  <a:pt x="163" y="171"/>
                </a:cubicBezTo>
                <a:cubicBezTo>
                  <a:pt x="164" y="171"/>
                  <a:pt x="165" y="171"/>
                  <a:pt x="166" y="171"/>
                </a:cubicBezTo>
                <a:cubicBezTo>
                  <a:pt x="166" y="171"/>
                  <a:pt x="167" y="171"/>
                  <a:pt x="168" y="171"/>
                </a:cubicBezTo>
                <a:cubicBezTo>
                  <a:pt x="169" y="171"/>
                  <a:pt x="170" y="171"/>
                  <a:pt x="171" y="171"/>
                </a:cubicBezTo>
                <a:cubicBezTo>
                  <a:pt x="172" y="171"/>
                  <a:pt x="172" y="171"/>
                  <a:pt x="173" y="171"/>
                </a:cubicBezTo>
                <a:cubicBezTo>
                  <a:pt x="174" y="171"/>
                  <a:pt x="175" y="171"/>
                  <a:pt x="176" y="171"/>
                </a:cubicBezTo>
                <a:cubicBezTo>
                  <a:pt x="177" y="171"/>
                  <a:pt x="178" y="171"/>
                  <a:pt x="179" y="171"/>
                </a:cubicBezTo>
                <a:cubicBezTo>
                  <a:pt x="180" y="171"/>
                  <a:pt x="181" y="171"/>
                  <a:pt x="181" y="171"/>
                </a:cubicBezTo>
                <a:cubicBezTo>
                  <a:pt x="182" y="171"/>
                  <a:pt x="183" y="171"/>
                  <a:pt x="184" y="171"/>
                </a:cubicBezTo>
                <a:cubicBezTo>
                  <a:pt x="185" y="171"/>
                  <a:pt x="186" y="171"/>
                  <a:pt x="187" y="171"/>
                </a:cubicBezTo>
                <a:cubicBezTo>
                  <a:pt x="188" y="171"/>
                  <a:pt x="189" y="172"/>
                  <a:pt x="189" y="172"/>
                </a:cubicBezTo>
                <a:cubicBezTo>
                  <a:pt x="191" y="172"/>
                  <a:pt x="192" y="172"/>
                  <a:pt x="193" y="172"/>
                </a:cubicBezTo>
                <a:cubicBezTo>
                  <a:pt x="194" y="172"/>
                  <a:pt x="194" y="172"/>
                  <a:pt x="195" y="172"/>
                </a:cubicBezTo>
                <a:cubicBezTo>
                  <a:pt x="196" y="172"/>
                  <a:pt x="198" y="172"/>
                  <a:pt x="199" y="172"/>
                </a:cubicBezTo>
                <a:cubicBezTo>
                  <a:pt x="199" y="172"/>
                  <a:pt x="200" y="172"/>
                  <a:pt x="201" y="172"/>
                </a:cubicBezTo>
                <a:cubicBezTo>
                  <a:pt x="203" y="172"/>
                  <a:pt x="205" y="172"/>
                  <a:pt x="206" y="172"/>
                </a:cubicBezTo>
                <a:cubicBezTo>
                  <a:pt x="208" y="172"/>
                  <a:pt x="210" y="172"/>
                  <a:pt x="212" y="172"/>
                </a:cubicBezTo>
                <a:cubicBezTo>
                  <a:pt x="213" y="172"/>
                  <a:pt x="213" y="172"/>
                  <a:pt x="214" y="172"/>
                </a:cubicBezTo>
                <a:cubicBezTo>
                  <a:pt x="215" y="172"/>
                  <a:pt x="216" y="172"/>
                  <a:pt x="218" y="172"/>
                </a:cubicBezTo>
                <a:cubicBezTo>
                  <a:pt x="219" y="172"/>
                  <a:pt x="219" y="172"/>
                  <a:pt x="220" y="172"/>
                </a:cubicBezTo>
                <a:cubicBezTo>
                  <a:pt x="221" y="172"/>
                  <a:pt x="222" y="172"/>
                  <a:pt x="223" y="172"/>
                </a:cubicBezTo>
                <a:cubicBezTo>
                  <a:pt x="224" y="172"/>
                  <a:pt x="225" y="171"/>
                  <a:pt x="226" y="171"/>
                </a:cubicBezTo>
                <a:cubicBezTo>
                  <a:pt x="227" y="171"/>
                  <a:pt x="228" y="171"/>
                  <a:pt x="229" y="171"/>
                </a:cubicBezTo>
                <a:cubicBezTo>
                  <a:pt x="230" y="171"/>
                  <a:pt x="230" y="171"/>
                  <a:pt x="231" y="171"/>
                </a:cubicBezTo>
                <a:cubicBezTo>
                  <a:pt x="232" y="171"/>
                  <a:pt x="233" y="171"/>
                  <a:pt x="234" y="171"/>
                </a:cubicBezTo>
                <a:cubicBezTo>
                  <a:pt x="235" y="171"/>
                  <a:pt x="236" y="171"/>
                  <a:pt x="237" y="171"/>
                </a:cubicBezTo>
                <a:cubicBezTo>
                  <a:pt x="237" y="171"/>
                  <a:pt x="238" y="171"/>
                  <a:pt x="239" y="171"/>
                </a:cubicBezTo>
                <a:cubicBezTo>
                  <a:pt x="240" y="171"/>
                  <a:pt x="241" y="171"/>
                  <a:pt x="242" y="171"/>
                </a:cubicBezTo>
                <a:cubicBezTo>
                  <a:pt x="243" y="171"/>
                  <a:pt x="244" y="171"/>
                  <a:pt x="245" y="171"/>
                </a:cubicBezTo>
                <a:cubicBezTo>
                  <a:pt x="245" y="171"/>
                  <a:pt x="246" y="171"/>
                  <a:pt x="247" y="171"/>
                </a:cubicBezTo>
                <a:cubicBezTo>
                  <a:pt x="248" y="171"/>
                  <a:pt x="249" y="171"/>
                  <a:pt x="250" y="171"/>
                </a:cubicBezTo>
                <a:cubicBezTo>
                  <a:pt x="250" y="171"/>
                  <a:pt x="251" y="171"/>
                  <a:pt x="252" y="170"/>
                </a:cubicBezTo>
                <a:cubicBezTo>
                  <a:pt x="253" y="170"/>
                  <a:pt x="254" y="170"/>
                  <a:pt x="254" y="170"/>
                </a:cubicBezTo>
                <a:cubicBezTo>
                  <a:pt x="255" y="170"/>
                  <a:pt x="256" y="170"/>
                  <a:pt x="257" y="170"/>
                </a:cubicBezTo>
                <a:cubicBezTo>
                  <a:pt x="258" y="170"/>
                  <a:pt x="258" y="170"/>
                  <a:pt x="259" y="170"/>
                </a:cubicBezTo>
                <a:cubicBezTo>
                  <a:pt x="260" y="170"/>
                  <a:pt x="261" y="170"/>
                  <a:pt x="262" y="170"/>
                </a:cubicBezTo>
                <a:cubicBezTo>
                  <a:pt x="262" y="170"/>
                  <a:pt x="263" y="170"/>
                  <a:pt x="264" y="170"/>
                </a:cubicBezTo>
                <a:cubicBezTo>
                  <a:pt x="265" y="170"/>
                  <a:pt x="265" y="170"/>
                  <a:pt x="266" y="170"/>
                </a:cubicBezTo>
                <a:cubicBezTo>
                  <a:pt x="267" y="169"/>
                  <a:pt x="267" y="169"/>
                  <a:pt x="268" y="169"/>
                </a:cubicBezTo>
                <a:cubicBezTo>
                  <a:pt x="269" y="169"/>
                  <a:pt x="270" y="169"/>
                  <a:pt x="271" y="169"/>
                </a:cubicBezTo>
                <a:cubicBezTo>
                  <a:pt x="271" y="169"/>
                  <a:pt x="271" y="169"/>
                  <a:pt x="271" y="169"/>
                </a:cubicBezTo>
                <a:cubicBezTo>
                  <a:pt x="275" y="169"/>
                  <a:pt x="279" y="168"/>
                  <a:pt x="282" y="168"/>
                </a:cubicBezTo>
                <a:cubicBezTo>
                  <a:pt x="283" y="168"/>
                  <a:pt x="283" y="168"/>
                  <a:pt x="283" y="168"/>
                </a:cubicBezTo>
                <a:cubicBezTo>
                  <a:pt x="284" y="168"/>
                  <a:pt x="285" y="168"/>
                  <a:pt x="286" y="168"/>
                </a:cubicBezTo>
                <a:cubicBezTo>
                  <a:pt x="286" y="167"/>
                  <a:pt x="286" y="167"/>
                  <a:pt x="287" y="167"/>
                </a:cubicBezTo>
                <a:cubicBezTo>
                  <a:pt x="288" y="167"/>
                  <a:pt x="289" y="167"/>
                  <a:pt x="290" y="167"/>
                </a:cubicBezTo>
                <a:cubicBezTo>
                  <a:pt x="290" y="167"/>
                  <a:pt x="290" y="167"/>
                  <a:pt x="290" y="167"/>
                </a:cubicBezTo>
                <a:cubicBezTo>
                  <a:pt x="291" y="167"/>
                  <a:pt x="292" y="167"/>
                  <a:pt x="293" y="167"/>
                </a:cubicBezTo>
                <a:cubicBezTo>
                  <a:pt x="293" y="167"/>
                  <a:pt x="294" y="166"/>
                  <a:pt x="294" y="166"/>
                </a:cubicBezTo>
                <a:cubicBezTo>
                  <a:pt x="295" y="166"/>
                  <a:pt x="295" y="166"/>
                  <a:pt x="296" y="166"/>
                </a:cubicBezTo>
                <a:cubicBezTo>
                  <a:pt x="297" y="166"/>
                  <a:pt x="297" y="166"/>
                  <a:pt x="297" y="166"/>
                </a:cubicBezTo>
                <a:cubicBezTo>
                  <a:pt x="298" y="166"/>
                  <a:pt x="299" y="166"/>
                  <a:pt x="299" y="166"/>
                </a:cubicBezTo>
                <a:cubicBezTo>
                  <a:pt x="300" y="165"/>
                  <a:pt x="300" y="165"/>
                  <a:pt x="300" y="165"/>
                </a:cubicBezTo>
                <a:cubicBezTo>
                  <a:pt x="301" y="165"/>
                  <a:pt x="302" y="165"/>
                  <a:pt x="302" y="165"/>
                </a:cubicBezTo>
                <a:cubicBezTo>
                  <a:pt x="303" y="165"/>
                  <a:pt x="303" y="165"/>
                  <a:pt x="303" y="165"/>
                </a:cubicBezTo>
                <a:cubicBezTo>
                  <a:pt x="304" y="165"/>
                  <a:pt x="305" y="165"/>
                  <a:pt x="305" y="164"/>
                </a:cubicBezTo>
                <a:cubicBezTo>
                  <a:pt x="305" y="164"/>
                  <a:pt x="306" y="164"/>
                  <a:pt x="306" y="164"/>
                </a:cubicBezTo>
                <a:cubicBezTo>
                  <a:pt x="306" y="164"/>
                  <a:pt x="307" y="164"/>
                  <a:pt x="308" y="164"/>
                </a:cubicBezTo>
                <a:cubicBezTo>
                  <a:pt x="308" y="164"/>
                  <a:pt x="308" y="164"/>
                  <a:pt x="308" y="164"/>
                </a:cubicBezTo>
                <a:cubicBezTo>
                  <a:pt x="314" y="162"/>
                  <a:pt x="319" y="160"/>
                  <a:pt x="320" y="159"/>
                </a:cubicBezTo>
                <a:cubicBezTo>
                  <a:pt x="320" y="158"/>
                  <a:pt x="320" y="158"/>
                  <a:pt x="320" y="158"/>
                </a:cubicBezTo>
                <a:cubicBezTo>
                  <a:pt x="320" y="158"/>
                  <a:pt x="320" y="158"/>
                  <a:pt x="320" y="158"/>
                </a:cubicBezTo>
                <a:cubicBezTo>
                  <a:pt x="321" y="157"/>
                  <a:pt x="321" y="157"/>
                  <a:pt x="321" y="157"/>
                </a:cubicBezTo>
                <a:cubicBezTo>
                  <a:pt x="321" y="157"/>
                  <a:pt x="321" y="157"/>
                  <a:pt x="321" y="157"/>
                </a:cubicBezTo>
                <a:cubicBezTo>
                  <a:pt x="412" y="0"/>
                  <a:pt x="412" y="0"/>
                  <a:pt x="412" y="0"/>
                </a:cubicBezTo>
                <a:cubicBezTo>
                  <a:pt x="397" y="12"/>
                  <a:pt x="311" y="22"/>
                  <a:pt x="206" y="22"/>
                </a:cubicBez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5000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16" name="Freeform 52">
            <a:extLst>
              <a:ext uri="{FF2B5EF4-FFF2-40B4-BE49-F238E27FC236}">
                <a16:creationId xmlns:a16="http://schemas.microsoft.com/office/drawing/2014/main" id="{4620C599-DB81-16C8-C077-88363CECB2A2}"/>
              </a:ext>
            </a:extLst>
          </p:cNvPr>
          <p:cNvSpPr>
            <a:spLocks/>
          </p:cNvSpPr>
          <p:nvPr/>
        </p:nvSpPr>
        <p:spPr bwMode="auto">
          <a:xfrm>
            <a:off x="579591" y="2165529"/>
            <a:ext cx="4129087" cy="871537"/>
          </a:xfrm>
          <a:custGeom>
            <a:avLst/>
            <a:gdLst>
              <a:gd name="T0" fmla="*/ 481 w 963"/>
              <a:gd name="T1" fmla="*/ 45 h 203"/>
              <a:gd name="T2" fmla="*/ 0 w 963"/>
              <a:gd name="T3" fmla="*/ 0 h 203"/>
              <a:gd name="T4" fmla="*/ 88 w 963"/>
              <a:gd name="T5" fmla="*/ 153 h 203"/>
              <a:gd name="T6" fmla="*/ 93 w 963"/>
              <a:gd name="T7" fmla="*/ 160 h 203"/>
              <a:gd name="T8" fmla="*/ 482 w 963"/>
              <a:gd name="T9" fmla="*/ 203 h 203"/>
              <a:gd name="T10" fmla="*/ 871 w 963"/>
              <a:gd name="T11" fmla="*/ 160 h 203"/>
              <a:gd name="T12" fmla="*/ 875 w 963"/>
              <a:gd name="T13" fmla="*/ 153 h 203"/>
              <a:gd name="T14" fmla="*/ 963 w 963"/>
              <a:gd name="T15" fmla="*/ 0 h 203"/>
              <a:gd name="T16" fmla="*/ 481 w 963"/>
              <a:gd name="T17" fmla="*/ 45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63" h="203">
                <a:moveTo>
                  <a:pt x="481" y="45"/>
                </a:moveTo>
                <a:cubicBezTo>
                  <a:pt x="237" y="45"/>
                  <a:pt x="35" y="25"/>
                  <a:pt x="0" y="0"/>
                </a:cubicBezTo>
                <a:cubicBezTo>
                  <a:pt x="88" y="153"/>
                  <a:pt x="88" y="153"/>
                  <a:pt x="88" y="153"/>
                </a:cubicBezTo>
                <a:cubicBezTo>
                  <a:pt x="93" y="160"/>
                  <a:pt x="93" y="160"/>
                  <a:pt x="93" y="160"/>
                </a:cubicBezTo>
                <a:cubicBezTo>
                  <a:pt x="121" y="185"/>
                  <a:pt x="284" y="203"/>
                  <a:pt x="482" y="203"/>
                </a:cubicBezTo>
                <a:cubicBezTo>
                  <a:pt x="679" y="203"/>
                  <a:pt x="843" y="185"/>
                  <a:pt x="871" y="160"/>
                </a:cubicBezTo>
                <a:cubicBezTo>
                  <a:pt x="875" y="153"/>
                  <a:pt x="875" y="153"/>
                  <a:pt x="875" y="153"/>
                </a:cubicBezTo>
                <a:cubicBezTo>
                  <a:pt x="963" y="0"/>
                  <a:pt x="963" y="0"/>
                  <a:pt x="963" y="0"/>
                </a:cubicBezTo>
                <a:cubicBezTo>
                  <a:pt x="928" y="25"/>
                  <a:pt x="726" y="45"/>
                  <a:pt x="481" y="45"/>
                </a:cubicBezTo>
                <a:close/>
              </a:path>
            </a:pathLst>
          </a:custGeom>
          <a:gradFill rotWithShape="1">
            <a:gsLst>
              <a:gs pos="0">
                <a:srgbClr val="969696"/>
              </a:gs>
              <a:gs pos="50000">
                <a:srgbClr val="969696">
                  <a:gamma/>
                  <a:tint val="26275"/>
                  <a:invGamma/>
                </a:srgbClr>
              </a:gs>
              <a:gs pos="100000">
                <a:srgbClr val="969696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17" name="Freeform 53">
            <a:extLst>
              <a:ext uri="{FF2B5EF4-FFF2-40B4-BE49-F238E27FC236}">
                <a16:creationId xmlns:a16="http://schemas.microsoft.com/office/drawing/2014/main" id="{8289ACEE-1ED4-7B6E-7099-FC03F8C0EFCF}"/>
              </a:ext>
            </a:extLst>
          </p:cNvPr>
          <p:cNvSpPr>
            <a:spLocks/>
          </p:cNvSpPr>
          <p:nvPr/>
        </p:nvSpPr>
        <p:spPr bwMode="auto">
          <a:xfrm>
            <a:off x="978053" y="2852916"/>
            <a:ext cx="3335338" cy="827088"/>
          </a:xfrm>
          <a:custGeom>
            <a:avLst/>
            <a:gdLst>
              <a:gd name="T0" fmla="*/ 389 w 778"/>
              <a:gd name="T1" fmla="*/ 43 h 193"/>
              <a:gd name="T2" fmla="*/ 0 w 778"/>
              <a:gd name="T3" fmla="*/ 0 h 193"/>
              <a:gd name="T4" fmla="*/ 88 w 778"/>
              <a:gd name="T5" fmla="*/ 154 h 193"/>
              <a:gd name="T6" fmla="*/ 88 w 778"/>
              <a:gd name="T7" fmla="*/ 154 h 193"/>
              <a:gd name="T8" fmla="*/ 90 w 778"/>
              <a:gd name="T9" fmla="*/ 157 h 193"/>
              <a:gd name="T10" fmla="*/ 91 w 778"/>
              <a:gd name="T11" fmla="*/ 160 h 193"/>
              <a:gd name="T12" fmla="*/ 92 w 778"/>
              <a:gd name="T13" fmla="*/ 160 h 193"/>
              <a:gd name="T14" fmla="*/ 389 w 778"/>
              <a:gd name="T15" fmla="*/ 193 h 193"/>
              <a:gd name="T16" fmla="*/ 686 w 778"/>
              <a:gd name="T17" fmla="*/ 160 h 193"/>
              <a:gd name="T18" fmla="*/ 686 w 778"/>
              <a:gd name="T19" fmla="*/ 160 h 193"/>
              <a:gd name="T20" fmla="*/ 688 w 778"/>
              <a:gd name="T21" fmla="*/ 157 h 193"/>
              <a:gd name="T22" fmla="*/ 689 w 778"/>
              <a:gd name="T23" fmla="*/ 154 h 193"/>
              <a:gd name="T24" fmla="*/ 689 w 778"/>
              <a:gd name="T25" fmla="*/ 154 h 193"/>
              <a:gd name="T26" fmla="*/ 778 w 778"/>
              <a:gd name="T27" fmla="*/ 0 h 193"/>
              <a:gd name="T28" fmla="*/ 389 w 778"/>
              <a:gd name="T29" fmla="*/ 43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78" h="193">
                <a:moveTo>
                  <a:pt x="389" y="43"/>
                </a:moveTo>
                <a:cubicBezTo>
                  <a:pt x="191" y="43"/>
                  <a:pt x="28" y="25"/>
                  <a:pt x="0" y="0"/>
                </a:cubicBezTo>
                <a:cubicBezTo>
                  <a:pt x="88" y="154"/>
                  <a:pt x="88" y="154"/>
                  <a:pt x="88" y="154"/>
                </a:cubicBezTo>
                <a:cubicBezTo>
                  <a:pt x="88" y="154"/>
                  <a:pt x="88" y="154"/>
                  <a:pt x="88" y="154"/>
                </a:cubicBezTo>
                <a:cubicBezTo>
                  <a:pt x="90" y="157"/>
                  <a:pt x="90" y="157"/>
                  <a:pt x="90" y="157"/>
                </a:cubicBezTo>
                <a:cubicBezTo>
                  <a:pt x="91" y="160"/>
                  <a:pt x="91" y="160"/>
                  <a:pt x="91" y="160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13" y="178"/>
                  <a:pt x="238" y="193"/>
                  <a:pt x="389" y="193"/>
                </a:cubicBezTo>
                <a:cubicBezTo>
                  <a:pt x="540" y="193"/>
                  <a:pt x="665" y="178"/>
                  <a:pt x="686" y="160"/>
                </a:cubicBezTo>
                <a:cubicBezTo>
                  <a:pt x="686" y="160"/>
                  <a:pt x="686" y="160"/>
                  <a:pt x="686" y="160"/>
                </a:cubicBezTo>
                <a:cubicBezTo>
                  <a:pt x="688" y="157"/>
                  <a:pt x="688" y="157"/>
                  <a:pt x="688" y="157"/>
                </a:cubicBezTo>
                <a:cubicBezTo>
                  <a:pt x="689" y="154"/>
                  <a:pt x="689" y="154"/>
                  <a:pt x="689" y="154"/>
                </a:cubicBezTo>
                <a:cubicBezTo>
                  <a:pt x="689" y="154"/>
                  <a:pt x="689" y="154"/>
                  <a:pt x="689" y="154"/>
                </a:cubicBezTo>
                <a:cubicBezTo>
                  <a:pt x="778" y="0"/>
                  <a:pt x="778" y="0"/>
                  <a:pt x="778" y="0"/>
                </a:cubicBezTo>
                <a:cubicBezTo>
                  <a:pt x="750" y="25"/>
                  <a:pt x="586" y="43"/>
                  <a:pt x="389" y="43"/>
                </a:cubicBez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5000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18" name="Freeform 54">
            <a:extLst>
              <a:ext uri="{FF2B5EF4-FFF2-40B4-BE49-F238E27FC236}">
                <a16:creationId xmlns:a16="http://schemas.microsoft.com/office/drawing/2014/main" id="{617A8CA2-02FC-8FFC-13AF-0E8CD84D84F8}"/>
              </a:ext>
            </a:extLst>
          </p:cNvPr>
          <p:cNvSpPr>
            <a:spLocks/>
          </p:cNvSpPr>
          <p:nvPr/>
        </p:nvSpPr>
        <p:spPr bwMode="auto">
          <a:xfrm>
            <a:off x="1371753" y="3538716"/>
            <a:ext cx="2547938" cy="776288"/>
          </a:xfrm>
          <a:custGeom>
            <a:avLst/>
            <a:gdLst>
              <a:gd name="T0" fmla="*/ 297 w 594"/>
              <a:gd name="T1" fmla="*/ 33 h 181"/>
              <a:gd name="T2" fmla="*/ 0 w 594"/>
              <a:gd name="T3" fmla="*/ 0 h 181"/>
              <a:gd name="T4" fmla="*/ 89 w 594"/>
              <a:gd name="T5" fmla="*/ 155 h 181"/>
              <a:gd name="T6" fmla="*/ 91 w 594"/>
              <a:gd name="T7" fmla="*/ 159 h 181"/>
              <a:gd name="T8" fmla="*/ 297 w 594"/>
              <a:gd name="T9" fmla="*/ 181 h 181"/>
              <a:gd name="T10" fmla="*/ 503 w 594"/>
              <a:gd name="T11" fmla="*/ 159 h 181"/>
              <a:gd name="T12" fmla="*/ 505 w 594"/>
              <a:gd name="T13" fmla="*/ 155 h 181"/>
              <a:gd name="T14" fmla="*/ 594 w 594"/>
              <a:gd name="T15" fmla="*/ 0 h 181"/>
              <a:gd name="T16" fmla="*/ 297 w 594"/>
              <a:gd name="T17" fmla="*/ 33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94" h="181">
                <a:moveTo>
                  <a:pt x="297" y="33"/>
                </a:moveTo>
                <a:cubicBezTo>
                  <a:pt x="146" y="33"/>
                  <a:pt x="21" y="18"/>
                  <a:pt x="0" y="0"/>
                </a:cubicBezTo>
                <a:cubicBezTo>
                  <a:pt x="89" y="155"/>
                  <a:pt x="89" y="155"/>
                  <a:pt x="89" y="155"/>
                </a:cubicBezTo>
                <a:cubicBezTo>
                  <a:pt x="91" y="159"/>
                  <a:pt x="91" y="159"/>
                  <a:pt x="91" y="159"/>
                </a:cubicBezTo>
                <a:cubicBezTo>
                  <a:pt x="105" y="171"/>
                  <a:pt x="192" y="181"/>
                  <a:pt x="297" y="181"/>
                </a:cubicBezTo>
                <a:cubicBezTo>
                  <a:pt x="402" y="181"/>
                  <a:pt x="488" y="171"/>
                  <a:pt x="503" y="159"/>
                </a:cubicBezTo>
                <a:cubicBezTo>
                  <a:pt x="505" y="155"/>
                  <a:pt x="505" y="155"/>
                  <a:pt x="505" y="155"/>
                </a:cubicBezTo>
                <a:cubicBezTo>
                  <a:pt x="594" y="0"/>
                  <a:pt x="594" y="0"/>
                  <a:pt x="594" y="0"/>
                </a:cubicBezTo>
                <a:cubicBezTo>
                  <a:pt x="573" y="18"/>
                  <a:pt x="448" y="33"/>
                  <a:pt x="297" y="33"/>
                </a:cubicBezTo>
                <a:close/>
              </a:path>
            </a:pathLst>
          </a:custGeom>
          <a:gradFill rotWithShape="1">
            <a:gsLst>
              <a:gs pos="0">
                <a:srgbClr val="969696"/>
              </a:gs>
              <a:gs pos="50000">
                <a:srgbClr val="969696">
                  <a:gamma/>
                  <a:tint val="26275"/>
                  <a:invGamma/>
                </a:srgbClr>
              </a:gs>
              <a:gs pos="100000">
                <a:srgbClr val="969696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19" name="Oval 55">
            <a:extLst>
              <a:ext uri="{FF2B5EF4-FFF2-40B4-BE49-F238E27FC236}">
                <a16:creationId xmlns:a16="http://schemas.microsoft.com/office/drawing/2014/main" id="{2F77CE16-26AA-FF83-DADB-BD8484953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978" y="4829354"/>
            <a:ext cx="981075" cy="128587"/>
          </a:xfrm>
          <a:prstGeom prst="ellipse">
            <a:avLst/>
          </a:prstGeom>
          <a:gradFill rotWithShape="1">
            <a:gsLst>
              <a:gs pos="0">
                <a:srgbClr val="969696">
                  <a:gamma/>
                  <a:tint val="38431"/>
                  <a:invGamma/>
                </a:srgbClr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407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0" name="Oval 56">
            <a:extLst>
              <a:ext uri="{FF2B5EF4-FFF2-40B4-BE49-F238E27FC236}">
                <a16:creationId xmlns:a16="http://schemas.microsoft.com/office/drawing/2014/main" id="{C30C3F32-1628-8BFD-891E-22C5DAFF6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978" y="5538966"/>
            <a:ext cx="977900" cy="128588"/>
          </a:xfrm>
          <a:prstGeom prst="ellipse">
            <a:avLst/>
          </a:prstGeom>
          <a:gradFill rotWithShape="1">
            <a:gsLst>
              <a:gs pos="0">
                <a:srgbClr val="969696">
                  <a:gamma/>
                  <a:tint val="38431"/>
                  <a:invGamma/>
                </a:srgbClr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407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1" name="Oval 57">
            <a:extLst>
              <a:ext uri="{FF2B5EF4-FFF2-40B4-BE49-F238E27FC236}">
                <a16:creationId xmlns:a16="http://schemas.microsoft.com/office/drawing/2014/main" id="{ADEE06F7-E395-12F3-6D76-88615CC83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78" y="3345041"/>
            <a:ext cx="2576513" cy="334963"/>
          </a:xfrm>
          <a:prstGeom prst="ellipse">
            <a:avLst/>
          </a:prstGeom>
          <a:gradFill rotWithShape="1">
            <a:gsLst>
              <a:gs pos="0">
                <a:srgbClr val="969696">
                  <a:gamma/>
                  <a:tint val="38431"/>
                  <a:invGamma/>
                </a:srgbClr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407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2" name="Oval 58">
            <a:extLst>
              <a:ext uri="{FF2B5EF4-FFF2-40B4-BE49-F238E27FC236}">
                <a16:creationId xmlns:a16="http://schemas.microsoft.com/office/drawing/2014/main" id="{7A6DF8A9-9352-46F7-9A3E-6815C753A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341" y="4092754"/>
            <a:ext cx="1784350" cy="222250"/>
          </a:xfrm>
          <a:prstGeom prst="ellipse">
            <a:avLst/>
          </a:prstGeom>
          <a:gradFill rotWithShape="1">
            <a:gsLst>
              <a:gs pos="0">
                <a:srgbClr val="969696">
                  <a:gamma/>
                  <a:tint val="38431"/>
                  <a:invGamma/>
                </a:srgbClr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407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3" name="Oval 59">
            <a:extLst>
              <a:ext uri="{FF2B5EF4-FFF2-40B4-BE49-F238E27FC236}">
                <a16:creationId xmlns:a16="http://schemas.microsoft.com/office/drawing/2014/main" id="{E0001790-0947-A6C2-DD9D-B9AE99BBC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416" y="2608441"/>
            <a:ext cx="3373437" cy="428625"/>
          </a:xfrm>
          <a:prstGeom prst="ellipse">
            <a:avLst/>
          </a:prstGeom>
          <a:gradFill rotWithShape="1">
            <a:gsLst>
              <a:gs pos="0">
                <a:srgbClr val="969696">
                  <a:gamma/>
                  <a:tint val="38431"/>
                  <a:invGamma/>
                </a:srgbClr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407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24" name="Picture 110">
            <a:extLst>
              <a:ext uri="{FF2B5EF4-FFF2-40B4-BE49-F238E27FC236}">
                <a16:creationId xmlns:a16="http://schemas.microsoft.com/office/drawing/2014/main" id="{68FC77ED-08C6-691D-2AD7-E2D0D7338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78" y="2205216"/>
            <a:ext cx="1776413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142">
            <a:extLst>
              <a:ext uri="{FF2B5EF4-FFF2-40B4-BE49-F238E27FC236}">
                <a16:creationId xmlns:a16="http://schemas.microsoft.com/office/drawing/2014/main" id="{C34AF9B8-0A83-1CFD-13C1-AB3C01CAAA9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29316" y="2231362"/>
            <a:ext cx="6207973" cy="58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90000" rIns="72000" bIns="90000" anchor="b">
            <a:spAutoFit/>
          </a:bodyPr>
          <a:lstStyle>
            <a:lvl1pPr marL="177800" indent="-177800"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hr-HR" altLang="sr-Latn-RS" sz="1300" noProof="1">
                <a:latin typeface="Verdana "/>
              </a:rPr>
              <a:t>Ukazati na relevantne trendove na globalnom turističkom tržištu u kategoriji premium ponude kao dijela turističkog lanca vrijednosti</a:t>
            </a:r>
          </a:p>
        </p:txBody>
      </p:sp>
      <p:sp>
        <p:nvSpPr>
          <p:cNvPr id="26" name="Line 144">
            <a:extLst>
              <a:ext uri="{FF2B5EF4-FFF2-40B4-BE49-F238E27FC236}">
                <a16:creationId xmlns:a16="http://schemas.microsoft.com/office/drawing/2014/main" id="{29683A15-9F17-C500-71AB-0FC6F1F2F952}"/>
              </a:ext>
            </a:extLst>
          </p:cNvPr>
          <p:cNvSpPr>
            <a:spLocks noChangeShapeType="1"/>
          </p:cNvSpPr>
          <p:nvPr/>
        </p:nvSpPr>
        <p:spPr bwMode="gray">
          <a:xfrm>
            <a:off x="4838853" y="2121079"/>
            <a:ext cx="6516000" cy="0"/>
          </a:xfrm>
          <a:prstGeom prst="line">
            <a:avLst/>
          </a:prstGeom>
          <a:noFill/>
          <a:ln w="19050" cap="rnd">
            <a:solidFill>
              <a:srgbClr val="86828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7" name="Line 145">
            <a:extLst>
              <a:ext uri="{FF2B5EF4-FFF2-40B4-BE49-F238E27FC236}">
                <a16:creationId xmlns:a16="http://schemas.microsoft.com/office/drawing/2014/main" id="{4B84431A-D9F7-35A4-1C94-81781DA7FA47}"/>
              </a:ext>
            </a:extLst>
          </p:cNvPr>
          <p:cNvSpPr>
            <a:spLocks noChangeShapeType="1"/>
          </p:cNvSpPr>
          <p:nvPr/>
        </p:nvSpPr>
        <p:spPr bwMode="gray">
          <a:xfrm>
            <a:off x="4019703" y="3538716"/>
            <a:ext cx="7380000" cy="0"/>
          </a:xfrm>
          <a:prstGeom prst="line">
            <a:avLst/>
          </a:prstGeom>
          <a:noFill/>
          <a:ln w="19050" cap="rnd">
            <a:solidFill>
              <a:srgbClr val="86828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9" name="Line 147">
            <a:extLst>
              <a:ext uri="{FF2B5EF4-FFF2-40B4-BE49-F238E27FC236}">
                <a16:creationId xmlns:a16="http://schemas.microsoft.com/office/drawing/2014/main" id="{28810E5D-F7A2-9283-6324-8F89FCABDC27}"/>
              </a:ext>
            </a:extLst>
          </p:cNvPr>
          <p:cNvSpPr>
            <a:spLocks noChangeShapeType="1"/>
          </p:cNvSpPr>
          <p:nvPr/>
        </p:nvSpPr>
        <p:spPr bwMode="gray">
          <a:xfrm>
            <a:off x="3288744" y="5912093"/>
            <a:ext cx="8136000" cy="0"/>
          </a:xfrm>
          <a:prstGeom prst="line">
            <a:avLst/>
          </a:prstGeom>
          <a:noFill/>
          <a:ln w="19050" cap="rnd">
            <a:solidFill>
              <a:srgbClr val="86828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grpSp>
        <p:nvGrpSpPr>
          <p:cNvPr id="30" name="Group 150">
            <a:extLst>
              <a:ext uri="{FF2B5EF4-FFF2-40B4-BE49-F238E27FC236}">
                <a16:creationId xmlns:a16="http://schemas.microsoft.com/office/drawing/2014/main" id="{135620E9-E961-0E71-8991-2DDBD9C7DA7D}"/>
              </a:ext>
            </a:extLst>
          </p:cNvPr>
          <p:cNvGrpSpPr>
            <a:grpSpLocks/>
          </p:cNvGrpSpPr>
          <p:nvPr/>
        </p:nvGrpSpPr>
        <p:grpSpPr bwMode="auto">
          <a:xfrm>
            <a:off x="424016" y="2270304"/>
            <a:ext cx="1373187" cy="2700337"/>
            <a:chOff x="1491" y="1363"/>
            <a:chExt cx="865" cy="1701"/>
          </a:xfrm>
        </p:grpSpPr>
        <p:sp>
          <p:nvSpPr>
            <p:cNvPr id="31" name="Text Box 151">
              <a:extLst>
                <a:ext uri="{FF2B5EF4-FFF2-40B4-BE49-F238E27FC236}">
                  <a16:creationId xmlns:a16="http://schemas.microsoft.com/office/drawing/2014/main" id="{D9490286-5A32-A186-045B-7351904B6CC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3674011">
              <a:off x="962" y="2103"/>
              <a:ext cx="1653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folHlink"/>
                      </a:gs>
                      <a:gs pos="100000">
                        <a:schemeClr val="folHlink">
                          <a:gamma/>
                          <a:tint val="0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90000" rIns="72000" bIns="90000">
              <a:spAutoFit/>
            </a:bodyPr>
            <a:lstStyle>
              <a:lvl1pPr marL="177800" indent="-177800"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hr-HR" altLang="sr-Latn-RS" sz="1600" noProof="1">
                  <a:latin typeface="Verdana Pro Black" panose="020B0A04030504040204" pitchFamily="34" charset="0"/>
                </a:rPr>
                <a:t>TRENDOVI I STANJE</a:t>
              </a:r>
            </a:p>
          </p:txBody>
        </p:sp>
        <p:sp>
          <p:nvSpPr>
            <p:cNvPr id="32" name="Line 152">
              <a:extLst>
                <a:ext uri="{FF2B5EF4-FFF2-40B4-BE49-F238E27FC236}">
                  <a16:creationId xmlns:a16="http://schemas.microsoft.com/office/drawing/2014/main" id="{E70146C7-1D41-563B-907E-C6B147006F7A}"/>
                </a:ext>
              </a:extLst>
            </p:cNvPr>
            <p:cNvSpPr>
              <a:spLocks noChangeShapeType="1"/>
            </p:cNvSpPr>
            <p:nvPr/>
          </p:nvSpPr>
          <p:spPr bwMode="gray">
            <a:xfrm rot="-99059" flipH="1" flipV="1">
              <a:off x="1491" y="1363"/>
              <a:ext cx="865" cy="1637"/>
            </a:xfrm>
            <a:prstGeom prst="line">
              <a:avLst/>
            </a:prstGeom>
            <a:noFill/>
            <a:ln w="28575" cap="rnd">
              <a:solidFill>
                <a:srgbClr val="868282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33" name="Line 158">
            <a:extLst>
              <a:ext uri="{FF2B5EF4-FFF2-40B4-BE49-F238E27FC236}">
                <a16:creationId xmlns:a16="http://schemas.microsoft.com/office/drawing/2014/main" id="{F94EEB4C-F350-75AA-A283-2B76747E7D28}"/>
              </a:ext>
            </a:extLst>
          </p:cNvPr>
          <p:cNvSpPr>
            <a:spLocks noChangeShapeType="1"/>
          </p:cNvSpPr>
          <p:nvPr/>
        </p:nvSpPr>
        <p:spPr bwMode="gray">
          <a:xfrm>
            <a:off x="4429277" y="2846566"/>
            <a:ext cx="6948000" cy="0"/>
          </a:xfrm>
          <a:prstGeom prst="line">
            <a:avLst/>
          </a:prstGeom>
          <a:noFill/>
          <a:ln w="19050" cap="rnd">
            <a:solidFill>
              <a:srgbClr val="86828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4" name="Line 159">
            <a:extLst>
              <a:ext uri="{FF2B5EF4-FFF2-40B4-BE49-F238E27FC236}">
                <a16:creationId xmlns:a16="http://schemas.microsoft.com/office/drawing/2014/main" id="{4E16C6C2-9B90-32F6-CF3D-F8EBB2591FB0}"/>
              </a:ext>
            </a:extLst>
          </p:cNvPr>
          <p:cNvSpPr>
            <a:spLocks noChangeShapeType="1"/>
          </p:cNvSpPr>
          <p:nvPr/>
        </p:nvSpPr>
        <p:spPr bwMode="gray">
          <a:xfrm>
            <a:off x="3619653" y="4452162"/>
            <a:ext cx="7740000" cy="0"/>
          </a:xfrm>
          <a:prstGeom prst="line">
            <a:avLst/>
          </a:prstGeom>
          <a:noFill/>
          <a:ln w="19050" cap="rnd">
            <a:solidFill>
              <a:srgbClr val="86828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B84AD1-2CAE-F741-27C8-B69B9CE153B9}"/>
              </a:ext>
            </a:extLst>
          </p:cNvPr>
          <p:cNvSpPr txBox="1"/>
          <p:nvPr/>
        </p:nvSpPr>
        <p:spPr>
          <a:xfrm>
            <a:off x="1570984" y="1266043"/>
            <a:ext cx="250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latin typeface="Verdana Pro Black" panose="020B0A04030504040204" pitchFamily="34" charset="0"/>
              </a:rPr>
              <a:t>FAZA A (2024.)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A4E81F-1CF5-7481-98AB-CD22F925CB0B}"/>
              </a:ext>
            </a:extLst>
          </p:cNvPr>
          <p:cNvSpPr txBox="1"/>
          <p:nvPr/>
        </p:nvSpPr>
        <p:spPr>
          <a:xfrm>
            <a:off x="889529" y="2435621"/>
            <a:ext cx="4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>
                <a:latin typeface="Verdana Pro Black" panose="020B0A0403050404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D372B5-360E-C86C-D61E-3BD5566AC6C6}"/>
              </a:ext>
            </a:extLst>
          </p:cNvPr>
          <p:cNvSpPr txBox="1"/>
          <p:nvPr/>
        </p:nvSpPr>
        <p:spPr>
          <a:xfrm>
            <a:off x="1146746" y="3091143"/>
            <a:ext cx="4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>
                <a:latin typeface="Verdana Pro Black" panose="020B0A0403050404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024433-2864-0357-CB17-4E5EDB963B7E}"/>
              </a:ext>
            </a:extLst>
          </p:cNvPr>
          <p:cNvSpPr txBox="1"/>
          <p:nvPr/>
        </p:nvSpPr>
        <p:spPr>
          <a:xfrm>
            <a:off x="1505694" y="3717175"/>
            <a:ext cx="4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>
                <a:latin typeface="Verdana Pro Black" panose="020B0A0403050404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3BCC0D-6BEA-3E75-AF8F-0A0FB1FB0FF5}"/>
              </a:ext>
            </a:extLst>
          </p:cNvPr>
          <p:cNvSpPr txBox="1"/>
          <p:nvPr/>
        </p:nvSpPr>
        <p:spPr>
          <a:xfrm>
            <a:off x="1943849" y="4543088"/>
            <a:ext cx="4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>
                <a:latin typeface="Verdana Pro Black" panose="020B0A04030504040204" pitchFamily="34" charset="0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394E41-3716-843A-FDCA-37C5BECC3AF1}"/>
              </a:ext>
            </a:extLst>
          </p:cNvPr>
          <p:cNvSpPr txBox="1"/>
          <p:nvPr/>
        </p:nvSpPr>
        <p:spPr>
          <a:xfrm>
            <a:off x="1407417" y="2375245"/>
            <a:ext cx="238801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300">
                <a:latin typeface="Verdana Pro Black" panose="020B0A04030504040204" pitchFamily="34" charset="0"/>
              </a:rPr>
              <a:t>Internacionalno premium turističko tržište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16C38D-723C-9990-C00F-EC521B0EA240}"/>
              </a:ext>
            </a:extLst>
          </p:cNvPr>
          <p:cNvSpPr txBox="1"/>
          <p:nvPr/>
        </p:nvSpPr>
        <p:spPr>
          <a:xfrm>
            <a:off x="1782828" y="3163716"/>
            <a:ext cx="18043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00">
                <a:latin typeface="Verdana Pro Black" panose="020B0A04030504040204" pitchFamily="34" charset="0"/>
              </a:rPr>
              <a:t>Premium gosti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0DCC65-77EA-4B46-FF63-6218FF0AA3C6}"/>
              </a:ext>
            </a:extLst>
          </p:cNvPr>
          <p:cNvSpPr txBox="1"/>
          <p:nvPr/>
        </p:nvSpPr>
        <p:spPr>
          <a:xfrm>
            <a:off x="1896926" y="3554562"/>
            <a:ext cx="21392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00">
                <a:latin typeface="Verdana Pro Black" panose="020B0A04030504040204" pitchFamily="34" charset="0"/>
              </a:rPr>
              <a:t>Pozicioniranje Hrvatske u premium turističkom segmentu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74CB93-99A2-F7DE-890F-245BC0758CF9}"/>
              </a:ext>
            </a:extLst>
          </p:cNvPr>
          <p:cNvSpPr txBox="1"/>
          <p:nvPr/>
        </p:nvSpPr>
        <p:spPr>
          <a:xfrm>
            <a:off x="2253654" y="4464646"/>
            <a:ext cx="14059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00">
                <a:latin typeface="Verdana Pro Black" panose="020B0A04030504040204" pitchFamily="34" charset="0"/>
              </a:rPr>
              <a:t>Volumen i tržišni udio premium ponude u turizmu Hrvatske</a:t>
            </a:r>
          </a:p>
        </p:txBody>
      </p:sp>
      <p:sp>
        <p:nvSpPr>
          <p:cNvPr id="50" name="Text Box 142">
            <a:extLst>
              <a:ext uri="{FF2B5EF4-FFF2-40B4-BE49-F238E27FC236}">
                <a16:creationId xmlns:a16="http://schemas.microsoft.com/office/drawing/2014/main" id="{9EA90382-E08C-21E9-48B5-760BD706860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428879" y="2879057"/>
            <a:ext cx="6508410" cy="58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90000" rIns="72000" bIns="90000" anchor="b">
            <a:spAutoFit/>
          </a:bodyPr>
          <a:lstStyle>
            <a:lvl1pPr marL="177800" indent="-177800"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hr-HR" altLang="sr-Latn-RS" sz="1300" noProof="1">
                <a:latin typeface="Verdana "/>
              </a:rPr>
              <a:t>Proanalizirati profil potrošača orijentiranog ka premium turističkoj ponudi (turisti više platežne sposobnosti)</a:t>
            </a:r>
          </a:p>
        </p:txBody>
      </p:sp>
      <p:sp>
        <p:nvSpPr>
          <p:cNvPr id="51" name="Text Box 142">
            <a:extLst>
              <a:ext uri="{FF2B5EF4-FFF2-40B4-BE49-F238E27FC236}">
                <a16:creationId xmlns:a16="http://schemas.microsoft.com/office/drawing/2014/main" id="{895F3261-E0F0-CB64-8A1B-BA3817CA0DF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186802" y="3583994"/>
            <a:ext cx="6856529" cy="78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90000" rIns="72000" bIns="90000" anchor="b">
            <a:spAutoFit/>
          </a:bodyPr>
          <a:lstStyle>
            <a:lvl1pPr marL="177800" indent="-177800"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hr-HR" altLang="sr-Latn-RS" sz="1300" noProof="1">
                <a:latin typeface="Verdana "/>
              </a:rPr>
              <a:t>Ocijeniti u kojoj mjeri je Hrvatska na turističkom tržištu pozicionirana kao premium destinacija, te uklapa li se u globalne trendove 'premiumizacije' (sve veće potražnje i rasta ponude u segmentu više kvalitete i autentičnosti)</a:t>
            </a:r>
          </a:p>
        </p:txBody>
      </p:sp>
      <p:sp>
        <p:nvSpPr>
          <p:cNvPr id="52" name="Text Box 142">
            <a:extLst>
              <a:ext uri="{FF2B5EF4-FFF2-40B4-BE49-F238E27FC236}">
                <a16:creationId xmlns:a16="http://schemas.microsoft.com/office/drawing/2014/main" id="{CD651FCB-8DDC-9BCE-B409-5EF2C864878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656406" y="4494495"/>
            <a:ext cx="7380000" cy="138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90000" rIns="72000" bIns="90000" anchor="b">
            <a:spAutoFit/>
          </a:bodyPr>
          <a:lstStyle>
            <a:lvl1pPr marL="177800" indent="-177800"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801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hr-HR" altLang="sr-Latn-RS" sz="1300" noProof="1">
                <a:latin typeface="Verdana "/>
              </a:rPr>
              <a:t>Utvrditi volumen i tržišni udio premium turističke ponude u Hrvatskoj: Proanalizirati aktualnu premium turističku ponudu u glavnim kategorijama turističkog proizvoda u Hrvatskoj (hoteli, kampovi, marine, vile za odmor, ugostiteljstvo) s aspekta uklapanja u kriterije premium standarda koje je definirala HGK; utvrditi i/ili procijeniti broj objekata/subjekata u pojedinoj kategoriji i procijeniti okvirni volumen prihoda te tržišni udio premium ponude u turizmu Hrvatske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44B710-42A4-09CF-8718-DF3DF9DBC7A5}"/>
              </a:ext>
            </a:extLst>
          </p:cNvPr>
          <p:cNvSpPr/>
          <p:nvPr/>
        </p:nvSpPr>
        <p:spPr>
          <a:xfrm>
            <a:off x="4428879" y="1222346"/>
            <a:ext cx="7088646" cy="57897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300" b="1">
                <a:latin typeface="Verdana" panose="020B0604030504040204" pitchFamily="34" charset="0"/>
                <a:ea typeface="Verdana" panose="020B0604030504040204" pitchFamily="34" charset="0"/>
              </a:rPr>
              <a:t>PREMIUM TURIZAM GLOBALNO I U HRVATSKOJ – TRENDOVI I STANJE</a:t>
            </a:r>
          </a:p>
        </p:txBody>
      </p:sp>
    </p:spTree>
    <p:extLst>
      <p:ext uri="{BB962C8B-B14F-4D97-AF65-F5344CB8AC3E}">
        <p14:creationId xmlns:p14="http://schemas.microsoft.com/office/powerpoint/2010/main" val="216875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76532-F7BC-1458-4734-6566F0DBF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5AF80-1777-C1F8-64E6-4684D42D6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9" y="574175"/>
            <a:ext cx="10975165" cy="7190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800"/>
              <a:t>Sažetak </a:t>
            </a:r>
            <a:r>
              <a:rPr lang="hr-HR" sz="2800" baseline="-25000"/>
              <a:t>/1</a:t>
            </a:r>
            <a:endParaRPr lang="hr-HR" sz="28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5F8B6-4597-8A67-20AF-851F4BCE8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7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1F3954-65E2-5396-E06A-5C80D21A2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8" y="1382200"/>
            <a:ext cx="11245921" cy="477890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b="1"/>
              <a:t>Globalni trendovi ukazuju na rastući potencijal premium turizma na svjetskom tržištu: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/>
              <a:t>Trendovi na globalnom turističkom tržištu pokazuju da potrošnja na putovanjima globalno kontinuirano raste, rast međunarodnih putovanja je dinamičniji od domaćih, a turisti traže nove i autentične doživljaje.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/>
              <a:t>Usprkos prijetećoj recesiji na nekim od ključnih emitivnih turističkih tržišta, srednja klasa stanovništva globalno raste, a populacija u zemljama s razvijenim gospodarstvima na putovanja stavlja prioritet u potrošnji.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/>
              <a:t>Doživljaji su u središtu interesa turista, a globalna važnost iskustvenih putovanja raste.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/>
              <a:t>Premium je oznaka superiorne kvalitete, a proces premiumizacije turističke ponude postaje sve intenzivniji. Osnove premiumizacije u turizmu su prvoklasna usluga, turistički proizvodi utemeljeni na doživljaju i jedinstvenost proizvoda.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/>
              <a:t>Snaga personalizacije u turizmu postaje sve značajnija. Potrošači sve više daju prioritet personaliziranim iskustvima usklađenim s njihovim životnim stilom i vrijednostima, što pozitivno utječe na veću spremnost da plate više za ono što im je najvažnije.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/>
              <a:t>Očekuje se da će nišni segmenti turističkog tržišta kao što su wellness, eko-turizam, sport i avantura biti glavna područja rasta u nadolazećim godinama. 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/>
              <a:t>Postoji korelacija između primanja putnika i važnosti putovanja, pri čemu oni koji najviše zarađuju u najvećoj mjeri smatraju putovanje iznimno važnim. Motivirani za putovanje i s većim financijskim mogućnostima, imućni putnici predstavljaju značajan udio u turističkoj potrošnji.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hr-HR" sz="1300"/>
          </a:p>
        </p:txBody>
      </p:sp>
    </p:spTree>
    <p:extLst>
      <p:ext uri="{BB962C8B-B14F-4D97-AF65-F5344CB8AC3E}">
        <p14:creationId xmlns:p14="http://schemas.microsoft.com/office/powerpoint/2010/main" val="92616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850D2-D905-920F-D1D8-B90E75AA6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1E229-7808-A7F9-D078-6CE50F28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9" y="574175"/>
            <a:ext cx="10975165" cy="7190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800"/>
              <a:t>Sažetak </a:t>
            </a:r>
            <a:r>
              <a:rPr lang="hr-HR" sz="2800" baseline="-25000"/>
              <a:t>/2</a:t>
            </a:r>
            <a:endParaRPr lang="hr-HR" sz="28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5E09E-FCB9-7AD1-D69D-D3ABB8961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8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0D51E4-2A13-ADD0-37E3-0997FB193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9" y="1428619"/>
            <a:ext cx="11245921" cy="479237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b="1" dirty="0"/>
              <a:t>Ciljani razvoj turizma u Hrvatskoj se strateški pozicionira u segment kvalitete, što stvara pretpostavku za jačanje potencijala </a:t>
            </a:r>
            <a:r>
              <a:rPr lang="hr-HR" sz="1300" b="1" dirty="0" err="1"/>
              <a:t>premium</a:t>
            </a:r>
            <a:r>
              <a:rPr lang="hr-HR" sz="1300" b="1" dirty="0"/>
              <a:t> turizma: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 dirty="0"/>
              <a:t>Iako prema aktualnim svjetskim indeksima konkurentnosti turizma Hrvatska ne zauzima vodeća mjesta, strateški planovi razvoja turizma Hrvatsku usmjeruju ka </a:t>
            </a:r>
            <a:r>
              <a:rPr lang="hr-HR" sz="1300" dirty="0" err="1"/>
              <a:t>repozicioniranju</a:t>
            </a:r>
            <a:r>
              <a:rPr lang="hr-HR" sz="1300" dirty="0"/>
              <a:t> u destinaciju visoke vrijednosti, koja će uključivati od 15-20% </a:t>
            </a:r>
            <a:r>
              <a:rPr lang="hr-HR" sz="1300" dirty="0" err="1"/>
              <a:t>premium</a:t>
            </a:r>
            <a:r>
              <a:rPr lang="hr-HR" sz="1300" dirty="0"/>
              <a:t> i luksuznih turista.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 dirty="0"/>
              <a:t>Za ostvarenje ovog cilja potrebno je nadograditi brend Hrvatske s onim elementima brenda koji danas nisu dovoljno percipirani (jedinstvena, </a:t>
            </a:r>
            <a:r>
              <a:rPr lang="hr-HR" sz="1300" dirty="0" err="1"/>
              <a:t>sexy</a:t>
            </a:r>
            <a:r>
              <a:rPr lang="hr-HR" sz="1300" dirty="0"/>
              <a:t>, prestižna, održiva, inovativna, uma utjecajnu kulturu, profinjena, anti-stresna, opuštajuća i okrepljujuća).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 dirty="0"/>
              <a:t>Postojeća struktura smještajnih kapaciteta u Hrvatskoj s gotovo 70% udjela komercijalnog i nekomercijalnog smještaja za kratkoročni najam turistima narušava stupanj konkurentnosti turizma Hrvatske na Mediteranu. Hrvatska je danas destinacija s najvišim stupnjem </a:t>
            </a:r>
            <a:r>
              <a:rPr lang="hr-HR" sz="1300" dirty="0" err="1"/>
              <a:t>sezonalnosti</a:t>
            </a:r>
            <a:r>
              <a:rPr lang="hr-HR" sz="1300" dirty="0"/>
              <a:t> turizma na Mediteranu i Europi. Izražena </a:t>
            </a:r>
            <a:r>
              <a:rPr lang="hr-HR" sz="1300" dirty="0" err="1"/>
              <a:t>sezonalnost</a:t>
            </a:r>
            <a:r>
              <a:rPr lang="hr-HR" sz="1300" dirty="0"/>
              <a:t> može ograničavati potencijal razvoja </a:t>
            </a:r>
            <a:r>
              <a:rPr lang="hr-HR" sz="1300" dirty="0" err="1"/>
              <a:t>premium</a:t>
            </a:r>
            <a:r>
              <a:rPr lang="hr-HR" sz="1300" dirty="0"/>
              <a:t> turizma u Hrvatskoj, zbog prekomjernog turizma koji se dešava u određenim destinacijama u visokoj sezoni. Stoga je </a:t>
            </a:r>
            <a:r>
              <a:rPr lang="hr-HR" sz="1300" dirty="0" err="1"/>
              <a:t>premium</a:t>
            </a:r>
            <a:r>
              <a:rPr lang="hr-HR" sz="1300" dirty="0"/>
              <a:t> turizam moguć u onim destinacijama u kojima nema prevelikog sezonskog „pritiska” na resurse, odnosno na kvalitetnim mikrolokacijama koje osiguravaju privatnost.</a:t>
            </a:r>
          </a:p>
          <a:p>
            <a:pPr>
              <a:lnSpc>
                <a:spcPct val="12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endParaRPr lang="hr-HR" sz="13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hr-HR" sz="1300" dirty="0"/>
          </a:p>
        </p:txBody>
      </p:sp>
    </p:spTree>
    <p:extLst>
      <p:ext uri="{BB962C8B-B14F-4D97-AF65-F5344CB8AC3E}">
        <p14:creationId xmlns:p14="http://schemas.microsoft.com/office/powerpoint/2010/main" val="437443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4CE5E-5774-437D-8ACB-855B5626B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64EB-33D0-6235-6655-896AD8190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9" y="574175"/>
            <a:ext cx="10975165" cy="7190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r-HR" sz="2800"/>
              <a:t>Sažetak </a:t>
            </a:r>
            <a:r>
              <a:rPr lang="hr-HR" sz="2800" baseline="-25000"/>
              <a:t>/3</a:t>
            </a:r>
            <a:endParaRPr lang="hr-HR" sz="28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CCF67-085A-9F01-84BD-80F93EBA4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220" y="6356350"/>
            <a:ext cx="2743200" cy="365125"/>
          </a:xfrm>
        </p:spPr>
        <p:txBody>
          <a:bodyPr/>
          <a:lstStyle/>
          <a:p>
            <a:fld id="{F5CFCE8B-2703-49F4-AB70-4F3FAFC48853}" type="slidenum">
              <a:rPr lang="hr-HR" smtClean="0"/>
              <a:pPr/>
              <a:t>9</a:t>
            </a:fld>
            <a:endParaRPr lang="hr-H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E78ECE-20AD-E35C-0674-2A47FBEFA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9" y="1293265"/>
            <a:ext cx="11245921" cy="499056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1300" b="1"/>
              <a:t>Hotelska i kamping ponuda, ponuda vila i nautičkih marina u Hrvatskoj se razvija u smjeru unaprjeđenja kvalitete, što će perspektivno povećati potencijal premium turizma: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/>
              <a:t>Povoljna kvalitativna struktura hotelske ponude u Hrvatskoj, sa značajnim udjelom hotela u koje je proteklih godina investirano u cilju unaprjeđenja kvalitete, predstavlja dobru polaznu osnovu za daljnju intenzifikaciju razvoja premium turizma. Planirani razvoj hotelskih projekata više i visoke kvalitete u Hrvatskoj na srednji rok je osnova za povećanje tržišnog potencijala premium turizma. Isto tako, rastuća kvaliteta kampova u Hrvatskoj privlači suvremene premium goste. Razvoj premium ili luksuznih vila, koje su posljednjih godina znatno povećale ponudu u Hrvatskoj, ključan su segment premium smještajne ponude. Nautički turizam je  jedan od najprepoznatijih visoko atraktivnih turističkih proizvoda Hrvatske koji privlači premium potražnju. Također, premium gourmet ponuda u Hrvatskoj je u fazi razvoja.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 b="1"/>
              <a:t>Procjena aktualnog tržišnog udjela kapaciteta premium smještajne ponude u Hrvatskoj</a:t>
            </a:r>
            <a:r>
              <a:rPr lang="hr-HR" sz="1300"/>
              <a:t>, na bazi kriterija definiranih od strane platforme Stories - Experience Premium Croatia, pokazuje da premium smještajnu ponudu u Hrvatskoj čini:</a:t>
            </a:r>
          </a:p>
          <a:p>
            <a:pPr marL="541338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300"/>
              <a:t>22% ukupnih hotelskih kapaciteta ili 20 tisuća premium hotelskih soba</a:t>
            </a:r>
          </a:p>
          <a:p>
            <a:pPr marL="541338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300"/>
              <a:t>12% ukupnih kamping kapaciteta ili 10 tisuća premium kamp mjesta</a:t>
            </a:r>
          </a:p>
          <a:p>
            <a:pPr marL="541338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300"/>
              <a:t>15% ukupnog broja kuća za odmor ili 3 tisuće premium vila</a:t>
            </a:r>
          </a:p>
          <a:p>
            <a:pPr marL="541338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1300"/>
              <a:t>39% ukupnih kapaciteta marina ili 8,7 tisuća premium vezova u marinama. </a:t>
            </a:r>
          </a:p>
          <a:p>
            <a:pPr marL="2667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1300" b="1"/>
              <a:t>Procijenjeni prihod od premium smještajne ponude </a:t>
            </a:r>
            <a:r>
              <a:rPr lang="hr-HR" sz="1300"/>
              <a:t>(hoteli, kampovi, vile, marine) </a:t>
            </a:r>
            <a:r>
              <a:rPr lang="hr-HR" sz="1300" b="1"/>
              <a:t>u 2024. u Hrvatskoj</a:t>
            </a:r>
            <a:r>
              <a:rPr lang="hr-HR" sz="1300"/>
              <a:t>, procijenjen na temelju benchmark pokazatelja, iznosi </a:t>
            </a:r>
            <a:r>
              <a:rPr lang="hr-HR" sz="1300" b="1"/>
              <a:t>1,4 milijardi €.</a:t>
            </a:r>
          </a:p>
          <a:p>
            <a:pPr marL="541338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hr-HR" sz="1300"/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hr-HR" sz="1300"/>
          </a:p>
          <a:p>
            <a:pPr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hr-HR" sz="130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hr-HR" sz="1300"/>
          </a:p>
        </p:txBody>
      </p:sp>
    </p:spTree>
    <p:extLst>
      <p:ext uri="{BB962C8B-B14F-4D97-AF65-F5344CB8AC3E}">
        <p14:creationId xmlns:p14="http://schemas.microsoft.com/office/powerpoint/2010/main" val="284360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505_1">
      <a:dk1>
        <a:srgbClr val="29235C"/>
      </a:dk1>
      <a:lt1>
        <a:sysClr val="window" lastClr="FFFFFF"/>
      </a:lt1>
      <a:dk2>
        <a:srgbClr val="29235C"/>
      </a:dk2>
      <a:lt2>
        <a:srgbClr val="FFFFFF"/>
      </a:lt2>
      <a:accent1>
        <a:srgbClr val="29235C"/>
      </a:accent1>
      <a:accent2>
        <a:srgbClr val="629DD1"/>
      </a:accent2>
      <a:accent3>
        <a:srgbClr val="0A4193"/>
      </a:accent3>
      <a:accent4>
        <a:srgbClr val="B5D0F9"/>
      </a:accent4>
      <a:accent5>
        <a:srgbClr val="27348B"/>
      </a:accent5>
      <a:accent6>
        <a:srgbClr val="2B7AEF"/>
      </a:accent6>
      <a:hlink>
        <a:srgbClr val="FFFFF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6971</TotalTime>
  <Words>8661</Words>
  <Application>Microsoft Office PowerPoint</Application>
  <PresentationFormat>Widescreen</PresentationFormat>
  <Paragraphs>563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Verdana</vt:lpstr>
      <vt:lpstr>Verdana </vt:lpstr>
      <vt:lpstr>Verdana Pro Black</vt:lpstr>
      <vt:lpstr>Wingdings</vt:lpstr>
      <vt:lpstr>Office Theme</vt:lpstr>
      <vt:lpstr>Hrvatska kao premium turistička destinacija</vt:lpstr>
      <vt:lpstr>Sadržaj /1</vt:lpstr>
      <vt:lpstr>Sadržaj /2</vt:lpstr>
      <vt:lpstr>Polazište, ciljevi istraživanja i sažetak</vt:lpstr>
      <vt:lpstr>Polazište</vt:lpstr>
      <vt:lpstr>Ciljevi istraživanja – Faza A </vt:lpstr>
      <vt:lpstr>Sažetak /1</vt:lpstr>
      <vt:lpstr>Sažetak /2</vt:lpstr>
      <vt:lpstr>Sažetak /3</vt:lpstr>
      <vt:lpstr>Trendovi na globalnom turističkom tržištu relevantni za razvoj premium turističke ponude</vt:lpstr>
      <vt:lpstr>Kvantitativni trendovi razvoja globalnog turističkog tržišta</vt:lpstr>
      <vt:lpstr>Ključni pokazatelji razvoja globalnog turističkog tržišta</vt:lpstr>
      <vt:lpstr>Regionalni pogled na turističko tržište: Europa</vt:lpstr>
      <vt:lpstr>Globalni makroekonomski trendovi od utjecaja na premium turizam</vt:lpstr>
      <vt:lpstr>Zašto je kvaliteta u poslovanju važnija nego ikad?</vt:lpstr>
      <vt:lpstr>Kvaliteta u turizmu</vt:lpstr>
      <vt:lpstr>Premium kao oznaka superiorne kvalitete</vt:lpstr>
      <vt:lpstr>Proces premiumizacije u turizmu</vt:lpstr>
      <vt:lpstr>Osnove premiumizacije u turizmu</vt:lpstr>
      <vt:lpstr>Doživljaji su sve više u središtu interesa turista</vt:lpstr>
      <vt:lpstr>Globalna važnost iskustvenih putovanja raste</vt:lpstr>
      <vt:lpstr>Putovanje kao smisleno i nezaboravno iskustvo</vt:lpstr>
      <vt:lpstr>Putovanje kao značajan prioritet u potrošnji</vt:lpstr>
      <vt:lpstr>Tržišni izgledi: Snaga personalizacije u turizmu jača</vt:lpstr>
      <vt:lpstr>Tržišni izgledi: Luksuzna i premium putovanja</vt:lpstr>
      <vt:lpstr>Tržišni izgledi: Odmorišna putovanja do 2033.</vt:lpstr>
      <vt:lpstr>Profil premium turista</vt:lpstr>
      <vt:lpstr>Promijenjeni profil turista: mlađi, raznoliki i osnaženi</vt:lpstr>
      <vt:lpstr>Razumijevanje premium turista</vt:lpstr>
      <vt:lpstr>Razumijevanje premium turista</vt:lpstr>
      <vt:lpstr>Razumijevanje premium turista</vt:lpstr>
      <vt:lpstr>Razumijevanje premium turista</vt:lpstr>
      <vt:lpstr>Razumijevanje premium turista</vt:lpstr>
      <vt:lpstr>Pozicioniranje Hrvatske u premium segmentu turističkog tržišta</vt:lpstr>
      <vt:lpstr>Hrvatska kao premium destinacija?</vt:lpstr>
      <vt:lpstr>Konkurentnost i identitet Hrvatske kao turističke destinacije</vt:lpstr>
      <vt:lpstr>Profil turista u Hrvatskoj: stanje i trendovi promjena</vt:lpstr>
      <vt:lpstr>Strateška usmjerenja Hrvatske kao turističke destinacije: Repozicioniranje u destinaciju visoke vrijednosti</vt:lpstr>
      <vt:lpstr>Strateška usmjerenja Hrvatske kao turističke destinacije: Vizija razvoja turizma</vt:lpstr>
      <vt:lpstr>Strateška usmjerenja Hrvatske kao turističke destinacije: Ciljna tržišta i proizvodni prioriteti </vt:lpstr>
      <vt:lpstr>Percepcija Hrvatske kao turističke destinacije: Atributi brenda i nedovoljno percipirani elementi brenda</vt:lpstr>
      <vt:lpstr>Percepcija Hrvatske kao turističke destinacije:  Tržišna istraživanja</vt:lpstr>
      <vt:lpstr>Percepcija Hrvatske kao turističke destinacije:  Tržišna istraživanja</vt:lpstr>
      <vt:lpstr>Percepcija Hrvatske kao turističke destinacije:  Tržišna istraživanja</vt:lpstr>
      <vt:lpstr>Procjena volumena i tržišnog udjela premium turističke ponude u Hrvatskoj</vt:lpstr>
      <vt:lpstr>Nekonkurentna struktura turističkog smještaja u Hrvatskoj </vt:lpstr>
      <vt:lpstr>Hrvatska ima najveću sezonalnost turizma od svih europskih mediteranskih zemalja</vt:lpstr>
      <vt:lpstr>Kvalitativna struktura hotelskog smještaja u Hrvatskoj prilagođena je potrebama premium turizma</vt:lpstr>
      <vt:lpstr>Razvoj hotelskih projekata više i visoke kvalitete u Hrvatskoj kao osnova za povećanje tržišnog potencijala premium turizma</vt:lpstr>
      <vt:lpstr>Rastuća kvaliteta kampova u Hrvatskoj privlači suvremene premium goste</vt:lpstr>
      <vt:lpstr>Vile kao ključan segment premium smještajne ponude</vt:lpstr>
      <vt:lpstr>Nautički turizam – turistički proizvod Hrvatske visoko atraktivan za premium potražnju</vt:lpstr>
      <vt:lpstr>Premium gourmet ponuda u Hrvatskoj je u fazi razvoja</vt:lpstr>
      <vt:lpstr>Procjena tržišnog udjela kapaciteta premium smještajne ponude u Hrvatskoj</vt:lpstr>
      <vt:lpstr>Procjena tržišnog udjela kapaciteta premium smještajne ponude u Hrvatskoj</vt:lpstr>
      <vt:lpstr>Procjena prihoda premium smještajne ponude u Hrvatskoj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Vida Peterlik</dc:creator>
  <cp:lastModifiedBy>Vida Peterlik</cp:lastModifiedBy>
  <cp:revision>15</cp:revision>
  <cp:lastPrinted>2024-11-24T17:57:41Z</cp:lastPrinted>
  <dcterms:created xsi:type="dcterms:W3CDTF">2019-11-08T09:30:22Z</dcterms:created>
  <dcterms:modified xsi:type="dcterms:W3CDTF">2025-05-07T11:48:58Z</dcterms:modified>
</cp:coreProperties>
</file>