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0" r:id="rId6"/>
    <p:sldId id="263" r:id="rId7"/>
    <p:sldId id="264" r:id="rId8"/>
    <p:sldId id="266" r:id="rId9"/>
    <p:sldId id="269" r:id="rId10"/>
    <p:sldId id="270" r:id="rId11"/>
    <p:sldId id="271" r:id="rId12"/>
    <p:sldId id="274" r:id="rId13"/>
    <p:sldId id="259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9C4CF73-C046-4B40-A966-19CDE704FC95}">
          <p14:sldIdLst>
            <p14:sldId id="256"/>
            <p14:sldId id="258"/>
            <p14:sldId id="261"/>
            <p14:sldId id="262"/>
            <p14:sldId id="260"/>
            <p14:sldId id="263"/>
            <p14:sldId id="264"/>
            <p14:sldId id="266"/>
            <p14:sldId id="269"/>
            <p14:sldId id="270"/>
            <p14:sldId id="271"/>
            <p14:sldId id="274"/>
            <p14:sldId id="259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>
        <p:scale>
          <a:sx n="99" d="100"/>
          <a:sy n="99" d="100"/>
        </p:scale>
        <p:origin x="-1962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leksandra\AppData\Local\Microsoft\Windows\INetCache\Content.Outlook\A6PL3JMY\1856%20sastav%20otpad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andra\AppData\Local\Microsoft\Windows\INetCache\Content.Outlook\A6PL3JMY\1856%20sastav%20otpada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List1!$A$1</c:f>
              <c:strCache>
                <c:ptCount val="1"/>
                <c:pt idx="0">
                  <c:v>šljaka i pepeo</c:v>
                </c:pt>
              </c:strCache>
            </c:strRef>
          </c:tx>
          <c:invertIfNegative val="0"/>
          <c:val>
            <c:numRef>
              <c:f>List1!$C$1</c:f>
              <c:numCache>
                <c:formatCode>0.00%</c:formatCode>
                <c:ptCount val="1"/>
                <c:pt idx="0">
                  <c:v>0.63690000000000002</c:v>
                </c:pt>
              </c:numCache>
            </c:numRef>
          </c:val>
        </c:ser>
        <c:ser>
          <c:idx val="1"/>
          <c:order val="1"/>
          <c:tx>
            <c:strRef>
              <c:f>List1!$A$2</c:f>
              <c:strCache>
                <c:ptCount val="1"/>
                <c:pt idx="0">
                  <c:v>fina prašina</c:v>
                </c:pt>
              </c:strCache>
            </c:strRef>
          </c:tx>
          <c:invertIfNegative val="0"/>
          <c:val>
            <c:numRef>
              <c:f>List1!$C$2</c:f>
              <c:numCache>
                <c:formatCode>0.00%</c:formatCode>
                <c:ptCount val="1"/>
                <c:pt idx="0">
                  <c:v>0.19510000000000002</c:v>
                </c:pt>
              </c:numCache>
            </c:numRef>
          </c:val>
        </c:ser>
        <c:ser>
          <c:idx val="2"/>
          <c:order val="2"/>
          <c:tx>
            <c:strRef>
              <c:f>List1!$A$3</c:f>
              <c:strCache>
                <c:ptCount val="1"/>
                <c:pt idx="0">
                  <c:v>povrće, animalni i različiti mineralne tvari</c:v>
                </c:pt>
              </c:strCache>
            </c:strRef>
          </c:tx>
          <c:invertIfNegative val="0"/>
          <c:val>
            <c:numRef>
              <c:f>List1!$C$3</c:f>
              <c:numCache>
                <c:formatCode>0.00%</c:formatCode>
                <c:ptCount val="1"/>
                <c:pt idx="0">
                  <c:v>4.6100000000000002E-2</c:v>
                </c:pt>
              </c:numCache>
            </c:numRef>
          </c:val>
        </c:ser>
        <c:ser>
          <c:idx val="3"/>
          <c:order val="3"/>
          <c:tx>
            <c:strRef>
              <c:f>List1!$A$4</c:f>
              <c:strCache>
                <c:ptCount val="1"/>
                <c:pt idx="0">
                  <c:v>otpadni papir</c:v>
                </c:pt>
              </c:strCache>
            </c:strRef>
          </c:tx>
          <c:invertIfNegative val="0"/>
          <c:val>
            <c:numRef>
              <c:f>List1!$C$4</c:f>
              <c:numCache>
                <c:formatCode>0.00%</c:formatCode>
                <c:ptCount val="1"/>
                <c:pt idx="0">
                  <c:v>4.2800000000000005E-2</c:v>
                </c:pt>
              </c:numCache>
            </c:numRef>
          </c:val>
        </c:ser>
        <c:ser>
          <c:idx val="4"/>
          <c:order val="4"/>
          <c:tx>
            <c:strRef>
              <c:f>List1!$A$5</c:f>
              <c:strCache>
                <c:ptCount val="1"/>
                <c:pt idx="0">
                  <c:v>slama i vlaknasti materijali</c:v>
                </c:pt>
              </c:strCache>
            </c:strRef>
          </c:tx>
          <c:invertIfNegative val="0"/>
          <c:val>
            <c:numRef>
              <c:f>List1!$C$5</c:f>
              <c:numCache>
                <c:formatCode>0.00%</c:formatCode>
                <c:ptCount val="1"/>
                <c:pt idx="0">
                  <c:v>3.2199999999999999E-2</c:v>
                </c:pt>
              </c:numCache>
            </c:numRef>
          </c:val>
        </c:ser>
        <c:ser>
          <c:idx val="5"/>
          <c:order val="5"/>
          <c:tx>
            <c:strRef>
              <c:f>List1!$A$6</c:f>
              <c:strCache>
                <c:ptCount val="1"/>
                <c:pt idx="0">
                  <c:v>boce</c:v>
                </c:pt>
              </c:strCache>
            </c:strRef>
          </c:tx>
          <c:invertIfNegative val="0"/>
          <c:val>
            <c:numRef>
              <c:f>List1!$C$6</c:f>
              <c:numCache>
                <c:formatCode>0.00%</c:formatCode>
                <c:ptCount val="1"/>
                <c:pt idx="0">
                  <c:v>6.8999999999999999E-3</c:v>
                </c:pt>
              </c:numCache>
            </c:numRef>
          </c:val>
        </c:ser>
        <c:ser>
          <c:idx val="6"/>
          <c:order val="6"/>
          <c:tx>
            <c:strRef>
              <c:f>List1!$A$7</c:f>
              <c:strCache>
                <c:ptCount val="1"/>
                <c:pt idx="0">
                  <c:v>ugljen i koks</c:v>
                </c:pt>
              </c:strCache>
            </c:strRef>
          </c:tx>
          <c:invertIfNegative val="0"/>
          <c:val>
            <c:numRef>
              <c:f>List1!$C$7</c:f>
              <c:numCache>
                <c:formatCode>0.00%</c:formatCode>
                <c:ptCount val="1"/>
                <c:pt idx="0">
                  <c:v>8.3999999999999995E-3</c:v>
                </c:pt>
              </c:numCache>
            </c:numRef>
          </c:val>
        </c:ser>
        <c:ser>
          <c:idx val="7"/>
          <c:order val="7"/>
          <c:tx>
            <c:strRef>
              <c:f>List1!$A$8</c:f>
              <c:strCache>
                <c:ptCount val="1"/>
                <c:pt idx="0">
                  <c:v>limenke</c:v>
                </c:pt>
              </c:strCache>
            </c:strRef>
          </c:tx>
          <c:invertIfNegative val="0"/>
          <c:val>
            <c:numRef>
              <c:f>List1!$C$8</c:f>
              <c:numCache>
                <c:formatCode>0.00%</c:formatCode>
                <c:ptCount val="1"/>
                <c:pt idx="0">
                  <c:v>7.9000000000000008E-3</c:v>
                </c:pt>
              </c:numCache>
            </c:numRef>
          </c:val>
        </c:ser>
        <c:ser>
          <c:idx val="8"/>
          <c:order val="8"/>
          <c:tx>
            <c:strRef>
              <c:f>List1!$A$9</c:f>
              <c:strCache>
                <c:ptCount val="1"/>
                <c:pt idx="0">
                  <c:v>porculan</c:v>
                </c:pt>
              </c:strCache>
            </c:strRef>
          </c:tx>
          <c:invertIfNegative val="0"/>
          <c:val>
            <c:numRef>
              <c:f>List1!$C$9</c:f>
              <c:numCache>
                <c:formatCode>0.00%</c:formatCode>
                <c:ptCount val="1"/>
                <c:pt idx="0">
                  <c:v>5.5000000000000005E-3</c:v>
                </c:pt>
              </c:numCache>
            </c:numRef>
          </c:val>
        </c:ser>
        <c:ser>
          <c:idx val="9"/>
          <c:order val="9"/>
          <c:tx>
            <c:strRef>
              <c:f>List1!$A$10</c:f>
              <c:strCache>
                <c:ptCount val="1"/>
                <c:pt idx="0">
                  <c:v>kosti</c:v>
                </c:pt>
              </c:strCache>
            </c:strRef>
          </c:tx>
          <c:invertIfNegative val="0"/>
          <c:val>
            <c:numRef>
              <c:f>List1!$C$10</c:f>
              <c:numCache>
                <c:formatCode>0.00%</c:formatCode>
                <c:ptCount val="1"/>
                <c:pt idx="0">
                  <c:v>4.7999999999999996E-3</c:v>
                </c:pt>
              </c:numCache>
            </c:numRef>
          </c:val>
        </c:ser>
        <c:ser>
          <c:idx val="10"/>
          <c:order val="10"/>
          <c:tx>
            <c:strRef>
              <c:f>List1!$A$11</c:f>
              <c:strCache>
                <c:ptCount val="1"/>
                <c:pt idx="0">
                  <c:v>slomljeno staklo</c:v>
                </c:pt>
              </c:strCache>
            </c:strRef>
          </c:tx>
          <c:invertIfNegative val="0"/>
          <c:val>
            <c:numRef>
              <c:f>List1!$C$11</c:f>
              <c:numCache>
                <c:formatCode>0.00%</c:formatCode>
                <c:ptCount val="1"/>
                <c:pt idx="0">
                  <c:v>4.6999999999999993E-3</c:v>
                </c:pt>
              </c:numCache>
            </c:numRef>
          </c:val>
        </c:ser>
        <c:ser>
          <c:idx val="11"/>
          <c:order val="11"/>
          <c:tx>
            <c:strRef>
              <c:f>List1!$A$12</c:f>
              <c:strCache>
                <c:ptCount val="1"/>
                <c:pt idx="0">
                  <c:v>krpe</c:v>
                </c:pt>
              </c:strCache>
            </c:strRef>
          </c:tx>
          <c:invertIfNegative val="0"/>
          <c:val>
            <c:numRef>
              <c:f>List1!$C$12</c:f>
              <c:numCache>
                <c:formatCode>0.00%</c:formatCode>
                <c:ptCount val="1"/>
                <c:pt idx="0">
                  <c:v>8.8999999999999999E-3</c:v>
                </c:pt>
              </c:numCache>
            </c:numRef>
          </c:val>
        </c:ser>
        <c:ser>
          <c:idx val="12"/>
          <c:order val="12"/>
          <c:tx>
            <c:strRef>
              <c:f>List1!$A$13</c:f>
              <c:strCache>
                <c:ptCount val="1"/>
                <c:pt idx="0">
                  <c:v>željezo</c:v>
                </c:pt>
              </c:strCache>
            </c:strRef>
          </c:tx>
          <c:invertIfNegative val="0"/>
          <c:val>
            <c:numRef>
              <c:f>List1!$C$13</c:f>
              <c:numCache>
                <c:formatCode>0.00%</c:formatCode>
                <c:ptCount val="1"/>
                <c:pt idx="0">
                  <c:v>2.0999999999999999E-3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27488"/>
        <c:axId val="39729024"/>
      </c:barChart>
      <c:catAx>
        <c:axId val="39727488"/>
        <c:scaling>
          <c:orientation val="minMax"/>
        </c:scaling>
        <c:delete val="0"/>
        <c:axPos val="b"/>
        <c:majorTickMark val="out"/>
        <c:minorTickMark val="none"/>
        <c:tickLblPos val="nextTo"/>
        <c:crossAx val="39729024"/>
        <c:crosses val="autoZero"/>
        <c:auto val="1"/>
        <c:lblAlgn val="ctr"/>
        <c:lblOffset val="100"/>
        <c:noMultiLvlLbl val="0"/>
      </c:catAx>
      <c:valAx>
        <c:axId val="39729024"/>
        <c:scaling>
          <c:orientation val="minMax"/>
          <c:max val="0.7000000000000004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9727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2483147495073"/>
          <c:y val="0.18662422925230529"/>
          <c:w val="0.3200300762335303"/>
          <c:h val="0.75580768803466281"/>
        </c:manualLayout>
      </c:layout>
      <c:overlay val="0"/>
      <c:txPr>
        <a:bodyPr/>
        <a:lstStyle/>
        <a:p>
          <a:pPr>
            <a:defRPr sz="1200" baseline="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List1!$A$3</c:f>
              <c:strCache>
                <c:ptCount val="1"/>
                <c:pt idx="0">
                  <c:v>povrće, animalni i različiti mineralne tvari</c:v>
                </c:pt>
              </c:strCache>
            </c:strRef>
          </c:tx>
          <c:invertIfNegative val="0"/>
          <c:val>
            <c:numRef>
              <c:f>List1!$F$3</c:f>
              <c:numCache>
                <c:formatCode>0.00%</c:formatCode>
                <c:ptCount val="1"/>
                <c:pt idx="0">
                  <c:v>0.27069876688197297</c:v>
                </c:pt>
              </c:numCache>
            </c:numRef>
          </c:val>
        </c:ser>
        <c:ser>
          <c:idx val="1"/>
          <c:order val="1"/>
          <c:tx>
            <c:strRef>
              <c:f>List1!$A$4</c:f>
              <c:strCache>
                <c:ptCount val="1"/>
                <c:pt idx="0">
                  <c:v>otpadni papir</c:v>
                </c:pt>
              </c:strCache>
            </c:strRef>
          </c:tx>
          <c:invertIfNegative val="0"/>
          <c:val>
            <c:numRef>
              <c:f>List1!$F$4</c:f>
              <c:numCache>
                <c:formatCode>0.00%</c:formatCode>
                <c:ptCount val="1"/>
                <c:pt idx="0">
                  <c:v>0.25132119788608337</c:v>
                </c:pt>
              </c:numCache>
            </c:numRef>
          </c:val>
        </c:ser>
        <c:ser>
          <c:idx val="2"/>
          <c:order val="2"/>
          <c:tx>
            <c:strRef>
              <c:f>List1!$A$5</c:f>
              <c:strCache>
                <c:ptCount val="1"/>
                <c:pt idx="0">
                  <c:v>slama i vlaknasti materijali</c:v>
                </c:pt>
              </c:strCache>
            </c:strRef>
          </c:tx>
          <c:invertIfNegative val="0"/>
          <c:val>
            <c:numRef>
              <c:f>List1!$F$5</c:f>
              <c:numCache>
                <c:formatCode>0.00%</c:formatCode>
                <c:ptCount val="1"/>
                <c:pt idx="0">
                  <c:v>0.189078097475044</c:v>
                </c:pt>
              </c:numCache>
            </c:numRef>
          </c:val>
        </c:ser>
        <c:ser>
          <c:idx val="3"/>
          <c:order val="3"/>
          <c:tx>
            <c:strRef>
              <c:f>List1!$A$6</c:f>
              <c:strCache>
                <c:ptCount val="1"/>
                <c:pt idx="0">
                  <c:v>boce</c:v>
                </c:pt>
              </c:strCache>
            </c:strRef>
          </c:tx>
          <c:invertIfNegative val="0"/>
          <c:val>
            <c:numRef>
              <c:f>List1!$F$6</c:f>
              <c:numCache>
                <c:formatCode>0.00%</c:formatCode>
                <c:ptCount val="1"/>
                <c:pt idx="0">
                  <c:v>4.0516735173223718E-2</c:v>
                </c:pt>
              </c:numCache>
            </c:numRef>
          </c:val>
        </c:ser>
        <c:ser>
          <c:idx val="4"/>
          <c:order val="4"/>
          <c:tx>
            <c:strRef>
              <c:f>List1!$A$7</c:f>
              <c:strCache>
                <c:ptCount val="1"/>
                <c:pt idx="0">
                  <c:v>ugljen i koks</c:v>
                </c:pt>
              </c:strCache>
            </c:strRef>
          </c:tx>
          <c:invertIfNegative val="0"/>
          <c:val>
            <c:numRef>
              <c:f>List1!$F$7</c:f>
              <c:numCache>
                <c:formatCode>0.00%</c:formatCode>
                <c:ptCount val="1"/>
                <c:pt idx="0">
                  <c:v>4.932472108044627E-2</c:v>
                </c:pt>
              </c:numCache>
            </c:numRef>
          </c:val>
        </c:ser>
        <c:ser>
          <c:idx val="5"/>
          <c:order val="5"/>
          <c:tx>
            <c:strRef>
              <c:f>List1!$A$8</c:f>
              <c:strCache>
                <c:ptCount val="1"/>
                <c:pt idx="0">
                  <c:v>limenke</c:v>
                </c:pt>
              </c:strCache>
            </c:strRef>
          </c:tx>
          <c:invertIfNegative val="0"/>
          <c:val>
            <c:numRef>
              <c:f>List1!$F$8</c:f>
              <c:numCache>
                <c:formatCode>0.00%</c:formatCode>
                <c:ptCount val="1"/>
                <c:pt idx="0">
                  <c:v>4.6388725778038757E-2</c:v>
                </c:pt>
              </c:numCache>
            </c:numRef>
          </c:val>
        </c:ser>
        <c:ser>
          <c:idx val="6"/>
          <c:order val="6"/>
          <c:tx>
            <c:strRef>
              <c:f>List1!$A$9</c:f>
              <c:strCache>
                <c:ptCount val="1"/>
                <c:pt idx="0">
                  <c:v>porculan</c:v>
                </c:pt>
              </c:strCache>
            </c:strRef>
          </c:tx>
          <c:invertIfNegative val="0"/>
          <c:val>
            <c:numRef>
              <c:f>List1!$F$9</c:f>
              <c:numCache>
                <c:formatCode>0.00%</c:formatCode>
                <c:ptCount val="1"/>
                <c:pt idx="0">
                  <c:v>3.2295948326482679E-2</c:v>
                </c:pt>
              </c:numCache>
            </c:numRef>
          </c:val>
        </c:ser>
        <c:ser>
          <c:idx val="7"/>
          <c:order val="7"/>
          <c:tx>
            <c:strRef>
              <c:f>List1!$A$10</c:f>
              <c:strCache>
                <c:ptCount val="1"/>
                <c:pt idx="0">
                  <c:v>kosti</c:v>
                </c:pt>
              </c:strCache>
            </c:strRef>
          </c:tx>
          <c:invertIfNegative val="0"/>
          <c:val>
            <c:numRef>
              <c:f>List1!$F$10</c:f>
              <c:numCache>
                <c:formatCode>0.00%</c:formatCode>
                <c:ptCount val="1"/>
                <c:pt idx="0">
                  <c:v>2.8185554903112153E-2</c:v>
                </c:pt>
              </c:numCache>
            </c:numRef>
          </c:val>
        </c:ser>
        <c:ser>
          <c:idx val="8"/>
          <c:order val="8"/>
          <c:tx>
            <c:strRef>
              <c:f>List1!$A$11</c:f>
              <c:strCache>
                <c:ptCount val="1"/>
                <c:pt idx="0">
                  <c:v>slomljeno staklo</c:v>
                </c:pt>
              </c:strCache>
            </c:strRef>
          </c:tx>
          <c:invertIfNegative val="0"/>
          <c:val>
            <c:numRef>
              <c:f>List1!$F$11</c:f>
              <c:numCache>
                <c:formatCode>0.00%</c:formatCode>
                <c:ptCount val="1"/>
                <c:pt idx="0">
                  <c:v>2.7598355842630647E-2</c:v>
                </c:pt>
              </c:numCache>
            </c:numRef>
          </c:val>
        </c:ser>
        <c:ser>
          <c:idx val="9"/>
          <c:order val="9"/>
          <c:tx>
            <c:strRef>
              <c:f>List1!$A$12</c:f>
              <c:strCache>
                <c:ptCount val="1"/>
                <c:pt idx="0">
                  <c:v>krpe</c:v>
                </c:pt>
              </c:strCache>
            </c:strRef>
          </c:tx>
          <c:invertIfNegative val="0"/>
          <c:val>
            <c:numRef>
              <c:f>List1!$F$12</c:f>
              <c:numCache>
                <c:formatCode>0.00%</c:formatCode>
                <c:ptCount val="1"/>
                <c:pt idx="0">
                  <c:v>5.2260716382853782E-2</c:v>
                </c:pt>
              </c:numCache>
            </c:numRef>
          </c:val>
        </c:ser>
        <c:ser>
          <c:idx val="10"/>
          <c:order val="10"/>
          <c:tx>
            <c:strRef>
              <c:f>List1!$A$13</c:f>
              <c:strCache>
                <c:ptCount val="1"/>
                <c:pt idx="0">
                  <c:v>željezo</c:v>
                </c:pt>
              </c:strCache>
            </c:strRef>
          </c:tx>
          <c:invertIfNegative val="0"/>
          <c:val>
            <c:numRef>
              <c:f>List1!$F$13</c:f>
              <c:numCache>
                <c:formatCode>0.00%</c:formatCode>
                <c:ptCount val="1"/>
                <c:pt idx="0">
                  <c:v>1.2331180270111567E-2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61792"/>
        <c:axId val="39763328"/>
      </c:barChart>
      <c:catAx>
        <c:axId val="39761792"/>
        <c:scaling>
          <c:orientation val="minMax"/>
        </c:scaling>
        <c:delete val="0"/>
        <c:axPos val="b"/>
        <c:majorTickMark val="out"/>
        <c:minorTickMark val="none"/>
        <c:tickLblPos val="nextTo"/>
        <c:crossAx val="39763328"/>
        <c:crosses val="autoZero"/>
        <c:auto val="1"/>
        <c:lblAlgn val="ctr"/>
        <c:lblOffset val="100"/>
        <c:noMultiLvlLbl val="0"/>
      </c:catAx>
      <c:valAx>
        <c:axId val="397633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9761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0.69963</cdr:x>
      <cdr:y>0.066</cdr:y>
    </cdr:from>
    <cdr:to>
      <cdr:x>0.98242</cdr:x>
      <cdr:y>0.258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48188" y="314327"/>
          <a:ext cx="18383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100" b="1"/>
            <a:t>Sadržaj Londonskog otpada</a:t>
          </a:r>
          <a:r>
            <a:rPr lang="hr-HR" sz="1100"/>
            <a:t/>
          </a:r>
          <a:br>
            <a:rPr lang="hr-HR" sz="1100"/>
          </a:br>
          <a:r>
            <a:rPr lang="hr-HR" sz="1100"/>
            <a:t>T.</a:t>
          </a:r>
          <a:r>
            <a:rPr lang="hr-HR" sz="1100" baseline="0"/>
            <a:t> W. Baker, </a:t>
          </a:r>
          <a:br>
            <a:rPr lang="hr-HR" sz="1100" baseline="0"/>
          </a:br>
          <a:r>
            <a:rPr lang="hr-HR" sz="1100" i="1" baseline="0"/>
            <a:t>The Lancet</a:t>
          </a:r>
          <a:r>
            <a:rPr lang="hr-HR" sz="1100" baseline="0"/>
            <a:t>, 1894.</a:t>
          </a:r>
          <a:endParaRPr lang="hr-HR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5C2812-F0A4-4D24-806E-4EC36882FF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26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Ukidanje statusa </a:t>
            </a:r>
            <a:r>
              <a:rPr lang="hr-HR" dirty="0" smtClean="0"/>
              <a:t>otpada u službi gospodarenja otpadnim tekstilom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76800"/>
            <a:ext cx="8458200" cy="1524000"/>
          </a:xfrm>
        </p:spPr>
        <p:txBody>
          <a:bodyPr>
            <a:normAutofit/>
          </a:bodyPr>
          <a:lstStyle/>
          <a:p>
            <a:pPr algn="l"/>
            <a:r>
              <a:rPr lang="hr-HR" dirty="0" smtClean="0">
                <a:solidFill>
                  <a:schemeClr val="tx1"/>
                </a:solidFill>
              </a:rPr>
              <a:t>Izv.prof. dr.sc. Aleksandra </a:t>
            </a:r>
            <a:r>
              <a:rPr lang="hr-HR" dirty="0">
                <a:solidFill>
                  <a:schemeClr val="tx1"/>
                </a:solidFill>
              </a:rPr>
              <a:t>Anić </a:t>
            </a:r>
            <a:r>
              <a:rPr lang="hr-HR" dirty="0" smtClean="0">
                <a:solidFill>
                  <a:schemeClr val="tx1"/>
                </a:solidFill>
              </a:rPr>
              <a:t>Vučinić		</a:t>
            </a:r>
            <a:r>
              <a:rPr lang="hr-HR" dirty="0" smtClean="0">
                <a:solidFill>
                  <a:schemeClr val="tx1"/>
                </a:solidFill>
              </a:rPr>
              <a:t>Zagreb</a:t>
            </a:r>
            <a:r>
              <a:rPr lang="hr-HR" dirty="0" smtClean="0">
                <a:solidFill>
                  <a:schemeClr val="tx1"/>
                </a:solidFill>
              </a:rPr>
              <a:t>, </a:t>
            </a:r>
            <a:r>
              <a:rPr lang="hr-HR" dirty="0" smtClean="0">
                <a:solidFill>
                  <a:schemeClr val="tx1"/>
                </a:solidFill>
              </a:rPr>
              <a:t>4.5.2017</a:t>
            </a:r>
            <a:endParaRPr lang="hr-HR" dirty="0" smtClean="0">
              <a:solidFill>
                <a:schemeClr val="tx1"/>
              </a:solidFill>
            </a:endParaRP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Sveučilište u Zagrebu 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Geotehnički fakultet Varaždin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				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Poteškoće u praksi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66770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61347"/>
            <a:ext cx="86106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Poteškoće u praksi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6106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7" y="3800372"/>
            <a:ext cx="4191000" cy="217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61" y="3800372"/>
            <a:ext cx="4193997" cy="41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97882"/>
            <a:ext cx="4322144" cy="40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30742" y="4886927"/>
            <a:ext cx="1933875" cy="42051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5725027" y="3733800"/>
            <a:ext cx="1933875" cy="42051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33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Poteškoće u praksi</a:t>
            </a:r>
            <a:endParaRPr lang="hr-H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9728"/>
            <a:ext cx="7543800" cy="190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7874099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1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1" y="1676400"/>
            <a:ext cx="7594600" cy="4449763"/>
          </a:xfrm>
        </p:spPr>
        <p:txBody>
          <a:bodyPr/>
          <a:lstStyle/>
          <a:p>
            <a:r>
              <a:rPr lang="hr-HR" sz="2200" dirty="0"/>
              <a:t>jasno definirani kriteriji za ukidanje statusa otpada </a:t>
            </a:r>
            <a:r>
              <a:rPr lang="hr-HR" sz="2200" dirty="0" smtClean="0"/>
              <a:t> (</a:t>
            </a:r>
            <a:r>
              <a:rPr lang="hr-HR" sz="2200" dirty="0"/>
              <a:t>end-of-waste criteria</a:t>
            </a:r>
            <a:r>
              <a:rPr lang="hr-HR" sz="2200" dirty="0" smtClean="0"/>
              <a:t>)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olakšati </a:t>
            </a:r>
            <a:r>
              <a:rPr lang="hr-HR" dirty="0"/>
              <a:t>i promicati </a:t>
            </a:r>
            <a:r>
              <a:rPr lang="hr-HR" dirty="0" smtClean="0"/>
              <a:t>recikliranje i ponovnu uporabu 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 potaknuti potrošače da posegnu za sekundarnim 	sirovinama ili recikliranim proizvodima</a:t>
            </a:r>
          </a:p>
          <a:p>
            <a:pPr marL="0" indent="0">
              <a:buNone/>
            </a:pPr>
            <a:endParaRPr lang="hr-HR" sz="2200" dirty="0" smtClean="0"/>
          </a:p>
          <a:p>
            <a:r>
              <a:rPr lang="hr-HR" sz="2200" b="1" dirty="0" smtClean="0">
                <a:solidFill>
                  <a:srgbClr val="FF0000"/>
                </a:solidFill>
              </a:rPr>
              <a:t>poboljšati postojeću legislativu u RH </a:t>
            </a:r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76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r-HR" sz="2700" b="1" dirty="0" smtClean="0">
                <a:latin typeface="Arial Narrow" pitchFamily="34" charset="0"/>
              </a:rPr>
              <a:t/>
            </a:r>
            <a:br>
              <a:rPr lang="hr-HR" sz="2700" b="1" dirty="0" smtClean="0">
                <a:latin typeface="Arial Narrow" pitchFamily="34" charset="0"/>
              </a:rPr>
            </a:br>
            <a:r>
              <a:rPr lang="hr-HR" sz="2700" b="1" dirty="0" smtClean="0">
                <a:latin typeface="Arial Narrow" pitchFamily="34" charset="0"/>
              </a:rPr>
              <a:t>ZAKLJUČAK</a:t>
            </a:r>
            <a:endParaRPr lang="hr-HR" dirty="0"/>
          </a:p>
        </p:txBody>
      </p:sp>
      <p:graphicFrame>
        <p:nvGraphicFramePr>
          <p:cNvPr id="17" name="Chart 16"/>
          <p:cNvGraphicFramePr/>
          <p:nvPr/>
        </p:nvGraphicFramePr>
        <p:xfrm>
          <a:off x="755576" y="836712"/>
          <a:ext cx="79928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539552" y="908720"/>
          <a:ext cx="828092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63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2736304" cy="1080120"/>
          </a:xfrm>
        </p:spPr>
        <p:txBody>
          <a:bodyPr>
            <a:normAutofit fontScale="90000"/>
          </a:bodyPr>
          <a:lstStyle/>
          <a:p>
            <a:r>
              <a:rPr lang="hr-HR" sz="2700" b="1" dirty="0" smtClean="0">
                <a:latin typeface="Arial Narrow" pitchFamily="34" charset="0"/>
              </a:rPr>
              <a:t/>
            </a:r>
            <a:br>
              <a:rPr lang="hr-HR" sz="2700" b="1" dirty="0" smtClean="0">
                <a:latin typeface="Arial Narrow" pitchFamily="34" charset="0"/>
              </a:rPr>
            </a:br>
            <a:r>
              <a:rPr lang="hr-HR" sz="2700" b="1" dirty="0" smtClean="0">
                <a:latin typeface="Arial Narrow" pitchFamily="34" charset="0"/>
              </a:rPr>
              <a:t>HVALA NA PAŽNJI!</a:t>
            </a:r>
            <a:endParaRPr lang="hr-HR" dirty="0"/>
          </a:p>
        </p:txBody>
      </p:sp>
      <p:pic>
        <p:nvPicPr>
          <p:cNvPr id="4" name="Picture 2" descr="C:\Users\Aleksandra\AppData\Local\Microsoft\Windows\INetCache\Content.Outlook\A6PL3JMY\fotograf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59299" y="1085317"/>
            <a:ext cx="6597352" cy="494801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996952"/>
            <a:ext cx="41764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hr-H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hr-H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aav@gfv.hr</a:t>
            </a:r>
            <a:endParaRPr kumimoji="0" lang="hr-H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52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eea.europa.eu/themes/waste/waste-hierarchy/@@images/c03ab53d-ca4a-49ec-82e9-7c15553d1f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3810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Legislativa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5257800"/>
          </a:xfrm>
        </p:spPr>
        <p:txBody>
          <a:bodyPr>
            <a:normAutofit/>
          </a:bodyPr>
          <a:lstStyle/>
          <a:p>
            <a:r>
              <a:rPr lang="hr-HR" dirty="0"/>
              <a:t>Waste Framework Directive (</a:t>
            </a:r>
            <a:r>
              <a:rPr lang="hr-HR" dirty="0" smtClean="0"/>
              <a:t>2008/98/EC)</a:t>
            </a:r>
          </a:p>
          <a:p>
            <a:pPr lvl="1">
              <a:buClr>
                <a:srgbClr val="31B6FD"/>
              </a:buClr>
            </a:pPr>
            <a:r>
              <a:rPr lang="hr-HR" dirty="0"/>
              <a:t>definicija otpada  - </a:t>
            </a:r>
            <a:r>
              <a:rPr lang="hr-HR" i="1" dirty="0"/>
              <a:t>svaka tvar ili objekt što ga posjednik odbaci, namjerava odbaciti ili je dužan </a:t>
            </a:r>
            <a:r>
              <a:rPr lang="hr-HR" i="1" dirty="0" smtClean="0"/>
              <a:t>odbaciti</a:t>
            </a:r>
          </a:p>
          <a:p>
            <a:pPr lvl="1">
              <a:buClr>
                <a:srgbClr val="31B6FD"/>
              </a:buClr>
            </a:pPr>
            <a:r>
              <a:rPr lang="hr-HR" dirty="0" smtClean="0"/>
              <a:t>hijerarhija </a:t>
            </a:r>
            <a:r>
              <a:rPr lang="hr-HR" dirty="0"/>
              <a:t>gospodarenja otpadom </a:t>
            </a:r>
            <a:r>
              <a:rPr lang="hr-HR" dirty="0" smtClean="0"/>
              <a:t> </a:t>
            </a:r>
          </a:p>
          <a:p>
            <a:pPr lvl="1"/>
            <a:r>
              <a:rPr lang="hr-HR" dirty="0"/>
              <a:t>u</a:t>
            </a:r>
            <a:r>
              <a:rPr lang="hr-HR" dirty="0" smtClean="0"/>
              <a:t>vela koncept „end-of-waste”</a:t>
            </a:r>
          </a:p>
          <a:p>
            <a:pPr lvl="1"/>
            <a:r>
              <a:rPr lang="hr-HR" dirty="0"/>
              <a:t>n</a:t>
            </a:r>
            <a:r>
              <a:rPr lang="hr-HR" dirty="0" smtClean="0"/>
              <a:t>aglasak na postupak </a:t>
            </a:r>
            <a:r>
              <a:rPr lang="hr-HR" i="1" dirty="0" smtClean="0"/>
              <a:t>recikliranja </a:t>
            </a:r>
          </a:p>
          <a:p>
            <a:pPr lvl="2"/>
            <a:r>
              <a:rPr lang="hr-HR" i="1" dirty="0" smtClean="0"/>
              <a:t>rezultat: </a:t>
            </a:r>
            <a:r>
              <a:rPr lang="hr-HR" sz="1800" i="1" dirty="0" smtClean="0"/>
              <a:t>„...</a:t>
            </a:r>
            <a:r>
              <a:rPr lang="vi-VN" sz="1800" i="1" u="sng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proizvod</a:t>
            </a:r>
            <a:r>
              <a:rPr lang="hr-HR" sz="1800" i="1" u="sng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vi-VN" sz="1800" i="1" u="sng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, materijal</a:t>
            </a:r>
            <a:r>
              <a:rPr lang="hr-HR" sz="1800" i="1" u="sng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vi-VN" sz="1800" i="1" u="sng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1800" i="1" u="sng" dirty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ili tvari za izvornu ili drugu </a:t>
            </a:r>
            <a:endParaRPr lang="hr-HR" sz="1800" i="1" u="sng" dirty="0" smtClean="0">
              <a:solidFill>
                <a:srgbClr val="073E87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pPr marL="627063" lvl="2" indent="0">
              <a:buNone/>
            </a:pPr>
            <a:r>
              <a:rPr lang="hr-HR" sz="1800" i="1" dirty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hr-HR" sz="1800" i="1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vi-VN" sz="1800" i="1" u="sng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svrhu</a:t>
            </a:r>
            <a:r>
              <a:rPr lang="hr-HR" sz="1800" i="1" u="sng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...”</a:t>
            </a:r>
            <a:endParaRPr lang="hr-HR" sz="1800" i="1" dirty="0" smtClean="0"/>
          </a:p>
          <a:p>
            <a:pPr lvl="1"/>
            <a:endParaRPr lang="hr-HR" dirty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sz="2000" dirty="0"/>
          </a:p>
        </p:txBody>
      </p:sp>
      <p:pic>
        <p:nvPicPr>
          <p:cNvPr id="2050" name="Picture 2" descr="Ugrađena slik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81600"/>
            <a:ext cx="7239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4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81200"/>
            <a:ext cx="7484533" cy="4419600"/>
          </a:xfrm>
        </p:spPr>
        <p:txBody>
          <a:bodyPr/>
          <a:lstStyle/>
          <a:p>
            <a:r>
              <a:rPr lang="hr-HR" dirty="0" smtClean="0"/>
              <a:t>EU: </a:t>
            </a:r>
            <a:r>
              <a:rPr lang="en-US" dirty="0" smtClean="0"/>
              <a:t>Interpretative </a:t>
            </a:r>
            <a:r>
              <a:rPr lang="en-US" dirty="0"/>
              <a:t>Communication on Waste and By-Products, </a:t>
            </a:r>
            <a:r>
              <a:rPr lang="en-US" dirty="0" smtClean="0"/>
              <a:t>2007</a:t>
            </a:r>
            <a:r>
              <a:rPr lang="hr-HR" dirty="0" smtClean="0"/>
              <a:t> </a:t>
            </a:r>
          </a:p>
          <a:p>
            <a:pPr marL="301943" lvl="1" indent="0">
              <a:buNone/>
            </a:pPr>
            <a:r>
              <a:rPr lang="hr-HR" u="sng" dirty="0" smtClean="0"/>
              <a:t>- smjernice </a:t>
            </a:r>
            <a:r>
              <a:rPr lang="hr-HR" u="sng" dirty="0"/>
              <a:t>u postupku odlučivanja o statusu otpada i ne-otpada u kontekstu proizvodnog </a:t>
            </a:r>
            <a:r>
              <a:rPr lang="hr-HR" u="sng" dirty="0" smtClean="0"/>
              <a:t>procesa</a:t>
            </a:r>
          </a:p>
          <a:p>
            <a:pPr lvl="1"/>
            <a:r>
              <a:rPr lang="hr-HR" dirty="0" smtClean="0"/>
              <a:t>Proizvod - </a:t>
            </a:r>
            <a:r>
              <a:rPr lang="vi-VN" sz="1800" dirty="0" smtClean="0">
                <a:latin typeface="Candara" pitchFamily="34" charset="0"/>
              </a:rPr>
              <a:t>tvar ili predmet svrhovito napravljen ili izrađen u proizvodnom postupku radi naknadnog korištenja ili prodaje</a:t>
            </a:r>
            <a:endParaRPr lang="hr-HR" sz="1800" dirty="0" smtClean="0">
              <a:latin typeface="Candara" pitchFamily="34" charset="0"/>
            </a:endParaRPr>
          </a:p>
          <a:p>
            <a:pPr lvl="1"/>
            <a:r>
              <a:rPr lang="hr-HR" dirty="0" smtClean="0"/>
              <a:t>Proizvodni </a:t>
            </a:r>
            <a:r>
              <a:rPr lang="hr-HR" dirty="0"/>
              <a:t>ostatak - </a:t>
            </a:r>
            <a:r>
              <a:rPr lang="hr-HR" sz="1800" dirty="0"/>
              <a:t>tvar ili predmet nastala u proizvodnom postupku koja se ne smatra proizvodom već nusproizvodom ili otpadom</a:t>
            </a:r>
          </a:p>
          <a:p>
            <a:pPr lvl="1"/>
            <a:r>
              <a:rPr lang="hr-HR" dirty="0" smtClean="0"/>
              <a:t>Nusproizvod - </a:t>
            </a:r>
            <a:r>
              <a:rPr lang="pl-PL" sz="1800" dirty="0"/>
              <a:t>proizvodni ostatak koji nije </a:t>
            </a:r>
            <a:r>
              <a:rPr lang="pl-PL" sz="1800" dirty="0" smtClean="0"/>
              <a:t>otpad</a:t>
            </a:r>
          </a:p>
          <a:p>
            <a:pPr marL="301943" lvl="1" indent="0">
              <a:buNone/>
            </a:pPr>
            <a:endParaRPr lang="hr-HR" sz="1800" dirty="0" smtClean="0"/>
          </a:p>
          <a:p>
            <a:r>
              <a:rPr lang="hr-HR" dirty="0" smtClean="0"/>
              <a:t>konfuzija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64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7408333" cy="518160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Cilj: </a:t>
            </a:r>
          </a:p>
          <a:p>
            <a:pPr lvl="1"/>
            <a:r>
              <a:rPr lang="hr-HR" dirty="0" smtClean="0"/>
              <a:t>Osnova za provođenje CIRKULARNE EKONOMIJE</a:t>
            </a:r>
          </a:p>
          <a:p>
            <a:pPr lvl="1"/>
            <a:r>
              <a:rPr lang="hr-HR" dirty="0" smtClean="0"/>
              <a:t>pojasniti </a:t>
            </a:r>
            <a:r>
              <a:rPr lang="hr-HR" dirty="0"/>
              <a:t>definiciju otpada, odnosno definirati kada otpad prestaje biti otpad; </a:t>
            </a:r>
            <a:endParaRPr lang="hr-HR" dirty="0" smtClean="0"/>
          </a:p>
          <a:p>
            <a:pPr lvl="1"/>
            <a:r>
              <a:rPr lang="hr-HR" dirty="0" smtClean="0"/>
              <a:t>stvoriti </a:t>
            </a:r>
            <a:r>
              <a:rPr lang="hr-HR" dirty="0"/>
              <a:t>jasne kriterije kvalitete i uporabe tih materijala; </a:t>
            </a:r>
            <a:endParaRPr lang="hr-HR" dirty="0" smtClean="0"/>
          </a:p>
          <a:p>
            <a:pPr lvl="1"/>
            <a:r>
              <a:rPr lang="hr-HR" dirty="0" smtClean="0"/>
              <a:t>stvoriti </a:t>
            </a:r>
            <a:r>
              <a:rPr lang="hr-HR" dirty="0"/>
              <a:t>transparentne tržišne uvjete; </a:t>
            </a:r>
            <a:endParaRPr lang="hr-HR" dirty="0" smtClean="0"/>
          </a:p>
          <a:p>
            <a:pPr lvl="1"/>
            <a:r>
              <a:rPr lang="hr-HR" dirty="0" smtClean="0"/>
              <a:t>promicati </a:t>
            </a:r>
            <a:r>
              <a:rPr lang="hr-HR" dirty="0"/>
              <a:t>recikliranje smanjivanjem potrebe za korištenjem prirodnih izvora </a:t>
            </a:r>
            <a:r>
              <a:rPr lang="hr-HR" dirty="0" smtClean="0"/>
              <a:t>materijala       </a:t>
            </a:r>
            <a:r>
              <a:rPr lang="hr-HR" dirty="0"/>
              <a:t>i </a:t>
            </a:r>
            <a:endParaRPr lang="hr-HR" dirty="0" smtClean="0"/>
          </a:p>
          <a:p>
            <a:pPr lvl="1"/>
            <a:r>
              <a:rPr lang="hr-HR" dirty="0" smtClean="0"/>
              <a:t>smanjiti </a:t>
            </a:r>
            <a:r>
              <a:rPr lang="hr-HR" dirty="0"/>
              <a:t>količinu otpada koja se odlaže na </a:t>
            </a:r>
            <a:r>
              <a:rPr lang="hr-HR" dirty="0" smtClean="0"/>
              <a:t>odlagalištima</a:t>
            </a:r>
          </a:p>
          <a:p>
            <a:pPr lvl="1"/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Kriteriji?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End-of-Waste koncept ili </a:t>
            </a:r>
            <a:r>
              <a:rPr lang="hr-HR" sz="3200" dirty="0" smtClean="0"/>
              <a:t>ukidanje </a:t>
            </a:r>
            <a:r>
              <a:rPr lang="hr-HR" sz="3200" dirty="0"/>
              <a:t>statusa otpada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43400"/>
            <a:ext cx="7924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066800" y="5410200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81800" y="51816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8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7560733" cy="5562600"/>
          </a:xfrm>
        </p:spPr>
        <p:txBody>
          <a:bodyPr>
            <a:normAutofit/>
          </a:bodyPr>
          <a:lstStyle/>
          <a:p>
            <a:pPr lvl="1">
              <a:buClr>
                <a:srgbClr val="31B6FD"/>
              </a:buClr>
            </a:pPr>
            <a:r>
              <a:rPr lang="hr-HR" dirty="0" smtClean="0">
                <a:solidFill>
                  <a:srgbClr val="073E87"/>
                </a:solidFill>
              </a:rPr>
              <a:t> </a:t>
            </a:r>
            <a:r>
              <a:rPr lang="hr-HR" dirty="0" smtClean="0">
                <a:solidFill>
                  <a:srgbClr val="073E87"/>
                </a:solidFill>
                <a:latin typeface="Candara" pitchFamily="34" charset="0"/>
              </a:rPr>
              <a:t>Članak </a:t>
            </a:r>
            <a:r>
              <a:rPr lang="hr-HR" dirty="0">
                <a:solidFill>
                  <a:srgbClr val="073E87"/>
                </a:solidFill>
                <a:latin typeface="Candara" pitchFamily="34" charset="0"/>
              </a:rPr>
              <a:t>6 (1) i (2) </a:t>
            </a:r>
            <a:r>
              <a:rPr lang="hr-HR" dirty="0" smtClean="0">
                <a:solidFill>
                  <a:srgbClr val="073E87"/>
                </a:solidFill>
                <a:latin typeface="Candara" pitchFamily="34" charset="0"/>
              </a:rPr>
              <a:t>WFD:</a:t>
            </a:r>
          </a:p>
          <a:p>
            <a:pPr marL="301943" lvl="1" indent="0">
              <a:buClr>
                <a:srgbClr val="31B6FD"/>
              </a:buClr>
              <a:buNone/>
            </a:pPr>
            <a:r>
              <a:rPr lang="hr-HR" sz="1800" i="1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- o</a:t>
            </a:r>
            <a:r>
              <a:rPr lang="vi-VN" sz="1800" i="1" dirty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dređeni otpad </a:t>
            </a:r>
            <a:r>
              <a:rPr lang="hr-HR" sz="1800" i="1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1800" i="1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prestaje </a:t>
            </a:r>
            <a:r>
              <a:rPr lang="vi-VN" sz="1800" i="1" dirty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biti otpad, ako je prošao postupak oporabe, </a:t>
            </a:r>
            <a:r>
              <a:rPr lang="vi-VN" sz="1800" i="1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uključujući </a:t>
            </a:r>
            <a:r>
              <a:rPr lang="vi-VN" sz="1800" i="1" dirty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recikliranje i ako udovoljava posebnim </a:t>
            </a:r>
            <a:r>
              <a:rPr lang="hr-HR" sz="1800" i="1" dirty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1800" i="1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kriterijima </a:t>
            </a:r>
            <a:r>
              <a:rPr lang="vi-VN" sz="1800" i="1" dirty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utvrđenim u skladu sa sljedećim uvjetima</a:t>
            </a:r>
            <a:r>
              <a:rPr lang="hr-HR" sz="1800" i="1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301943" lvl="1" indent="0">
              <a:buClr>
                <a:srgbClr val="31B6FD"/>
              </a:buClr>
              <a:buNone/>
            </a:pPr>
            <a:endParaRPr lang="hr-HR" sz="1800" i="1" dirty="0">
              <a:solidFill>
                <a:srgbClr val="073E87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pPr marL="644843" lvl="1" indent="-342900">
              <a:buClr>
                <a:srgbClr val="31B6FD"/>
              </a:buClr>
              <a:buFont typeface="+mj-lt"/>
              <a:buAutoNum type="arabicPeriod"/>
            </a:pPr>
            <a:r>
              <a:rPr lang="hr-HR" sz="1800" i="1" dirty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tvar ili predmet uobičajeno se koristi u posebne svrhe,</a:t>
            </a:r>
          </a:p>
          <a:p>
            <a:pPr marL="644843" lvl="1" indent="-342900">
              <a:buClr>
                <a:srgbClr val="31B6FD"/>
              </a:buClr>
              <a:buFont typeface="+mj-lt"/>
              <a:buAutoNum type="arabicPeriod"/>
            </a:pPr>
            <a:r>
              <a:rPr lang="hr-HR" sz="1800" i="1" dirty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za takvu tvar ili predmet postoji tržište ili potražnja,</a:t>
            </a:r>
          </a:p>
          <a:p>
            <a:pPr marL="644843" lvl="1" indent="-342900">
              <a:buClr>
                <a:srgbClr val="31B6FD"/>
              </a:buClr>
              <a:buFont typeface="+mj-lt"/>
              <a:buAutoNum type="arabicPeriod"/>
            </a:pPr>
            <a:r>
              <a:rPr lang="hr-HR" sz="1800" i="1" dirty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tvar ili predmet ispunjava tehničke zahtjeve za posebne svrhe i zadovoljava postojeće zakonodavstvo i norme koje važe za proizvode i</a:t>
            </a:r>
          </a:p>
          <a:p>
            <a:pPr marL="644843" lvl="1" indent="-342900">
              <a:buClr>
                <a:srgbClr val="31B6FD"/>
              </a:buClr>
              <a:buFont typeface="+mj-lt"/>
              <a:buAutoNum type="arabicPeriod"/>
            </a:pPr>
            <a:r>
              <a:rPr lang="hr-HR" sz="1800" i="1" dirty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uporaba tvari ili predmeta neće dovesti do štetnih učinaka na okoliš ili zdravlje </a:t>
            </a:r>
            <a:r>
              <a:rPr lang="hr-HR" sz="1800" i="1" dirty="0" smtClean="0">
                <a:solidFill>
                  <a:srgbClr val="073E87"/>
                </a:solidFill>
                <a:latin typeface="Candara" pitchFamily="34" charset="0"/>
                <a:ea typeface="Tahoma" pitchFamily="34" charset="0"/>
                <a:cs typeface="Tahoma" pitchFamily="34" charset="0"/>
              </a:rPr>
              <a:t>ljudi</a:t>
            </a:r>
            <a:endParaRPr lang="hr-HR" sz="1800" i="1" dirty="0">
              <a:solidFill>
                <a:srgbClr val="073E87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pPr marL="301943" lvl="1" indent="0">
              <a:buClr>
                <a:srgbClr val="31B6FD"/>
              </a:buClr>
              <a:buNone/>
            </a:pPr>
            <a:endParaRPr lang="hr-HR" sz="1800" i="1" dirty="0" smtClean="0">
              <a:solidFill>
                <a:srgbClr val="073E87"/>
              </a:solidFill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499872"/>
          </a:xfrm>
        </p:spPr>
        <p:txBody>
          <a:bodyPr>
            <a:normAutofit/>
          </a:bodyPr>
          <a:lstStyle/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0459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332133" cy="4343400"/>
          </a:xfrm>
        </p:spPr>
        <p:txBody>
          <a:bodyPr>
            <a:normAutofit/>
          </a:bodyPr>
          <a:lstStyle/>
          <a:p>
            <a:pPr algn="just"/>
            <a:r>
              <a:rPr lang="hr-HR" sz="2200" u="sng" dirty="0" smtClean="0">
                <a:latin typeface="+mj-lt"/>
                <a:ea typeface="Calibri"/>
              </a:rPr>
              <a:t>Kriteriji za ukidanje statusa otpada</a:t>
            </a:r>
            <a:r>
              <a:rPr lang="hr-HR" sz="2200" dirty="0" smtClean="0">
                <a:latin typeface="+mj-lt"/>
                <a:ea typeface="Calibri"/>
              </a:rPr>
              <a:t> - skup uvjeta, koje materijal koji potječe iz otpada mora ispuniti, a koji garantiraju kvalitetu materijala takvu da taj materijal neće biti odbačen ni da će imati negativan utjecaj na zdravlje ljudi i okoliš</a:t>
            </a:r>
          </a:p>
          <a:p>
            <a:pPr lvl="0" algn="just">
              <a:buClr>
                <a:srgbClr val="31B6FD"/>
              </a:buClr>
            </a:pPr>
            <a:r>
              <a:rPr lang="hr-HR" sz="2200" i="1" u="sng" dirty="0" smtClean="0">
                <a:solidFill>
                  <a:srgbClr val="073E87"/>
                </a:solidFill>
                <a:latin typeface="+mj-lt"/>
                <a:ea typeface="Calibri"/>
              </a:rPr>
              <a:t>otpad </a:t>
            </a:r>
            <a:r>
              <a:rPr lang="hr-HR" sz="2200" i="1" u="sng" dirty="0">
                <a:solidFill>
                  <a:srgbClr val="073E87"/>
                </a:solidFill>
                <a:latin typeface="+mj-lt"/>
                <a:ea typeface="Calibri"/>
              </a:rPr>
              <a:t>I. kategorije</a:t>
            </a:r>
            <a:r>
              <a:rPr lang="hr-HR" sz="2200" i="1" dirty="0">
                <a:solidFill>
                  <a:srgbClr val="073E87"/>
                </a:solidFill>
                <a:latin typeface="+mj-lt"/>
                <a:ea typeface="Calibri"/>
              </a:rPr>
              <a:t> </a:t>
            </a:r>
            <a:r>
              <a:rPr lang="hr-HR" sz="2200" dirty="0">
                <a:solidFill>
                  <a:srgbClr val="073E87"/>
                </a:solidFill>
                <a:latin typeface="+mj-lt"/>
                <a:ea typeface="Calibri"/>
              </a:rPr>
              <a:t>(metalni otpad od željeza, aluminija, bakra; plastika, papir, tekstili, staklo, metalni otpad od cinka, olova i kositra, drugi metali) </a:t>
            </a:r>
            <a:r>
              <a:rPr lang="hr-HR" sz="2200" dirty="0" smtClean="0">
                <a:solidFill>
                  <a:srgbClr val="073E87"/>
                </a:solidFill>
                <a:latin typeface="+mj-lt"/>
                <a:ea typeface="Calibri"/>
              </a:rPr>
              <a:t>– </a:t>
            </a:r>
            <a:r>
              <a:rPr lang="hr-HR" sz="2200" i="1" dirty="0" smtClean="0">
                <a:solidFill>
                  <a:srgbClr val="073E87"/>
                </a:solidFill>
                <a:latin typeface="+mj-lt"/>
                <a:ea typeface="Calibri"/>
              </a:rPr>
              <a:t>utvrđeni end-of-waste kriteriji</a:t>
            </a:r>
            <a:endParaRPr lang="hr-HR" sz="2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21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382000" cy="4800600"/>
          </a:xfrm>
        </p:spPr>
        <p:txBody>
          <a:bodyPr>
            <a:normAutofit/>
          </a:bodyPr>
          <a:lstStyle/>
          <a:p>
            <a:r>
              <a:rPr lang="hr-HR" dirty="0" smtClean="0"/>
              <a:t>Zakon </a:t>
            </a:r>
            <a:r>
              <a:rPr lang="hr-HR" dirty="0"/>
              <a:t>o održivom gospodarenju otpadom (NN  94/13)</a:t>
            </a:r>
          </a:p>
          <a:p>
            <a:pPr lvl="1"/>
            <a:r>
              <a:rPr lang="hr-HR" dirty="0"/>
              <a:t>Pravilnik o gospodarenju otpadom (NN 23/14, </a:t>
            </a:r>
            <a:r>
              <a:rPr lang="hr-HR" dirty="0" smtClean="0"/>
              <a:t>51/14, 121/15, 132/15)</a:t>
            </a:r>
            <a:endParaRPr lang="hr-HR" dirty="0"/>
          </a:p>
          <a:p>
            <a:pPr lvl="1"/>
            <a:r>
              <a:rPr lang="hr-HR" dirty="0"/>
              <a:t>Pravilnik o nusproizvodima i ukidanju statusa otpada (NN 117/14</a:t>
            </a:r>
            <a:r>
              <a:rPr lang="hr-HR" dirty="0" smtClean="0"/>
              <a:t>)</a:t>
            </a:r>
            <a:endParaRPr lang="hr-HR" dirty="0"/>
          </a:p>
          <a:p>
            <a:pPr lvl="2"/>
            <a:r>
              <a:rPr lang="hr-HR" dirty="0" smtClean="0"/>
              <a:t>Metali, staklo i bakar (poziva se na postojeće direktive)</a:t>
            </a:r>
            <a:endParaRPr lang="hr-HR" dirty="0"/>
          </a:p>
          <a:p>
            <a:pPr lvl="2"/>
            <a:r>
              <a:rPr lang="vi-VN" dirty="0" smtClean="0"/>
              <a:t>za </a:t>
            </a:r>
            <a:r>
              <a:rPr lang="vi-VN" dirty="0"/>
              <a:t>otpad iz: komposta, anaerobne digestije, otpadnog ulja, biogoriva za prijevoz, čvrstog biogoriva, građevnih proizvoda te iz otpada koji će se koristiti u svrhu za koju je </a:t>
            </a:r>
            <a:r>
              <a:rPr lang="vi-VN" dirty="0" smtClean="0"/>
              <a:t>proizvede</a:t>
            </a:r>
            <a:r>
              <a:rPr lang="hr-HR" dirty="0"/>
              <a:t>n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vi-VN" dirty="0" smtClean="0"/>
              <a:t>→</a:t>
            </a:r>
            <a:r>
              <a:rPr lang="hr-HR" dirty="0" smtClean="0"/>
              <a:t> pozitivan pomak prema ukidanju statusa otpada</a:t>
            </a:r>
          </a:p>
          <a:p>
            <a:pPr marL="0" indent="0">
              <a:buNone/>
            </a:pPr>
            <a:r>
              <a:rPr lang="hr-HR" dirty="0" smtClean="0"/>
              <a:t>	</a:t>
            </a:r>
            <a:r>
              <a:rPr lang="vi-VN" dirty="0" smtClean="0"/>
              <a:t>→</a:t>
            </a:r>
            <a:r>
              <a:rPr lang="hr-HR" dirty="0" smtClean="0"/>
              <a:t> sam Pravilnik (NN117/14) nije jasno definiran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073E87"/>
                </a:solidFill>
              </a:rPr>
              <a:t>	</a:t>
            </a:r>
            <a:r>
              <a:rPr lang="vi-VN" dirty="0" smtClean="0">
                <a:solidFill>
                  <a:srgbClr val="073E87"/>
                </a:solidFill>
              </a:rPr>
              <a:t>→ </a:t>
            </a:r>
            <a:r>
              <a:rPr lang="hr-HR" dirty="0" smtClean="0"/>
              <a:t>nelogičnosti i </a:t>
            </a:r>
            <a:r>
              <a:rPr lang="vi-VN" dirty="0" smtClean="0">
                <a:latin typeface="Candara" pitchFamily="34" charset="0"/>
              </a:rPr>
              <a:t>nesklad </a:t>
            </a:r>
            <a:r>
              <a:rPr lang="vi-VN" dirty="0">
                <a:latin typeface="Candara" pitchFamily="34" charset="0"/>
              </a:rPr>
              <a:t>između dva </a:t>
            </a:r>
            <a:r>
              <a:rPr lang="vi-VN" dirty="0" smtClean="0">
                <a:latin typeface="Candara" pitchFamily="34" charset="0"/>
              </a:rPr>
              <a:t>pravilnika</a:t>
            </a:r>
            <a:r>
              <a:rPr lang="hr-HR" dirty="0" smtClean="0">
                <a:latin typeface="Candara" pitchFamily="34" charset="0"/>
              </a:rPr>
              <a:t> </a:t>
            </a:r>
            <a:endParaRPr lang="vi-VN" dirty="0">
              <a:latin typeface="Candara" pitchFamily="34" charset="0"/>
            </a:endParaRP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Republika Hrvatska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71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7747000" cy="4449763"/>
          </a:xfrm>
        </p:spPr>
        <p:txBody>
          <a:bodyPr>
            <a:normAutofit/>
          </a:bodyPr>
          <a:lstStyle/>
          <a:p>
            <a:r>
              <a:rPr lang="hr-HR" sz="2200" dirty="0" smtClean="0">
                <a:latin typeface="Candara" pitchFamily="34" charset="0"/>
              </a:rPr>
              <a:t>Katalog otpada: grupa </a:t>
            </a:r>
            <a:r>
              <a:rPr lang="vi-VN" sz="2200" dirty="0" smtClean="0">
                <a:latin typeface="Candara" pitchFamily="34" charset="0"/>
              </a:rPr>
              <a:t>19</a:t>
            </a:r>
            <a:r>
              <a:rPr lang="hr-HR" sz="2200" dirty="0">
                <a:latin typeface="Candara" pitchFamily="34" charset="0"/>
              </a:rPr>
              <a:t> </a:t>
            </a:r>
            <a:r>
              <a:rPr lang="vi-VN" sz="2200" i="1" dirty="0" smtClean="0">
                <a:latin typeface="Candara" pitchFamily="34" charset="0"/>
              </a:rPr>
              <a:t>otpad </a:t>
            </a:r>
            <a:r>
              <a:rPr lang="vi-VN" sz="2200" i="1" dirty="0">
                <a:latin typeface="Candara" pitchFamily="34" charset="0"/>
              </a:rPr>
              <a:t>iz uređaja za postupanje s otpadom, uređaja za pročišćavanje gradskih otpadnih voda i pripremu pitke vode i vode za industrijsku uporabu, </a:t>
            </a:r>
            <a:r>
              <a:rPr lang="vi-VN" sz="2200" dirty="0">
                <a:latin typeface="Candara" pitchFamily="34" charset="0"/>
              </a:rPr>
              <a:t>što je u skladu s definicijom oporabe, ali u suprotnosti s recikliranjem, koje je </a:t>
            </a:r>
            <a:r>
              <a:rPr lang="vi-VN" sz="2200" dirty="0" smtClean="0">
                <a:latin typeface="Candara" pitchFamily="34" charset="0"/>
              </a:rPr>
              <a:t>pod</a:t>
            </a:r>
            <a:r>
              <a:rPr lang="hr-HR" sz="2200" dirty="0" smtClean="0">
                <a:latin typeface="Candara" pitchFamily="34" charset="0"/>
              </a:rPr>
              <a:t>gr</a:t>
            </a:r>
            <a:r>
              <a:rPr lang="vi-VN" sz="2200" dirty="0" smtClean="0">
                <a:latin typeface="Candara" pitchFamily="34" charset="0"/>
              </a:rPr>
              <a:t>upa oporabe </a:t>
            </a:r>
            <a:endParaRPr lang="hr-HR" sz="2200" dirty="0">
              <a:latin typeface="Candar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772400" cy="34747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81" y="3331891"/>
            <a:ext cx="4403257" cy="200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5" y="4076698"/>
            <a:ext cx="4200525" cy="8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" y="4953000"/>
            <a:ext cx="4171950" cy="17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1" y="2480409"/>
            <a:ext cx="4191000" cy="159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916305" y="2667000"/>
            <a:ext cx="2512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1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7594600" cy="4525963"/>
          </a:xfrm>
        </p:spPr>
        <p:txBody>
          <a:bodyPr/>
          <a:lstStyle/>
          <a:p>
            <a:r>
              <a:rPr lang="hr-HR" dirty="0" smtClean="0">
                <a:latin typeface="+mj-lt"/>
                <a:ea typeface="Calibri"/>
              </a:rPr>
              <a:t>u </a:t>
            </a:r>
            <a:r>
              <a:rPr lang="hr-HR" dirty="0">
                <a:latin typeface="+mj-lt"/>
                <a:ea typeface="Calibri"/>
              </a:rPr>
              <a:t>proizvodnim procesima mogu nastati različiti materijali s različitim gospodarskim vrijednostima, značenjem za okoliš i otpad/ne-otpad statusom</a:t>
            </a:r>
          </a:p>
          <a:p>
            <a:r>
              <a:rPr lang="hr-HR" dirty="0" smtClean="0">
                <a:latin typeface="+mj-lt"/>
                <a:ea typeface="Calibri"/>
              </a:rPr>
              <a:t>status </a:t>
            </a:r>
            <a:r>
              <a:rPr lang="hr-HR" dirty="0">
                <a:latin typeface="+mj-lt"/>
                <a:ea typeface="Calibri"/>
              </a:rPr>
              <a:t>otpad/ne-otpad može varirati od sektora do </a:t>
            </a:r>
            <a:r>
              <a:rPr lang="hr-HR" dirty="0" smtClean="0">
                <a:latin typeface="+mj-lt"/>
                <a:ea typeface="Calibri"/>
              </a:rPr>
              <a:t>sektora</a:t>
            </a:r>
          </a:p>
          <a:p>
            <a:r>
              <a:rPr lang="hr-HR" dirty="0" smtClean="0">
                <a:latin typeface="+mj-lt"/>
                <a:ea typeface="Calibri"/>
              </a:rPr>
              <a:t>opterećenost papirologijom</a:t>
            </a:r>
          </a:p>
          <a:p>
            <a:r>
              <a:rPr lang="hr-HR" dirty="0" smtClean="0">
                <a:latin typeface="+mj-lt"/>
                <a:ea typeface="Calibri"/>
              </a:rPr>
              <a:t>tržište </a:t>
            </a:r>
            <a:r>
              <a:rPr lang="hr-HR" dirty="0">
                <a:latin typeface="+mj-lt"/>
                <a:ea typeface="Calibri"/>
              </a:rPr>
              <a:t>je opterećeno nesigurnošću karakteristika materijala </a:t>
            </a:r>
            <a:endParaRPr lang="hr-HR" dirty="0" smtClean="0">
              <a:latin typeface="+mj-lt"/>
              <a:ea typeface="Calibri"/>
            </a:endParaRPr>
          </a:p>
          <a:p>
            <a:r>
              <a:rPr lang="hr-HR" dirty="0" smtClean="0">
                <a:latin typeface="+mj-lt"/>
                <a:ea typeface="Calibri"/>
              </a:rPr>
              <a:t>svrha ponovne uporabe i recikliranja??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Poteškoće u praksi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90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456</TotalTime>
  <Words>579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Ukidanje statusa otpada u službi gospodarenja otpadnim tekstilom</vt:lpstr>
      <vt:lpstr>Legislativa</vt:lpstr>
      <vt:lpstr>PowerPoint Presentation</vt:lpstr>
      <vt:lpstr>End-of-Waste koncept ili ukidanje statusa otpada </vt:lpstr>
      <vt:lpstr>PowerPoint Presentation</vt:lpstr>
      <vt:lpstr>PowerPoint Presentation</vt:lpstr>
      <vt:lpstr>Republika Hrvatska</vt:lpstr>
      <vt:lpstr>PowerPoint Presentation</vt:lpstr>
      <vt:lpstr>Poteškoće u praksi</vt:lpstr>
      <vt:lpstr>Poteškoće u praksi</vt:lpstr>
      <vt:lpstr>Poteškoće u praksi</vt:lpstr>
      <vt:lpstr>Poteškoće u praksi</vt:lpstr>
      <vt:lpstr>Zaključak</vt:lpstr>
      <vt:lpstr> ZAKLJUČAK</vt:lpstr>
      <vt:lpstr> 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Kada otpad prestaje biti otpad?</dc:title>
  <dc:creator>Ivana</dc:creator>
  <cp:lastModifiedBy>Aleksandra</cp:lastModifiedBy>
  <cp:revision>36</cp:revision>
  <dcterms:created xsi:type="dcterms:W3CDTF">2006-08-16T00:00:00Z</dcterms:created>
  <dcterms:modified xsi:type="dcterms:W3CDTF">2017-05-03T20:23:45Z</dcterms:modified>
</cp:coreProperties>
</file>