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60" r:id="rId3"/>
    <p:sldId id="262" r:id="rId4"/>
    <p:sldId id="258" r:id="rId5"/>
    <p:sldId id="259" r:id="rId6"/>
    <p:sldId id="257" r:id="rId7"/>
    <p:sldId id="265" r:id="rId8"/>
    <p:sldId id="264" r:id="rId9"/>
    <p:sldId id="263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681"/>
  </p:normalViewPr>
  <p:slideViewPr>
    <p:cSldViewPr snapToGrid="0" snapToObjects="1">
      <p:cViewPr varScale="1">
        <p:scale>
          <a:sx n="119" d="100"/>
          <a:sy n="119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0C2C0-7A4A-4FFF-A7E9-A1ED0C83F562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80FFC8-7EE8-48F7-8D30-03A2AEC1003D}">
      <dgm:prSet/>
      <dgm:spPr/>
      <dgm:t>
        <a:bodyPr/>
        <a:lstStyle/>
        <a:p>
          <a:r>
            <a:rPr lang="sr-Latn-RS" b="1" dirty="0"/>
            <a:t>Hrvatska i Rijeka 2020.: u srcu </a:t>
          </a:r>
          <a:r>
            <a:rPr lang="sr-Latn-RS" b="1" dirty="0" err="1"/>
            <a:t>Europe</a:t>
          </a:r>
          <a:endParaRPr lang="en-US" b="1" dirty="0"/>
        </a:p>
      </dgm:t>
    </dgm:pt>
    <dgm:pt modelId="{B6495539-A01F-4F80-93AC-1F4D62464507}" type="parTrans" cxnId="{A1FFF82D-80CC-4666-93CC-F0F6B219E445}">
      <dgm:prSet/>
      <dgm:spPr/>
      <dgm:t>
        <a:bodyPr/>
        <a:lstStyle/>
        <a:p>
          <a:endParaRPr lang="en-US"/>
        </a:p>
      </dgm:t>
    </dgm:pt>
    <dgm:pt modelId="{3DD9A0BD-0683-4867-A3CA-65EF5F192643}" type="sibTrans" cxnId="{A1FFF82D-80CC-4666-93CC-F0F6B219E445}">
      <dgm:prSet/>
      <dgm:spPr/>
      <dgm:t>
        <a:bodyPr/>
        <a:lstStyle/>
        <a:p>
          <a:endParaRPr lang="en-US"/>
        </a:p>
      </dgm:t>
    </dgm:pt>
    <dgm:pt modelId="{96D7EE39-4AD7-475F-922C-88EC9AAB8C73}">
      <dgm:prSet/>
      <dgm:spPr/>
      <dgm:t>
        <a:bodyPr/>
        <a:lstStyle/>
        <a:p>
          <a:r>
            <a:rPr lang="sr-Latn-RS" b="1" dirty="0"/>
            <a:t>Tribina „</a:t>
          </a:r>
          <a:r>
            <a:rPr lang="sr-Latn-RS" b="1" dirty="0" err="1"/>
            <a:t>Pripovijedanje</a:t>
          </a:r>
          <a:r>
            <a:rPr lang="sr-Latn-RS" b="1" dirty="0"/>
            <a:t> Drugog“</a:t>
          </a:r>
          <a:endParaRPr lang="en-US" b="1" dirty="0"/>
        </a:p>
      </dgm:t>
    </dgm:pt>
    <dgm:pt modelId="{45BA1F8F-F93F-41A3-ABD1-2E2CD98D904C}" type="parTrans" cxnId="{90BC4EB1-0CF4-4DD9-9389-5374A62AEEF7}">
      <dgm:prSet/>
      <dgm:spPr/>
      <dgm:t>
        <a:bodyPr/>
        <a:lstStyle/>
        <a:p>
          <a:endParaRPr lang="en-US"/>
        </a:p>
      </dgm:t>
    </dgm:pt>
    <dgm:pt modelId="{7D94ECCB-1473-4CD4-8167-26786A171AF8}" type="sibTrans" cxnId="{90BC4EB1-0CF4-4DD9-9389-5374A62AEEF7}">
      <dgm:prSet/>
      <dgm:spPr/>
      <dgm:t>
        <a:bodyPr/>
        <a:lstStyle/>
        <a:p>
          <a:endParaRPr lang="en-US"/>
        </a:p>
      </dgm:t>
    </dgm:pt>
    <dgm:pt modelId="{EDD7D7BC-3A3B-7240-A853-3357EF4B01D2}" type="pres">
      <dgm:prSet presAssocID="{F1D0C2C0-7A4A-4FFF-A7E9-A1ED0C83F5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2C9E51-6720-D547-B856-B4EF448334B5}" type="pres">
      <dgm:prSet presAssocID="{8F80FFC8-7EE8-48F7-8D30-03A2AEC1003D}" presName="hierRoot1" presStyleCnt="0"/>
      <dgm:spPr/>
    </dgm:pt>
    <dgm:pt modelId="{5E71E3CD-5EC6-8443-A014-A3B9A1EAB980}" type="pres">
      <dgm:prSet presAssocID="{8F80FFC8-7EE8-48F7-8D30-03A2AEC1003D}" presName="composite" presStyleCnt="0"/>
      <dgm:spPr/>
    </dgm:pt>
    <dgm:pt modelId="{8136A9AD-379A-0E42-9E97-34097DDD9D11}" type="pres">
      <dgm:prSet presAssocID="{8F80FFC8-7EE8-48F7-8D30-03A2AEC1003D}" presName="background" presStyleLbl="node0" presStyleIdx="0" presStyleCnt="2"/>
      <dgm:spPr/>
    </dgm:pt>
    <dgm:pt modelId="{96985077-41DE-7E4D-A176-684478A38F06}" type="pres">
      <dgm:prSet presAssocID="{8F80FFC8-7EE8-48F7-8D30-03A2AEC1003D}" presName="text" presStyleLbl="fgAcc0" presStyleIdx="0" presStyleCnt="2">
        <dgm:presLayoutVars>
          <dgm:chPref val="3"/>
        </dgm:presLayoutVars>
      </dgm:prSet>
      <dgm:spPr/>
    </dgm:pt>
    <dgm:pt modelId="{6BA0204D-4D14-3D42-9E24-AB48DC366E6B}" type="pres">
      <dgm:prSet presAssocID="{8F80FFC8-7EE8-48F7-8D30-03A2AEC1003D}" presName="hierChild2" presStyleCnt="0"/>
      <dgm:spPr/>
    </dgm:pt>
    <dgm:pt modelId="{2C01D592-7185-654E-AD73-12FF8A16461D}" type="pres">
      <dgm:prSet presAssocID="{96D7EE39-4AD7-475F-922C-88EC9AAB8C73}" presName="hierRoot1" presStyleCnt="0"/>
      <dgm:spPr/>
    </dgm:pt>
    <dgm:pt modelId="{7317D02B-908E-F94B-B0F4-A3264F3845BD}" type="pres">
      <dgm:prSet presAssocID="{96D7EE39-4AD7-475F-922C-88EC9AAB8C73}" presName="composite" presStyleCnt="0"/>
      <dgm:spPr/>
    </dgm:pt>
    <dgm:pt modelId="{BA5F2F3E-BC94-3E46-955D-5D5A60DFF3CA}" type="pres">
      <dgm:prSet presAssocID="{96D7EE39-4AD7-475F-922C-88EC9AAB8C73}" presName="background" presStyleLbl="node0" presStyleIdx="1" presStyleCnt="2"/>
      <dgm:spPr/>
    </dgm:pt>
    <dgm:pt modelId="{37744DE7-E2BD-8A43-92F4-EB3B03EF86F2}" type="pres">
      <dgm:prSet presAssocID="{96D7EE39-4AD7-475F-922C-88EC9AAB8C73}" presName="text" presStyleLbl="fgAcc0" presStyleIdx="1" presStyleCnt="2">
        <dgm:presLayoutVars>
          <dgm:chPref val="3"/>
        </dgm:presLayoutVars>
      </dgm:prSet>
      <dgm:spPr/>
    </dgm:pt>
    <dgm:pt modelId="{300BAE2D-C45C-BF4E-9DA0-B794D1802764}" type="pres">
      <dgm:prSet presAssocID="{96D7EE39-4AD7-475F-922C-88EC9AAB8C73}" presName="hierChild2" presStyleCnt="0"/>
      <dgm:spPr/>
    </dgm:pt>
  </dgm:ptLst>
  <dgm:cxnLst>
    <dgm:cxn modelId="{464BC91B-181B-7849-8F8E-EE8FF36AE6DE}" type="presOf" srcId="{8F80FFC8-7EE8-48F7-8D30-03A2AEC1003D}" destId="{96985077-41DE-7E4D-A176-684478A38F06}" srcOrd="0" destOrd="0" presId="urn:microsoft.com/office/officeart/2005/8/layout/hierarchy1"/>
    <dgm:cxn modelId="{A1FFF82D-80CC-4666-93CC-F0F6B219E445}" srcId="{F1D0C2C0-7A4A-4FFF-A7E9-A1ED0C83F562}" destId="{8F80FFC8-7EE8-48F7-8D30-03A2AEC1003D}" srcOrd="0" destOrd="0" parTransId="{B6495539-A01F-4F80-93AC-1F4D62464507}" sibTransId="{3DD9A0BD-0683-4867-A3CA-65EF5F192643}"/>
    <dgm:cxn modelId="{7D10715F-C020-A34D-9966-3BAD95A36D2C}" type="presOf" srcId="{F1D0C2C0-7A4A-4FFF-A7E9-A1ED0C83F562}" destId="{EDD7D7BC-3A3B-7240-A853-3357EF4B01D2}" srcOrd="0" destOrd="0" presId="urn:microsoft.com/office/officeart/2005/8/layout/hierarchy1"/>
    <dgm:cxn modelId="{D8734076-8037-C446-B5D5-7ACE381CC247}" type="presOf" srcId="{96D7EE39-4AD7-475F-922C-88EC9AAB8C73}" destId="{37744DE7-E2BD-8A43-92F4-EB3B03EF86F2}" srcOrd="0" destOrd="0" presId="urn:microsoft.com/office/officeart/2005/8/layout/hierarchy1"/>
    <dgm:cxn modelId="{90BC4EB1-0CF4-4DD9-9389-5374A62AEEF7}" srcId="{F1D0C2C0-7A4A-4FFF-A7E9-A1ED0C83F562}" destId="{96D7EE39-4AD7-475F-922C-88EC9AAB8C73}" srcOrd="1" destOrd="0" parTransId="{45BA1F8F-F93F-41A3-ABD1-2E2CD98D904C}" sibTransId="{7D94ECCB-1473-4CD4-8167-26786A171AF8}"/>
    <dgm:cxn modelId="{82E6ED1A-B766-7A46-95AB-3FC355315142}" type="presParOf" srcId="{EDD7D7BC-3A3B-7240-A853-3357EF4B01D2}" destId="{EF2C9E51-6720-D547-B856-B4EF448334B5}" srcOrd="0" destOrd="0" presId="urn:microsoft.com/office/officeart/2005/8/layout/hierarchy1"/>
    <dgm:cxn modelId="{965F245D-1A84-5A4A-B993-FBE37BF3709A}" type="presParOf" srcId="{EF2C9E51-6720-D547-B856-B4EF448334B5}" destId="{5E71E3CD-5EC6-8443-A014-A3B9A1EAB980}" srcOrd="0" destOrd="0" presId="urn:microsoft.com/office/officeart/2005/8/layout/hierarchy1"/>
    <dgm:cxn modelId="{A4081AF5-A2F4-F34B-9D82-784B671D700A}" type="presParOf" srcId="{5E71E3CD-5EC6-8443-A014-A3B9A1EAB980}" destId="{8136A9AD-379A-0E42-9E97-34097DDD9D11}" srcOrd="0" destOrd="0" presId="urn:microsoft.com/office/officeart/2005/8/layout/hierarchy1"/>
    <dgm:cxn modelId="{9722B9C7-8CDC-634A-A824-0E3B7BCBACF2}" type="presParOf" srcId="{5E71E3CD-5EC6-8443-A014-A3B9A1EAB980}" destId="{96985077-41DE-7E4D-A176-684478A38F06}" srcOrd="1" destOrd="0" presId="urn:microsoft.com/office/officeart/2005/8/layout/hierarchy1"/>
    <dgm:cxn modelId="{0E621822-3B50-C947-999A-F909A4B0BD1D}" type="presParOf" srcId="{EF2C9E51-6720-D547-B856-B4EF448334B5}" destId="{6BA0204D-4D14-3D42-9E24-AB48DC366E6B}" srcOrd="1" destOrd="0" presId="urn:microsoft.com/office/officeart/2005/8/layout/hierarchy1"/>
    <dgm:cxn modelId="{632202E9-6BE1-D647-9B55-532F89E7FB60}" type="presParOf" srcId="{EDD7D7BC-3A3B-7240-A853-3357EF4B01D2}" destId="{2C01D592-7185-654E-AD73-12FF8A16461D}" srcOrd="1" destOrd="0" presId="urn:microsoft.com/office/officeart/2005/8/layout/hierarchy1"/>
    <dgm:cxn modelId="{E9ACFEE9-2355-6E41-BFC6-2A42674C1E89}" type="presParOf" srcId="{2C01D592-7185-654E-AD73-12FF8A16461D}" destId="{7317D02B-908E-F94B-B0F4-A3264F3845BD}" srcOrd="0" destOrd="0" presId="urn:microsoft.com/office/officeart/2005/8/layout/hierarchy1"/>
    <dgm:cxn modelId="{698C5B21-C360-BD47-B274-5BC14EEE63EC}" type="presParOf" srcId="{7317D02B-908E-F94B-B0F4-A3264F3845BD}" destId="{BA5F2F3E-BC94-3E46-955D-5D5A60DFF3CA}" srcOrd="0" destOrd="0" presId="urn:microsoft.com/office/officeart/2005/8/layout/hierarchy1"/>
    <dgm:cxn modelId="{91A95F06-A8D4-4B4C-8091-497A28639402}" type="presParOf" srcId="{7317D02B-908E-F94B-B0F4-A3264F3845BD}" destId="{37744DE7-E2BD-8A43-92F4-EB3B03EF86F2}" srcOrd="1" destOrd="0" presId="urn:microsoft.com/office/officeart/2005/8/layout/hierarchy1"/>
    <dgm:cxn modelId="{F2AF463E-0ED1-D444-B2F4-4891EA8ADD17}" type="presParOf" srcId="{2C01D592-7185-654E-AD73-12FF8A16461D}" destId="{300BAE2D-C45C-BF4E-9DA0-B794D18027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6A9AD-379A-0E42-9E97-34097DDD9D11}">
      <dsp:nvSpPr>
        <dsp:cNvPr id="0" name=""/>
        <dsp:cNvSpPr/>
      </dsp:nvSpPr>
      <dsp:spPr>
        <a:xfrm>
          <a:off x="1227" y="139664"/>
          <a:ext cx="4309690" cy="2736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985077-41DE-7E4D-A176-684478A38F06}">
      <dsp:nvSpPr>
        <dsp:cNvPr id="0" name=""/>
        <dsp:cNvSpPr/>
      </dsp:nvSpPr>
      <dsp:spPr>
        <a:xfrm>
          <a:off x="480082" y="594576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000" b="1" kern="1200" dirty="0"/>
            <a:t>Hrvatska i Rijeka 2020.: u srcu </a:t>
          </a:r>
          <a:r>
            <a:rPr lang="sr-Latn-RS" sz="4000" b="1" kern="1200" dirty="0" err="1"/>
            <a:t>Europe</a:t>
          </a:r>
          <a:endParaRPr lang="en-US" sz="4000" b="1" kern="1200" dirty="0"/>
        </a:p>
      </dsp:txBody>
      <dsp:txXfrm>
        <a:off x="560236" y="674730"/>
        <a:ext cx="4149382" cy="2576345"/>
      </dsp:txXfrm>
    </dsp:sp>
    <dsp:sp modelId="{BA5F2F3E-BC94-3E46-955D-5D5A60DFF3CA}">
      <dsp:nvSpPr>
        <dsp:cNvPr id="0" name=""/>
        <dsp:cNvSpPr/>
      </dsp:nvSpPr>
      <dsp:spPr>
        <a:xfrm>
          <a:off x="5268627" y="139664"/>
          <a:ext cx="4309690" cy="2736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44DE7-E2BD-8A43-92F4-EB3B03EF86F2}">
      <dsp:nvSpPr>
        <dsp:cNvPr id="0" name=""/>
        <dsp:cNvSpPr/>
      </dsp:nvSpPr>
      <dsp:spPr>
        <a:xfrm>
          <a:off x="5747481" y="594576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000" b="1" kern="1200" dirty="0"/>
            <a:t>Tribina „</a:t>
          </a:r>
          <a:r>
            <a:rPr lang="sr-Latn-RS" sz="4000" b="1" kern="1200" dirty="0" err="1"/>
            <a:t>Pripovijedanje</a:t>
          </a:r>
          <a:r>
            <a:rPr lang="sr-Latn-RS" sz="4000" b="1" kern="1200" dirty="0"/>
            <a:t> Drugog“</a:t>
          </a:r>
          <a:endParaRPr lang="en-US" sz="4000" b="1" kern="1200" dirty="0"/>
        </a:p>
      </dsp:txBody>
      <dsp:txXfrm>
        <a:off x="5827635" y="674730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4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8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30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4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6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7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2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63259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79389-9078-0D45-8175-0D597091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9678368" cy="4216564"/>
          </a:xfrm>
        </p:spPr>
        <p:txBody>
          <a:bodyPr>
            <a:normAutofit/>
          </a:bodyPr>
          <a:lstStyle/>
          <a:p>
            <a:r>
              <a:rPr lang="sr-Latn-RS" sz="8800" b="1" dirty="0">
                <a:solidFill>
                  <a:schemeClr val="tx1"/>
                </a:solidFill>
              </a:rPr>
              <a:t>Hrvatski nastup u </a:t>
            </a:r>
            <a:r>
              <a:rPr lang="sr-Latn-RS" sz="8800" b="1" dirty="0" err="1">
                <a:solidFill>
                  <a:schemeClr val="tx1"/>
                </a:solidFill>
              </a:rPr>
              <a:t>frankfurtu</a:t>
            </a:r>
            <a:r>
              <a:rPr lang="sr-Latn-RS" sz="8800" b="1" dirty="0">
                <a:solidFill>
                  <a:schemeClr val="tx1"/>
                </a:solidFill>
              </a:rPr>
              <a:t> 2019.</a:t>
            </a:r>
          </a:p>
        </p:txBody>
      </p:sp>
    </p:spTree>
    <p:extLst>
      <p:ext uri="{BB962C8B-B14F-4D97-AF65-F5344CB8AC3E}">
        <p14:creationId xmlns:p14="http://schemas.microsoft.com/office/powerpoint/2010/main" val="1158561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D19BB28-46D3-4788-B6F6-0394C6EE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373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2CFE-BCF0-524E-915D-EBFAA843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34" y="642593"/>
            <a:ext cx="6498533" cy="1744183"/>
          </a:xfrm>
        </p:spPr>
        <p:txBody>
          <a:bodyPr>
            <a:normAutofit/>
          </a:bodyPr>
          <a:lstStyle/>
          <a:p>
            <a:r>
              <a:rPr lang="sr-Latn-RS" b="1"/>
              <a:t>Nastupi na hrvatskom štandu</a:t>
            </a:r>
            <a:endParaRPr lang="sr-Latn-R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8CDE98-E321-4824-A251-CC38553A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4" y="2386584"/>
            <a:ext cx="6498533" cy="3648456"/>
          </a:xfrm>
        </p:spPr>
        <p:txBody>
          <a:bodyPr>
            <a:normAutofit/>
          </a:bodyPr>
          <a:lstStyle/>
          <a:p>
            <a:r>
              <a:rPr lang="en-US" b="1" dirty="0" err="1"/>
              <a:t>četvrtak</a:t>
            </a:r>
            <a:r>
              <a:rPr lang="en-US" b="1" dirty="0"/>
              <a:t>, 17.10, 13 h: </a:t>
            </a:r>
            <a:r>
              <a:rPr lang="en-US" b="1" dirty="0" err="1"/>
              <a:t>razgovor</a:t>
            </a:r>
            <a:r>
              <a:rPr lang="en-US" b="1" dirty="0"/>
              <a:t> s </a:t>
            </a:r>
            <a:r>
              <a:rPr lang="en-US" b="1" dirty="0" err="1"/>
              <a:t>Kristianom</a:t>
            </a:r>
            <a:r>
              <a:rPr lang="en-US" b="1" dirty="0"/>
              <a:t> </a:t>
            </a:r>
            <a:r>
              <a:rPr lang="en-US" b="1" dirty="0" err="1"/>
              <a:t>Novakom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četvrtak</a:t>
            </a:r>
            <a:r>
              <a:rPr lang="en-US" b="1" dirty="0"/>
              <a:t>, 17.10, 15 h</a:t>
            </a:r>
          </a:p>
          <a:p>
            <a:r>
              <a:rPr lang="en-US" b="1" dirty="0" err="1"/>
              <a:t>tema</a:t>
            </a:r>
            <a:r>
              <a:rPr lang="en-US" b="1" dirty="0"/>
              <a:t>: Rijeka 2020 – </a:t>
            </a:r>
            <a:r>
              <a:rPr lang="en-US" b="1" dirty="0" err="1"/>
              <a:t>Putujuća</a:t>
            </a:r>
            <a:r>
              <a:rPr lang="en-US" b="1" dirty="0"/>
              <a:t> </a:t>
            </a:r>
            <a:r>
              <a:rPr lang="en-US" b="1" dirty="0" err="1"/>
              <a:t>književnost</a:t>
            </a:r>
            <a:endParaRPr lang="en-US" b="1" dirty="0"/>
          </a:p>
          <a:p>
            <a:r>
              <a:rPr lang="en-US" dirty="0" err="1"/>
              <a:t>razgovor</a:t>
            </a:r>
            <a:r>
              <a:rPr lang="en-US" dirty="0"/>
              <a:t> s </a:t>
            </a:r>
            <a:r>
              <a:rPr lang="en-US" dirty="0" err="1"/>
              <a:t>Romanom</a:t>
            </a:r>
            <a:r>
              <a:rPr lang="en-US" dirty="0"/>
              <a:t> </a:t>
            </a:r>
            <a:r>
              <a:rPr lang="en-US" dirty="0" err="1"/>
              <a:t>Simićem</a:t>
            </a:r>
            <a:r>
              <a:rPr lang="en-US" dirty="0"/>
              <a:t>, </a:t>
            </a:r>
            <a:r>
              <a:rPr lang="en-US" dirty="0" err="1"/>
              <a:t>urednikom</a:t>
            </a:r>
            <a:r>
              <a:rPr lang="en-US" dirty="0"/>
              <a:t> </a:t>
            </a:r>
            <a:r>
              <a:rPr lang="en-US" dirty="0" err="1"/>
              <a:t>izdavačke</a:t>
            </a:r>
            <a:r>
              <a:rPr lang="en-US" dirty="0"/>
              <a:t> </a:t>
            </a:r>
            <a:r>
              <a:rPr lang="en-US" dirty="0" err="1"/>
              <a:t>kuće</a:t>
            </a:r>
            <a:r>
              <a:rPr lang="en-US" dirty="0"/>
              <a:t> </a:t>
            </a:r>
            <a:r>
              <a:rPr lang="en-US" dirty="0" err="1"/>
              <a:t>Fraktura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direktorom</a:t>
            </a:r>
            <a:r>
              <a:rPr lang="en-US" dirty="0"/>
              <a:t> </a:t>
            </a:r>
            <a:r>
              <a:rPr lang="en-US" dirty="0" err="1"/>
              <a:t>Festivala</a:t>
            </a:r>
            <a:r>
              <a:rPr lang="en-US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kratke</a:t>
            </a:r>
            <a:r>
              <a:rPr lang="en-US" dirty="0"/>
              <a:t> </a:t>
            </a:r>
            <a:r>
              <a:rPr lang="en-US" dirty="0" err="1"/>
              <a:t>priče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426FE4-87DA-4C75-8AA7-99CF36A9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104" y="374904"/>
            <a:ext cx="7113162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E6BF23-E770-4961-B9FA-6825F0A0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D1B0AB-2CFB-DC46-8734-5D7C51DB8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8" r="12802" b="5"/>
          <a:stretch/>
        </p:blipFill>
        <p:spPr>
          <a:xfrm>
            <a:off x="8386170" y="484632"/>
            <a:ext cx="3318953" cy="2790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850077-0127-2045-AF40-B5EDF64B0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7" r="-2" b="26346"/>
          <a:stretch/>
        </p:blipFill>
        <p:spPr>
          <a:xfrm>
            <a:off x="8386170" y="3435522"/>
            <a:ext cx="3321198" cy="27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D54AC4-9546-4D4E-90B2-4275D9C61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96EF13-9F36-4142-BE4B-B1A7D1A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E82CA8-AE37-4675-81D8-73A48F817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D9235-CFF1-4048-B767-D49746DF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Nastupi na hrvatskom štandu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E0D076-E47F-4994-894A-6FB7804BD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27B52D-8228-4D08-A3F2-96AF9CE4E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1D178F-18DD-427F-954F-FE699D497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F4C7FA-0732-5846-BA54-7401EED91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60" y="1192055"/>
            <a:ext cx="3044697" cy="2182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B2DE476-3723-40FB-9EF1-AEFB3C110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5" y="650015"/>
            <a:ext cx="2765758" cy="2142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05472-CF73-4049-851F-82B90F165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6" y="4088215"/>
            <a:ext cx="3376548" cy="21248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DC47EE-547E-4943-A3EA-3320FBC1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3565A5-6525-ED45-BBEB-269833C234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23497" y="3123754"/>
            <a:ext cx="2434338" cy="29017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5ABA-5BE0-DC42-B6FC-7FE96D609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995" y="2151354"/>
            <a:ext cx="3732245" cy="41099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petak</a:t>
            </a:r>
            <a:r>
              <a:rPr lang="en-US" sz="2400" b="1" dirty="0">
                <a:solidFill>
                  <a:srgbClr val="FFFFFF"/>
                </a:solidFill>
              </a:rPr>
              <a:t>, 17.10., 15 h</a:t>
            </a:r>
          </a:p>
          <a:p>
            <a:pPr marL="0"/>
            <a:r>
              <a:rPr lang="en-US" sz="2400" b="1" dirty="0" err="1">
                <a:solidFill>
                  <a:srgbClr val="FFFFFF"/>
                </a:solidFill>
              </a:rPr>
              <a:t>Predstavljanje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knjige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Slobodana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Šnajdera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i="1" dirty="0">
                <a:solidFill>
                  <a:srgbClr val="FFFFFF"/>
                </a:solidFill>
              </a:rPr>
              <a:t>Die </a:t>
            </a:r>
            <a:r>
              <a:rPr lang="en-US" sz="2400" b="1" i="1" dirty="0" err="1">
                <a:solidFill>
                  <a:srgbClr val="FFFFFF"/>
                </a:solidFill>
              </a:rPr>
              <a:t>Reparatur</a:t>
            </a:r>
            <a:r>
              <a:rPr lang="en-US" sz="2400" b="1" i="1" dirty="0">
                <a:solidFill>
                  <a:srgbClr val="FFFFFF"/>
                </a:solidFill>
              </a:rPr>
              <a:t> der Welt </a:t>
            </a:r>
            <a:r>
              <a:rPr lang="en-US" sz="2400" b="1" dirty="0">
                <a:solidFill>
                  <a:srgbClr val="FFFFFF"/>
                </a:solidFill>
              </a:rPr>
              <a:t>(</a:t>
            </a:r>
            <a:r>
              <a:rPr lang="en-US" sz="2400" b="1" dirty="0" err="1">
                <a:solidFill>
                  <a:srgbClr val="FFFFFF"/>
                </a:solidFill>
              </a:rPr>
              <a:t>Zsolnay</a:t>
            </a:r>
            <a:r>
              <a:rPr lang="en-US" sz="2400" b="1" dirty="0">
                <a:solidFill>
                  <a:srgbClr val="FFFFFF"/>
                </a:solidFill>
              </a:rPr>
              <a:t> 2019)</a:t>
            </a:r>
          </a:p>
        </p:txBody>
      </p:sp>
    </p:spTree>
    <p:extLst>
      <p:ext uri="{BB962C8B-B14F-4D97-AF65-F5344CB8AC3E}">
        <p14:creationId xmlns:p14="http://schemas.microsoft.com/office/powerpoint/2010/main" val="371109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C802-B75C-984F-A575-9F45831D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65954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8800" b="1" dirty="0" err="1"/>
              <a:t>Eventi</a:t>
            </a:r>
            <a:r>
              <a:rPr lang="sr-Latn-RS" sz="8800" b="1" dirty="0"/>
              <a:t> u službenom programu</a:t>
            </a:r>
            <a:endParaRPr lang="sr-Latn-RS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8B66A0A-EE63-4204-AF3F-D80202D4C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64015"/>
              </p:ext>
            </p:extLst>
          </p:nvPr>
        </p:nvGraphicFramePr>
        <p:xfrm>
          <a:off x="1066800" y="2564779"/>
          <a:ext cx="10058400" cy="347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07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9">
            <a:extLst>
              <a:ext uri="{FF2B5EF4-FFF2-40B4-BE49-F238E27FC236}">
                <a16:creationId xmlns:a16="http://schemas.microsoft.com/office/drawing/2014/main" id="{5AE3E111-81BD-4CD7-9EF2-737543A10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10142C22-DAFB-4AD8-BDD0-A33B0A61A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EF29E55F-273A-4FC3-9A3D-98C54FFB4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7F6726C0-3E1E-414F-9238-74EED0B1E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4" name="Group 27">
            <a:extLst>
              <a:ext uri="{FF2B5EF4-FFF2-40B4-BE49-F238E27FC236}">
                <a16:creationId xmlns:a16="http://schemas.microsoft.com/office/drawing/2014/main" id="{42FF9C41-4925-4FD5-9986-3052141AF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7D58041-5376-441A-A26B-813AB7CDF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F925151-1F08-42C7-ACCC-196274D78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FCF40F-7693-4CAF-A3D1-F1628123C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5" name="Rectangle 32">
            <a:extLst>
              <a:ext uri="{FF2B5EF4-FFF2-40B4-BE49-F238E27FC236}">
                <a16:creationId xmlns:a16="http://schemas.microsoft.com/office/drawing/2014/main" id="{34640790-C462-4E99-B32F-61C99D583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6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1DEC7F-D068-C84A-AB64-305D19AA6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" r="14108"/>
          <a:stretch/>
        </p:blipFill>
        <p:spPr>
          <a:xfrm>
            <a:off x="20" y="1"/>
            <a:ext cx="7543317" cy="6857999"/>
          </a:xfrm>
          <a:prstGeom prst="rect">
            <a:avLst/>
          </a:prstGeom>
        </p:spPr>
      </p:pic>
      <p:sp>
        <p:nvSpPr>
          <p:cNvPr id="56" name="Rectangle 34">
            <a:extLst>
              <a:ext uri="{FF2B5EF4-FFF2-40B4-BE49-F238E27FC236}">
                <a16:creationId xmlns:a16="http://schemas.microsoft.com/office/drawing/2014/main" id="{CC9CFFFE-3B0D-4F55-B453-CC29EC460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821" y="681564"/>
            <a:ext cx="4509688" cy="407141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36">
            <a:extLst>
              <a:ext uri="{FF2B5EF4-FFF2-40B4-BE49-F238E27FC236}">
                <a16:creationId xmlns:a16="http://schemas.microsoft.com/office/drawing/2014/main" id="{EC8E5A16-863A-470D-B155-B3C429D3C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936" y="845416"/>
            <a:ext cx="4175459" cy="3743706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07423-E1D3-4649-A7CF-0A362EB5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19" y="1597868"/>
            <a:ext cx="3337893" cy="18966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300" cap="all" spc="-100">
                <a:solidFill>
                  <a:schemeClr val="bg1"/>
                </a:solidFill>
              </a:rPr>
              <a:t>17. i 18. listopada 2019., Plan J, Frankfurt</a:t>
            </a:r>
          </a:p>
        </p:txBody>
      </p:sp>
      <p:sp>
        <p:nvSpPr>
          <p:cNvPr id="58" name="Rectangle 38">
            <a:extLst>
              <a:ext uri="{FF2B5EF4-FFF2-40B4-BE49-F238E27FC236}">
                <a16:creationId xmlns:a16="http://schemas.microsoft.com/office/drawing/2014/main" id="{39ADB7F5-2F46-4DA1-8F51-22F5EEE59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9545" y="6789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40">
            <a:extLst>
              <a:ext uri="{FF2B5EF4-FFF2-40B4-BE49-F238E27FC236}">
                <a16:creationId xmlns:a16="http://schemas.microsoft.com/office/drawing/2014/main" id="{0FACED51-9276-43AF-B57A-14C1D827A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60135" y="6789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9B27D35F-CF6B-45E8-9010-8E81FAA58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51775" y="6789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4">
            <a:extLst>
              <a:ext uri="{FF2B5EF4-FFF2-40B4-BE49-F238E27FC236}">
                <a16:creationId xmlns:a16="http://schemas.microsoft.com/office/drawing/2014/main" id="{48E11749-DA07-47A3-A2BF-826ED0C94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60135" y="13242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A2C0C5-0566-B844-B59D-F58490ED78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09" r="18446" b="-2"/>
          <a:stretch/>
        </p:blipFill>
        <p:spPr>
          <a:xfrm>
            <a:off x="7555833" y="3446096"/>
            <a:ext cx="4636167" cy="3411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0E3369-C8B2-3147-8D4B-FF79804D0A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73" r="6298" b="-3"/>
          <a:stretch/>
        </p:blipFill>
        <p:spPr>
          <a:xfrm>
            <a:off x="7555832" y="-2"/>
            <a:ext cx="4623736" cy="3457495"/>
          </a:xfrm>
          <a:prstGeom prst="rect">
            <a:avLst/>
          </a:prstGeom>
        </p:spPr>
      </p:pic>
      <p:cxnSp>
        <p:nvCxnSpPr>
          <p:cNvPr id="62" name="Straight Connector 46">
            <a:extLst>
              <a:ext uri="{FF2B5EF4-FFF2-40B4-BE49-F238E27FC236}">
                <a16:creationId xmlns:a16="http://schemas.microsoft.com/office/drawing/2014/main" id="{6B02D3A8-55D6-46E4-BF7C-7D9150813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32" y="3456431"/>
            <a:ext cx="4636008" cy="0"/>
          </a:xfrm>
          <a:prstGeom prst="line">
            <a:avLst/>
          </a:prstGeom>
          <a:ln w="31750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BCF1CA-0977-4AAE-8190-816499650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32" y="-1"/>
            <a:ext cx="0" cy="685800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7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545C88-6A10-41E0-9679-026C5281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4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4C61C4F-12D6-4B4A-BAF5-32973EE51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76" b="2"/>
          <a:stretch/>
        </p:blipFill>
        <p:spPr>
          <a:xfrm>
            <a:off x="410122" y="374904"/>
            <a:ext cx="8212114" cy="61081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B63CBE-2162-4233-B8D1-F01182D39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374904"/>
            <a:ext cx="2783379" cy="610819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98966-ED74-694C-9045-5BA1149D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753" y="612843"/>
            <a:ext cx="2432528" cy="1044507"/>
          </a:xfrm>
        </p:spPr>
        <p:txBody>
          <a:bodyPr anchor="b">
            <a:normAutofit/>
          </a:bodyPr>
          <a:lstStyle/>
          <a:p>
            <a:r>
              <a:rPr lang="sr-Latn-RS" sz="2800" b="1" dirty="0">
                <a:solidFill>
                  <a:srgbClr val="FFFFFF"/>
                </a:solidFill>
              </a:rPr>
              <a:t>Rijeka 2020.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E1CFB-4510-8342-983E-0F1FFA51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753" y="2149813"/>
            <a:ext cx="2432527" cy="4046706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program vezan uz Rijeku kao grad kulture</a:t>
            </a:r>
          </a:p>
          <a:p>
            <a:r>
              <a:rPr lang="sr-Latn-RS" dirty="0">
                <a:solidFill>
                  <a:srgbClr val="FFFFFF"/>
                </a:solidFill>
              </a:rPr>
              <a:t>suradnja s FEKP-om (Festival </a:t>
            </a:r>
            <a:r>
              <a:rPr lang="sr-Latn-RS" dirty="0" err="1">
                <a:solidFill>
                  <a:srgbClr val="FFFFFF"/>
                </a:solidFill>
              </a:rPr>
              <a:t>europske</a:t>
            </a:r>
            <a:r>
              <a:rPr lang="sr-Latn-RS" dirty="0">
                <a:solidFill>
                  <a:srgbClr val="FFFFFF"/>
                </a:solidFill>
              </a:rPr>
              <a:t> kratke priče)</a:t>
            </a:r>
          </a:p>
          <a:p>
            <a:r>
              <a:rPr lang="sr-Latn-RS" dirty="0">
                <a:solidFill>
                  <a:srgbClr val="FFFFFF"/>
                </a:solidFill>
              </a:rPr>
              <a:t>Rijeka grad partner</a:t>
            </a:r>
          </a:p>
          <a:p>
            <a:r>
              <a:rPr lang="sr-Latn-RS" dirty="0">
                <a:solidFill>
                  <a:srgbClr val="FFFFFF"/>
                </a:solidFill>
              </a:rPr>
              <a:t>Rijeka 2020.: partnerstvo FEKP-a i </a:t>
            </a:r>
            <a:r>
              <a:rPr lang="sr-Latn-RS" dirty="0" err="1">
                <a:solidFill>
                  <a:srgbClr val="FFFFFF"/>
                </a:solidFill>
              </a:rPr>
              <a:t>Hay</a:t>
            </a:r>
            <a:r>
              <a:rPr lang="sr-Latn-RS" dirty="0">
                <a:solidFill>
                  <a:srgbClr val="FFFFFF"/>
                </a:solidFill>
              </a:rPr>
              <a:t> festivala</a:t>
            </a:r>
          </a:p>
        </p:txBody>
      </p:sp>
    </p:spTree>
    <p:extLst>
      <p:ext uri="{BB962C8B-B14F-4D97-AF65-F5344CB8AC3E}">
        <p14:creationId xmlns:p14="http://schemas.microsoft.com/office/powerpoint/2010/main" val="326419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8E5D-FC8C-C044-9419-046E85F8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727823"/>
            <a:ext cx="3329150" cy="5402353"/>
          </a:xfrm>
        </p:spPr>
        <p:txBody>
          <a:bodyPr>
            <a:normAutofit/>
          </a:bodyPr>
          <a:lstStyle/>
          <a:p>
            <a:r>
              <a:rPr lang="sr-Latn-RS" sz="7200" b="1" dirty="0" err="1"/>
              <a:t>Hay</a:t>
            </a:r>
            <a:r>
              <a:rPr lang="sr-Latn-RS" sz="7200" b="1" dirty="0"/>
              <a:t> festival</a:t>
            </a:r>
            <a:br>
              <a:rPr lang="sr-Latn-RS" dirty="0"/>
            </a:br>
            <a:r>
              <a:rPr lang="sr-Latn-RS" dirty="0"/>
              <a:t>Rijeka 2020.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94CC7F-054F-471D-B6E5-42C5002B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15" y="727823"/>
            <a:ext cx="7163241" cy="3649624"/>
          </a:xfrm>
        </p:spPr>
        <p:txBody>
          <a:bodyPr>
            <a:normAutofit/>
          </a:bodyPr>
          <a:lstStyle/>
          <a:p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najpoznatijih</a:t>
            </a:r>
            <a:r>
              <a:rPr lang="en-US" dirty="0"/>
              <a:t> </a:t>
            </a:r>
            <a:r>
              <a:rPr lang="en-US" dirty="0" err="1"/>
              <a:t>književnih</a:t>
            </a:r>
            <a:r>
              <a:rPr lang="en-US" dirty="0"/>
              <a:t> </a:t>
            </a:r>
            <a:r>
              <a:rPr lang="en-US" dirty="0" err="1"/>
              <a:t>festivala</a:t>
            </a:r>
            <a:r>
              <a:rPr lang="en-US" dirty="0"/>
              <a:t> u </a:t>
            </a:r>
            <a:r>
              <a:rPr lang="en-US" dirty="0" err="1"/>
              <a:t>Europi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mijenja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održavanja</a:t>
            </a:r>
            <a:endParaRPr lang="en-US" dirty="0"/>
          </a:p>
          <a:p>
            <a:r>
              <a:rPr lang="en-US" dirty="0"/>
              <a:t>29. - 31. 1. 2020.: Medellín, </a:t>
            </a:r>
            <a:r>
              <a:rPr lang="en-US" dirty="0" err="1"/>
              <a:t>Kolumbija</a:t>
            </a:r>
            <a:endParaRPr lang="en-US" dirty="0"/>
          </a:p>
          <a:p>
            <a:r>
              <a:rPr lang="en-US" dirty="0"/>
              <a:t>30. 1. - 2. 2. 2020.: Cartagena, </a:t>
            </a:r>
            <a:r>
              <a:rPr lang="en-US" dirty="0" err="1"/>
              <a:t>Kolumbija</a:t>
            </a:r>
            <a:endParaRPr lang="en-US" dirty="0"/>
          </a:p>
          <a:p>
            <a:r>
              <a:rPr lang="en-US" dirty="0"/>
              <a:t>21. – 31. 5. 2020.: Wales, UK</a:t>
            </a:r>
          </a:p>
          <a:p>
            <a:r>
              <a:rPr lang="en-US" dirty="0"/>
              <a:t>3. – 5. 6. 2020.: Rijeka, Hrvatska</a:t>
            </a:r>
          </a:p>
          <a:p>
            <a:r>
              <a:rPr lang="en-US" dirty="0" err="1"/>
              <a:t>tema</a:t>
            </a:r>
            <a:r>
              <a:rPr lang="en-US" dirty="0"/>
              <a:t>: project “Europa 28”</a:t>
            </a:r>
          </a:p>
          <a:p>
            <a:r>
              <a:rPr lang="en-US" dirty="0" err="1"/>
              <a:t>planirana</a:t>
            </a:r>
            <a:r>
              <a:rPr lang="en-US" dirty="0"/>
              <a:t> </a:t>
            </a:r>
            <a:r>
              <a:rPr lang="en-US" dirty="0" err="1"/>
              <a:t>publikacija</a:t>
            </a:r>
            <a:endParaRPr lang="en-US" dirty="0"/>
          </a:p>
          <a:p>
            <a:r>
              <a:rPr lang="en-US" b="1" dirty="0" err="1"/>
              <a:t>sudionik</a:t>
            </a:r>
            <a:r>
              <a:rPr lang="en-US" b="1" dirty="0"/>
              <a:t> panela: Caroline Michel, Hay festival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B1C3DFD-5185-374B-97D3-434CC9A03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15" y="4608301"/>
            <a:ext cx="7197955" cy="17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601E5C2D-BF39-4D55-A5A1-10C7897B2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88A6EA-A479-8341-9FEB-8B75E71F4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32" r="2082"/>
          <a:stretch/>
        </p:blipFill>
        <p:spPr>
          <a:xfrm>
            <a:off x="233264" y="233264"/>
            <a:ext cx="3324388" cy="3755625"/>
          </a:xfrm>
          <a:prstGeom prst="rect">
            <a:avLst/>
          </a:prstGeom>
        </p:spPr>
      </p:pic>
      <p:sp>
        <p:nvSpPr>
          <p:cNvPr id="34" name="Rectangle 26">
            <a:extLst>
              <a:ext uri="{FF2B5EF4-FFF2-40B4-BE49-F238E27FC236}">
                <a16:creationId xmlns:a16="http://schemas.microsoft.com/office/drawing/2014/main" id="{1918545A-EC0B-4137-A8BB-F845005AF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9534" y="239052"/>
            <a:ext cx="2695380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F4B9BE-4704-814C-9C20-D7D16C259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57" r="1" b="30358"/>
          <a:stretch/>
        </p:blipFill>
        <p:spPr>
          <a:xfrm>
            <a:off x="232594" y="4154694"/>
            <a:ext cx="3325058" cy="2470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D182-4A60-3040-80D7-6CF963567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36" r="-1" b="-1"/>
          <a:stretch/>
        </p:blipFill>
        <p:spPr>
          <a:xfrm>
            <a:off x="3719534" y="2874858"/>
            <a:ext cx="2695380" cy="3749878"/>
          </a:xfrm>
          <a:prstGeom prst="rect">
            <a:avLst/>
          </a:prstGeom>
        </p:spPr>
      </p:pic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1C3A7446-E50D-4E93-AAA4-2539B295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6796" y="237744"/>
            <a:ext cx="5380508" cy="6382512"/>
          </a:xfrm>
          <a:prstGeom prst="rect">
            <a:avLst/>
          </a:prstGeom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13DE1-675A-E946-8DF1-6E0FCB85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3"/>
            <a:ext cx="4472921" cy="2071395"/>
          </a:xfrm>
        </p:spPr>
        <p:txBody>
          <a:bodyPr>
            <a:noAutofit/>
          </a:bodyPr>
          <a:lstStyle/>
          <a:p>
            <a:r>
              <a:rPr lang="sr-Latn-RS" sz="3200" b="1" dirty="0" err="1"/>
              <a:t>Pripovijedanje</a:t>
            </a:r>
            <a:r>
              <a:rPr lang="sr-Latn-RS" sz="3200" b="1" dirty="0"/>
              <a:t> Drugog u „malim“ i „velikim“ književnostima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E598-4ADA-C840-A7AA-67DC8CA1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874858"/>
            <a:ext cx="4472922" cy="3160182"/>
          </a:xfrm>
        </p:spPr>
        <p:txBody>
          <a:bodyPr>
            <a:normAutofit/>
          </a:bodyPr>
          <a:lstStyle/>
          <a:p>
            <a:r>
              <a:rPr lang="sr-Latn-RS" dirty="0"/>
              <a:t>hrvatsko-njemački panel o </a:t>
            </a:r>
            <a:r>
              <a:rPr lang="sr-Latn-RS" dirty="0" err="1"/>
              <a:t>interkulturalnoj</a:t>
            </a:r>
            <a:r>
              <a:rPr lang="sr-Latn-RS" dirty="0"/>
              <a:t> književnosti koja </a:t>
            </a:r>
            <a:r>
              <a:rPr lang="sr-Latn-RS" dirty="0" err="1"/>
              <a:t>tematizira</a:t>
            </a:r>
            <a:r>
              <a:rPr lang="sr-Latn-RS" dirty="0"/>
              <a:t> hrvatsko-njemačke jezične, književne i kulturne veze</a:t>
            </a:r>
          </a:p>
          <a:p>
            <a:r>
              <a:rPr lang="sr-Latn-RS" dirty="0"/>
              <a:t>tematiziranje manjina i ljudskih prava u odnosu na pitanje identiteta</a:t>
            </a:r>
          </a:p>
          <a:p>
            <a:r>
              <a:rPr lang="sr-Latn-RS" dirty="0"/>
              <a:t>gosti: </a:t>
            </a:r>
            <a:r>
              <a:rPr lang="sr-Latn-RS" b="1" dirty="0"/>
              <a:t>Slobodan Šnajder, Kristijan Novak, </a:t>
            </a:r>
            <a:r>
              <a:rPr lang="sr-Latn-RS" b="1" dirty="0" err="1"/>
              <a:t>Norbert</a:t>
            </a:r>
            <a:r>
              <a:rPr lang="sr-Latn-RS" b="1" dirty="0"/>
              <a:t> </a:t>
            </a:r>
            <a:r>
              <a:rPr lang="sr-Latn-RS" b="1" dirty="0" err="1"/>
              <a:t>Gstrein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71938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0C98B0EC-48E9-4DD1-AD70-56F7F6E78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649F1B69-DADD-4137-9481-8B9F886B1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063" y="444934"/>
            <a:ext cx="5214537" cy="5998464"/>
          </a:xfrm>
          <a:prstGeom prst="rect">
            <a:avLst/>
          </a:prstGeom>
          <a:solidFill>
            <a:schemeClr val="bg2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87839-B80C-C34F-AF23-15D6D590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sr-Latn-RS" sz="3700" b="1"/>
              <a:t>Slobodan Šnajder (</a:t>
            </a:r>
            <a:r>
              <a:rPr lang="sr-Latn-RS" sz="3700" b="1" err="1"/>
              <a:t>rođ</a:t>
            </a:r>
            <a:r>
              <a:rPr lang="sr-Latn-RS" sz="3700" b="1"/>
              <a:t>. 1948.)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61CC8-5680-9641-AC34-4D3CF4734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>
            <a:normAutofit/>
          </a:bodyPr>
          <a:lstStyle/>
          <a:p>
            <a:r>
              <a:rPr lang="hr-HR" sz="1600"/>
              <a:t>hrvatski dramski i prozni autor</a:t>
            </a:r>
          </a:p>
          <a:p>
            <a:r>
              <a:rPr lang="hr-HR" sz="1600"/>
              <a:t>prvi hrvatski autor čija je drama (</a:t>
            </a:r>
            <a:r>
              <a:rPr lang="hr-HR" sz="1600" i="1"/>
              <a:t>Hrvatski Faust</a:t>
            </a:r>
            <a:r>
              <a:rPr lang="hr-HR" sz="1600"/>
              <a:t>) izvedena u najuglednijem bečkom kazalištu Burgtheater</a:t>
            </a:r>
          </a:p>
          <a:p>
            <a:r>
              <a:rPr lang="hr-HR" sz="1600"/>
              <a:t>Odabran prvenstveno zbog romana </a:t>
            </a:r>
            <a:r>
              <a:rPr lang="hr-HR" sz="1600" i="1"/>
              <a:t>Doba mjedi </a:t>
            </a:r>
            <a:r>
              <a:rPr lang="hr-HR" sz="1600"/>
              <a:t>(nedavno prevedenog na njemački jezik pod naslovom </a:t>
            </a:r>
            <a:r>
              <a:rPr lang="hr-HR" sz="1600" i="1"/>
              <a:t>Die Reparatur der Welt </a:t>
            </a:r>
            <a:r>
              <a:rPr lang="hr-HR" sz="1600"/>
              <a:t>u izdavačkoj kući Zsolnay i izvrsno recipiranog na njemačkom govoronom području) u kojem tematizira povijest folksdojčera te tematizira protjerivanje „etničkih Nijemaca“ iz Šleske, Sudeta i Jugoslavije </a:t>
            </a:r>
            <a:endParaRPr lang="sr-Latn-R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5F8A52-FBD6-4B9A-A0DA-E8BFE5EB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6758" y="0"/>
            <a:ext cx="6345242" cy="685800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4B6566-01F0-408A-866B-D19BF828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3F3BD-D73E-8541-87AF-840A70148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0" r="2" b="39430"/>
          <a:stretch/>
        </p:blipFill>
        <p:spPr>
          <a:xfrm>
            <a:off x="8245162" y="3209731"/>
            <a:ext cx="3716680" cy="3396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B3B9C-666F-0A40-9C6C-E99D0345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11" r="19534" b="1"/>
          <a:stretch/>
        </p:blipFill>
        <p:spPr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E1A30-CB15-8B4C-AC08-8DDD3B8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" r="-1" b="-1"/>
          <a:stretch/>
        </p:blipFill>
        <p:spPr>
          <a:xfrm>
            <a:off x="10103508" y="282258"/>
            <a:ext cx="1858339" cy="27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60F9962-A267-4ABB-9433-5AE02D8F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E8A9A-FF5C-FC45-9D0C-6FAC0FD2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830" y="642594"/>
            <a:ext cx="4476447" cy="1371600"/>
          </a:xfrm>
        </p:spPr>
        <p:txBody>
          <a:bodyPr>
            <a:normAutofit/>
          </a:bodyPr>
          <a:lstStyle/>
          <a:p>
            <a:r>
              <a:rPr lang="sr-Latn-RS" sz="4000" b="1"/>
              <a:t>Kristian Novak (rođ. 1979</a:t>
            </a:r>
            <a:r>
              <a:rPr lang="sr-Latn-RS" sz="4000" b="1">
                <a:sym typeface="Wingdings" pitchFamily="2" charset="2"/>
              </a:rPr>
              <a:t>.)</a:t>
            </a:r>
            <a:endParaRPr lang="sr-Latn-RS" sz="4000" b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E44620-384A-4D7B-8DE9-D9E0C82AB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2E07D2-F1E9-4724-B4B7-496F3735B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3264"/>
            <a:ext cx="3324388" cy="375562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95E2A5-F0F8-2740-B336-6B0D0D1E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58" y="396576"/>
            <a:ext cx="2362200" cy="3429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117462-32E7-4BF3-9B39-498C87477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42136"/>
            <a:ext cx="2722671" cy="246653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B24E12-6517-2546-A397-7C970E178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706" y="613891"/>
            <a:ext cx="2387745" cy="1711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F647F93-DEC0-43FF-8F9F-D3BDC7AE9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5E1841-7F78-439D-89F0-6BAA1448A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871984"/>
            <a:ext cx="2722671" cy="375562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CB0D01-8558-4A94-98E2-C5C3C8CF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829" y="2103120"/>
            <a:ext cx="4476448" cy="3931920"/>
          </a:xfrm>
        </p:spPr>
        <p:txBody>
          <a:bodyPr>
            <a:normAutofit/>
          </a:bodyPr>
          <a:lstStyle/>
          <a:p>
            <a:r>
              <a:rPr lang="hr-HR" sz="1700" dirty="0"/>
              <a:t>višestruko nagrađivani hrvatski pisac i lingvist</a:t>
            </a:r>
          </a:p>
          <a:p>
            <a:r>
              <a:rPr lang="hr-HR" sz="1700" dirty="0"/>
              <a:t>autor romana </a:t>
            </a:r>
            <a:r>
              <a:rPr lang="hr-HR" sz="1700" i="1" dirty="0" err="1"/>
              <a:t>Črna</a:t>
            </a:r>
            <a:r>
              <a:rPr lang="hr-HR" sz="1700" i="1" dirty="0"/>
              <a:t> mati </a:t>
            </a:r>
            <a:r>
              <a:rPr lang="hr-HR" sz="1700" i="1" dirty="0" err="1"/>
              <a:t>zemla</a:t>
            </a:r>
            <a:r>
              <a:rPr lang="hr-HR" sz="1700" i="1" dirty="0"/>
              <a:t> </a:t>
            </a:r>
            <a:r>
              <a:rPr lang="hr-HR" sz="1700" dirty="0"/>
              <a:t>i </a:t>
            </a:r>
            <a:r>
              <a:rPr lang="hr-HR" sz="1700" i="1" dirty="0"/>
              <a:t>Ciganin, ali najljepši</a:t>
            </a:r>
            <a:r>
              <a:rPr lang="hr-HR" sz="1700" dirty="0"/>
              <a:t>, u kojima se bavi prikazom Međimurja, odnosom pojedinca i sredine, problemom individualnosti u maloj sredini, ali i temom manjina u hrvatskom društvu, koje šire </a:t>
            </a:r>
            <a:r>
              <a:rPr lang="hr-HR" sz="1700" dirty="0" err="1"/>
              <a:t>kontekstualizira</a:t>
            </a:r>
            <a:r>
              <a:rPr lang="hr-HR" sz="1700" dirty="0"/>
              <a:t> u svjetska politička zbivanja </a:t>
            </a: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B24552-EECC-AD4B-9986-D46CCBE63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837" y="3035296"/>
            <a:ext cx="2353483" cy="3429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9A236A2-35C6-41B2-B7D8-76EA3AEB7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9964" y="374904"/>
            <a:ext cx="491017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41939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9F8F69F-D202-443E-BE2A-72021E075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8E0C7B-2783-41A0-AB39-EC0DB8C6D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304" y="374904"/>
            <a:ext cx="5409840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39D3-5C0E-744F-9B6E-0C78628A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936" y="892120"/>
            <a:ext cx="4420189" cy="1645920"/>
          </a:xfrm>
        </p:spPr>
        <p:txBody>
          <a:bodyPr>
            <a:normAutofit/>
          </a:bodyPr>
          <a:lstStyle/>
          <a:p>
            <a:r>
              <a:rPr lang="sr-Latn-RS" sz="4400" b="1"/>
              <a:t>Norbert Gstrein </a:t>
            </a:r>
            <a:r>
              <a:rPr lang="sr-Latn-RS" sz="4400"/>
              <a:t>(rođ. 1961.)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51AD0B-28A8-4C01-83E9-75999A15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" y="0"/>
            <a:ext cx="609304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127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996A7-4D43-D247-B72A-6E3352450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8" r="-1" b="29563"/>
          <a:stretch/>
        </p:blipFill>
        <p:spPr>
          <a:xfrm>
            <a:off x="326156" y="611376"/>
            <a:ext cx="2364317" cy="2160530"/>
          </a:xfrm>
          <a:prstGeom prst="rect">
            <a:avLst/>
          </a:prstGeom>
        </p:spPr>
      </p:pic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7410F0E-E11B-43AB-A7C9-2D3F8468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528" y="0"/>
            <a:ext cx="91440" cy="3383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8E97A5-FB56-5E45-8D48-51380EF75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16" r="-4" b="1002"/>
          <a:stretch/>
        </p:blipFill>
        <p:spPr>
          <a:xfrm>
            <a:off x="3674728" y="321734"/>
            <a:ext cx="1830907" cy="2739814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4568BDE-D252-43D8-B95E-02BADA6EB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" y="3383280"/>
            <a:ext cx="609600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B8969-BF60-7047-9E9A-ED85B2AC6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50" y="3796452"/>
            <a:ext cx="4104590" cy="273981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29713C-AB19-4B42-BD4A-F5FD39F3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936" y="2679192"/>
            <a:ext cx="4420188" cy="3291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austrijsko-njemački pisac, autor niza romana</a:t>
            </a:r>
          </a:p>
          <a:p>
            <a:pPr>
              <a:lnSpc>
                <a:spcPct val="90000"/>
              </a:lnSpc>
            </a:pPr>
            <a:r>
              <a:rPr lang="en-US" sz="1400"/>
              <a:t>posebno važni u kontekstu tribine </a:t>
            </a:r>
            <a:r>
              <a:rPr lang="en-US" sz="1400" i="1"/>
              <a:t>Književnosti Drugog </a:t>
            </a:r>
            <a:r>
              <a:rPr lang="en-US" sz="1400"/>
              <a:t>su romani </a:t>
            </a:r>
            <a:r>
              <a:rPr lang="en-US" sz="1400" i="1"/>
              <a:t>Zanat ubijanja </a:t>
            </a:r>
            <a:r>
              <a:rPr lang="en-US" sz="1400"/>
              <a:t>(2003.) i </a:t>
            </a:r>
            <a:r>
              <a:rPr lang="en-US" sz="1400" i="1"/>
              <a:t>Zima na jugu </a:t>
            </a:r>
            <a:r>
              <a:rPr lang="en-US" sz="1400"/>
              <a:t>(2008.) u kojima, između ostalog, na promišljen i kompleksan načintematizira i Domovinski rat u Hrvatskoj</a:t>
            </a:r>
          </a:p>
          <a:p>
            <a:pPr>
              <a:lnSpc>
                <a:spcPct val="90000"/>
              </a:lnSpc>
            </a:pPr>
            <a:r>
              <a:rPr lang="en-US" sz="1400"/>
              <a:t>pisac koji često boravi u Hrvatskoj te je jako dobro poznat hrvatskoj javnosti te su o njemu u Hrvatskoj objavljeni i brojni znanstveni članci</a:t>
            </a:r>
          </a:p>
          <a:p>
            <a:pPr>
              <a:lnSpc>
                <a:spcPct val="90000"/>
              </a:lnSpc>
            </a:pPr>
            <a:r>
              <a:rPr lang="en-US" sz="1400"/>
              <a:t>oba romana izdašla su u prijevodu Borisa Perića u Frakturi</a:t>
            </a:r>
          </a:p>
        </p:txBody>
      </p:sp>
    </p:spTree>
    <p:extLst>
      <p:ext uri="{BB962C8B-B14F-4D97-AF65-F5344CB8AC3E}">
        <p14:creationId xmlns:p14="http://schemas.microsoft.com/office/powerpoint/2010/main" val="1634248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475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Savon</vt:lpstr>
      <vt:lpstr>Hrvatski nastup u frankfurtu 2019.</vt:lpstr>
      <vt:lpstr>Eventi u službenom programu</vt:lpstr>
      <vt:lpstr>17. i 18. listopada 2019., Plan J, Frankfurt</vt:lpstr>
      <vt:lpstr>Rijeka 2020.</vt:lpstr>
      <vt:lpstr>Hay festival Rijeka 2020.</vt:lpstr>
      <vt:lpstr>Pripovijedanje Drugog u „malim“ i „velikim“ književnostima</vt:lpstr>
      <vt:lpstr>Slobodan Šnajder (rođ. 1948.)</vt:lpstr>
      <vt:lpstr>Kristian Novak (rođ. 1979.)</vt:lpstr>
      <vt:lpstr>Norbert Gstrein (rođ. 1961.)</vt:lpstr>
      <vt:lpstr>Nastupi na hrvatskom štandu</vt:lpstr>
      <vt:lpstr>Nastupi na hrvatskom štandu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nastup u frankfurtu 2019.</dc:title>
  <dc:creator>Jelena Spreicer</dc:creator>
  <cp:lastModifiedBy>Jelena Spreicer</cp:lastModifiedBy>
  <cp:revision>1</cp:revision>
  <dcterms:created xsi:type="dcterms:W3CDTF">2019-10-11T07:13:11Z</dcterms:created>
  <dcterms:modified xsi:type="dcterms:W3CDTF">2019-10-11T07:14:52Z</dcterms:modified>
</cp:coreProperties>
</file>