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76" r:id="rId4"/>
    <p:sldId id="269" r:id="rId5"/>
    <p:sldId id="270" r:id="rId6"/>
    <p:sldId id="265" r:id="rId7"/>
    <p:sldId id="272" r:id="rId8"/>
    <p:sldId id="275" r:id="rId9"/>
    <p:sldId id="274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4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40CC6-E70F-420C-A4DD-CD4540851D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3E0F6C3B-E483-45B5-8923-3B960686FACC}">
      <dgm:prSet/>
      <dgm:spPr/>
      <dgm:t>
        <a:bodyPr/>
        <a:lstStyle/>
        <a:p>
          <a:pPr algn="ctr" rtl="0"/>
          <a:r>
            <a:rPr lang="hr-HR" dirty="0"/>
            <a:t>SAKUPLJANJE OTPADNOG TEKSTILA I OTPADNE OBUĆE</a:t>
          </a:r>
        </a:p>
      </dgm:t>
    </dgm:pt>
    <dgm:pt modelId="{19D83EA0-AF35-4F97-8D71-26F0AAC490FF}" type="parTrans" cxnId="{FA2EC499-0924-4FAF-9A1B-B56EB3213D47}">
      <dgm:prSet/>
      <dgm:spPr/>
      <dgm:t>
        <a:bodyPr/>
        <a:lstStyle/>
        <a:p>
          <a:endParaRPr lang="hr-HR"/>
        </a:p>
      </dgm:t>
    </dgm:pt>
    <dgm:pt modelId="{441C0EC0-4E46-4DD5-8127-8DBC5B6A3A50}" type="sibTrans" cxnId="{FA2EC499-0924-4FAF-9A1B-B56EB3213D47}">
      <dgm:prSet/>
      <dgm:spPr/>
      <dgm:t>
        <a:bodyPr/>
        <a:lstStyle/>
        <a:p>
          <a:endParaRPr lang="hr-HR"/>
        </a:p>
      </dgm:t>
    </dgm:pt>
    <dgm:pt modelId="{249C2CA1-C353-40D3-8C63-ADADAB4E2A03}" type="pres">
      <dgm:prSet presAssocID="{1D740CC6-E70F-420C-A4DD-CD4540851D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DEAC218-C3B9-47E9-BEA9-9D72CC3FDAED}" type="pres">
      <dgm:prSet presAssocID="{3E0F6C3B-E483-45B5-8923-3B960686FACC}" presName="parentText" presStyleLbl="node1" presStyleIdx="0" presStyleCnt="1" custLinFactNeighborX="1109" custLinFactNeighborY="5132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9CFB9D1-1E5E-479A-814E-CC22B7889700}" type="presOf" srcId="{3E0F6C3B-E483-45B5-8923-3B960686FACC}" destId="{4DEAC218-C3B9-47E9-BEA9-9D72CC3FDAED}" srcOrd="0" destOrd="0" presId="urn:microsoft.com/office/officeart/2005/8/layout/vList2"/>
    <dgm:cxn modelId="{56471C31-2BDF-4953-9EF2-6D2AA1258370}" type="presOf" srcId="{1D740CC6-E70F-420C-A4DD-CD4540851DA6}" destId="{249C2CA1-C353-40D3-8C63-ADADAB4E2A03}" srcOrd="0" destOrd="0" presId="urn:microsoft.com/office/officeart/2005/8/layout/vList2"/>
    <dgm:cxn modelId="{FA2EC499-0924-4FAF-9A1B-B56EB3213D47}" srcId="{1D740CC6-E70F-420C-A4DD-CD4540851DA6}" destId="{3E0F6C3B-E483-45B5-8923-3B960686FACC}" srcOrd="0" destOrd="0" parTransId="{19D83EA0-AF35-4F97-8D71-26F0AAC490FF}" sibTransId="{441C0EC0-4E46-4DD5-8127-8DBC5B6A3A50}"/>
    <dgm:cxn modelId="{F4C3C4C3-697C-403F-AC9A-39F6CC568F3D}" type="presParOf" srcId="{249C2CA1-C353-40D3-8C63-ADADAB4E2A03}" destId="{4DEAC218-C3B9-47E9-BEA9-9D72CC3FDA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48FDC-9727-416F-A910-BC32F7CE24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B7438174-AB5B-4E59-AA11-B0D6711A8ABA}">
      <dgm:prSet/>
      <dgm:spPr/>
      <dgm:t>
        <a:bodyPr/>
        <a:lstStyle/>
        <a:p>
          <a:pPr algn="ctr" rtl="0"/>
          <a:r>
            <a:rPr lang="hr-HR" dirty="0"/>
            <a:t>PRIPREMA PRIJE OPORABE</a:t>
          </a:r>
        </a:p>
      </dgm:t>
    </dgm:pt>
    <dgm:pt modelId="{DCDC1812-5F69-40AB-AECF-A4B04754CE98}" type="parTrans" cxnId="{E8D5C1A4-C5B4-4247-8741-8B0B5F36F2A7}">
      <dgm:prSet/>
      <dgm:spPr/>
      <dgm:t>
        <a:bodyPr/>
        <a:lstStyle/>
        <a:p>
          <a:endParaRPr lang="hr-HR"/>
        </a:p>
      </dgm:t>
    </dgm:pt>
    <dgm:pt modelId="{E2E9BC9E-2D23-4389-8000-9B322BF68642}" type="sibTrans" cxnId="{E8D5C1A4-C5B4-4247-8741-8B0B5F36F2A7}">
      <dgm:prSet/>
      <dgm:spPr/>
      <dgm:t>
        <a:bodyPr/>
        <a:lstStyle/>
        <a:p>
          <a:endParaRPr lang="hr-HR"/>
        </a:p>
      </dgm:t>
    </dgm:pt>
    <dgm:pt modelId="{77D633CD-AEEC-492A-93A8-28DCFF8064DB}" type="pres">
      <dgm:prSet presAssocID="{54948FDC-9727-416F-A910-BC32F7CE24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E30644D-7224-467A-A6C1-1AEBD9FA3F60}" type="pres">
      <dgm:prSet presAssocID="{B7438174-AB5B-4E59-AA11-B0D6711A8A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1E22827-4B3B-426D-8BCE-77E77F4FC038}" type="presOf" srcId="{54948FDC-9727-416F-A910-BC32F7CE2456}" destId="{77D633CD-AEEC-492A-93A8-28DCFF8064DB}" srcOrd="0" destOrd="0" presId="urn:microsoft.com/office/officeart/2005/8/layout/vList2"/>
    <dgm:cxn modelId="{3896C284-6AC9-4320-9E60-79BDEB4CF631}" type="presOf" srcId="{B7438174-AB5B-4E59-AA11-B0D6711A8ABA}" destId="{7E30644D-7224-467A-A6C1-1AEBD9FA3F60}" srcOrd="0" destOrd="0" presId="urn:microsoft.com/office/officeart/2005/8/layout/vList2"/>
    <dgm:cxn modelId="{E8D5C1A4-C5B4-4247-8741-8B0B5F36F2A7}" srcId="{54948FDC-9727-416F-A910-BC32F7CE2456}" destId="{B7438174-AB5B-4E59-AA11-B0D6711A8ABA}" srcOrd="0" destOrd="0" parTransId="{DCDC1812-5F69-40AB-AECF-A4B04754CE98}" sibTransId="{E2E9BC9E-2D23-4389-8000-9B322BF68642}"/>
    <dgm:cxn modelId="{8F1792A3-C99F-4B2E-BED7-F3E3C1AB5534}" type="presParOf" srcId="{77D633CD-AEEC-492A-93A8-28DCFF8064DB}" destId="{7E30644D-7224-467A-A6C1-1AEBD9FA3F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B58EA1-521A-4AC2-80DD-DD98BE6EFF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8737B7FC-90CE-4C21-AF1E-785A3CD7AD17}">
      <dgm:prSet/>
      <dgm:spPr/>
      <dgm:t>
        <a:bodyPr/>
        <a:lstStyle/>
        <a:p>
          <a:pPr algn="ctr" rtl="0"/>
          <a:r>
            <a:rPr lang="hr-HR" dirty="0"/>
            <a:t>OPORABA</a:t>
          </a:r>
        </a:p>
      </dgm:t>
    </dgm:pt>
    <dgm:pt modelId="{FD4F98D7-328B-4F8E-B75A-26ABA9472145}" type="parTrans" cxnId="{A6785783-2BB9-4F77-AB96-CC703661CB76}">
      <dgm:prSet/>
      <dgm:spPr/>
      <dgm:t>
        <a:bodyPr/>
        <a:lstStyle/>
        <a:p>
          <a:endParaRPr lang="hr-HR"/>
        </a:p>
      </dgm:t>
    </dgm:pt>
    <dgm:pt modelId="{6DABF163-3EEA-4F32-85D5-CD23DE30E033}" type="sibTrans" cxnId="{A6785783-2BB9-4F77-AB96-CC703661CB76}">
      <dgm:prSet/>
      <dgm:spPr/>
      <dgm:t>
        <a:bodyPr/>
        <a:lstStyle/>
        <a:p>
          <a:endParaRPr lang="hr-HR"/>
        </a:p>
      </dgm:t>
    </dgm:pt>
    <dgm:pt modelId="{A4221D1F-9D33-43BD-BDBC-9D49FFD465B0}" type="pres">
      <dgm:prSet presAssocID="{97B58EA1-521A-4AC2-80DD-DD98BE6EFF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EC72E0F-EE32-4561-A966-5B85671E2C88}" type="pres">
      <dgm:prSet presAssocID="{8737B7FC-90CE-4C21-AF1E-785A3CD7AD17}" presName="parentText" presStyleLbl="node1" presStyleIdx="0" presStyleCnt="1" custLinFactY="-25215" custLinFactNeighborX="32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6785783-2BB9-4F77-AB96-CC703661CB76}" srcId="{97B58EA1-521A-4AC2-80DD-DD98BE6EFF4E}" destId="{8737B7FC-90CE-4C21-AF1E-785A3CD7AD17}" srcOrd="0" destOrd="0" parTransId="{FD4F98D7-328B-4F8E-B75A-26ABA9472145}" sibTransId="{6DABF163-3EEA-4F32-85D5-CD23DE30E033}"/>
    <dgm:cxn modelId="{48E103B9-23E8-42EC-A8AF-D8E8656EAA1B}" type="presOf" srcId="{8737B7FC-90CE-4C21-AF1E-785A3CD7AD17}" destId="{1EC72E0F-EE32-4561-A966-5B85671E2C88}" srcOrd="0" destOrd="0" presId="urn:microsoft.com/office/officeart/2005/8/layout/vList2"/>
    <dgm:cxn modelId="{399E20F0-627B-4FD5-A10B-F0B34B225D55}" type="presOf" srcId="{97B58EA1-521A-4AC2-80DD-DD98BE6EFF4E}" destId="{A4221D1F-9D33-43BD-BDBC-9D49FFD465B0}" srcOrd="0" destOrd="0" presId="urn:microsoft.com/office/officeart/2005/8/layout/vList2"/>
    <dgm:cxn modelId="{4A0CCDB4-9E95-4638-83C3-9F08BC4D47BB}" type="presParOf" srcId="{A4221D1F-9D33-43BD-BDBC-9D49FFD465B0}" destId="{1EC72E0F-EE32-4561-A966-5B85671E2C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AC218-C3B9-47E9-BEA9-9D72CC3FDAED}">
      <dsp:nvSpPr>
        <dsp:cNvPr id="0" name=""/>
        <dsp:cNvSpPr/>
      </dsp:nvSpPr>
      <dsp:spPr>
        <a:xfrm>
          <a:off x="0" y="9851"/>
          <a:ext cx="3155748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SAKUPLJANJE OTPADNOG TEKSTILA I OTPADNE OBUĆE</a:t>
          </a:r>
        </a:p>
      </dsp:txBody>
      <dsp:txXfrm>
        <a:off x="31070" y="40921"/>
        <a:ext cx="3093608" cy="57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0644D-7224-467A-A6C1-1AEBD9FA3F60}">
      <dsp:nvSpPr>
        <dsp:cNvPr id="0" name=""/>
        <dsp:cNvSpPr/>
      </dsp:nvSpPr>
      <dsp:spPr>
        <a:xfrm>
          <a:off x="0" y="4778"/>
          <a:ext cx="2683748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PRIPREMA PRIJE OPORABE</a:t>
          </a:r>
        </a:p>
      </dsp:txBody>
      <dsp:txXfrm>
        <a:off x="17563" y="22341"/>
        <a:ext cx="2648622" cy="324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2E0F-EE32-4561-A966-5B85671E2C88}">
      <dsp:nvSpPr>
        <dsp:cNvPr id="0" name=""/>
        <dsp:cNvSpPr/>
      </dsp:nvSpPr>
      <dsp:spPr>
        <a:xfrm>
          <a:off x="0" y="0"/>
          <a:ext cx="1121782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/>
            <a:t>OPORABA</a:t>
          </a:r>
        </a:p>
      </dsp:txBody>
      <dsp:txXfrm>
        <a:off x="17563" y="17563"/>
        <a:ext cx="1086656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5EFC-1FE0-4ECD-8606-0D3CDB0A527E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15FF-3BB9-465E-B4BB-A91BBE74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948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5EFC-1FE0-4ECD-8606-0D3CDB0A527E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15FF-3BB9-465E-B4BB-A91BBE74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624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5EFC-1FE0-4ECD-8606-0D3CDB0A527E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15FF-3BB9-465E-B4BB-A91BBE74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001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5EFC-1FE0-4ECD-8606-0D3CDB0A527E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15FF-3BB9-465E-B4BB-A91BBE74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16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5EFC-1FE0-4ECD-8606-0D3CDB0A527E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15FF-3BB9-465E-B4BB-A91BBE74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54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5EFC-1FE0-4ECD-8606-0D3CDB0A527E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15FF-3BB9-465E-B4BB-A91BBE74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091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5EFC-1FE0-4ECD-8606-0D3CDB0A527E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15FF-3BB9-465E-B4BB-A91BBE74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516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5EFC-1FE0-4ECD-8606-0D3CDB0A527E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15FF-3BB9-465E-B4BB-A91BBE74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91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5EFC-1FE0-4ECD-8606-0D3CDB0A527E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15FF-3BB9-465E-B4BB-A91BBE74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083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5EFC-1FE0-4ECD-8606-0D3CDB0A527E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15FF-3BB9-465E-B4BB-A91BBE74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0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5EFC-1FE0-4ECD-8606-0D3CDB0A527E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15FF-3BB9-465E-B4BB-A91BBE74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09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5EFC-1FE0-4ECD-8606-0D3CDB0A527E}" type="datetimeFigureOut">
              <a:rPr lang="hr-HR" smtClean="0"/>
              <a:t>3.5.2017.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15FF-3BB9-465E-B4BB-A91BBE7460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095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9.jpeg"/><Relationship Id="rId18" Type="http://schemas.microsoft.com/office/2007/relationships/diagramDrawing" Target="../diagrams/drawing2.xml"/><Relationship Id="rId3" Type="http://schemas.openxmlformats.org/officeDocument/2006/relationships/image" Target="../media/image14.jpeg"/><Relationship Id="rId21" Type="http://schemas.openxmlformats.org/officeDocument/2006/relationships/diagramQuickStyle" Target="../diagrams/quickStyle3.xml"/><Relationship Id="rId7" Type="http://schemas.openxmlformats.org/officeDocument/2006/relationships/image" Target="../media/image18.jpeg"/><Relationship Id="rId12" Type="http://schemas.microsoft.com/office/2007/relationships/diagramDrawing" Target="../diagrams/drawing1.xml"/><Relationship Id="rId17" Type="http://schemas.openxmlformats.org/officeDocument/2006/relationships/diagramColors" Target="../diagrams/colors2.xml"/><Relationship Id="rId25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2.xml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diagramColors" Target="../diagrams/colors1.xml"/><Relationship Id="rId24" Type="http://schemas.openxmlformats.org/officeDocument/2006/relationships/image" Target="../media/image3.png"/><Relationship Id="rId5" Type="http://schemas.openxmlformats.org/officeDocument/2006/relationships/image" Target="../media/image16.jpeg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10" Type="http://schemas.openxmlformats.org/officeDocument/2006/relationships/diagramQuickStyle" Target="../diagrams/quickStyle1.xml"/><Relationship Id="rId19" Type="http://schemas.openxmlformats.org/officeDocument/2006/relationships/diagramData" Target="../diagrams/data3.xml"/><Relationship Id="rId4" Type="http://schemas.openxmlformats.org/officeDocument/2006/relationships/image" Target="../media/image15.jpeg"/><Relationship Id="rId9" Type="http://schemas.openxmlformats.org/officeDocument/2006/relationships/diagramLayout" Target="../diagrams/layout1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336" y="966704"/>
            <a:ext cx="6669505" cy="1680243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chemeClr val="bg1"/>
                </a:solidFill>
              </a:rPr>
              <a:t>GOSPODARENJE OTPADNIM </a:t>
            </a:r>
            <a:br>
              <a:rPr lang="hr-HR" sz="3200" b="1" dirty="0">
                <a:solidFill>
                  <a:schemeClr val="bg1"/>
                </a:solidFill>
              </a:rPr>
            </a:br>
            <a:r>
              <a:rPr lang="hr-HR" sz="3200" b="1" dirty="0">
                <a:solidFill>
                  <a:schemeClr val="bg1"/>
                </a:solidFill>
              </a:rPr>
              <a:t>TEKSTILOM DO NOVIH ZELENIH </a:t>
            </a:r>
            <a:br>
              <a:rPr lang="hr-HR" sz="3200" b="1" dirty="0">
                <a:solidFill>
                  <a:schemeClr val="bg1"/>
                </a:solidFill>
              </a:rPr>
            </a:br>
            <a:r>
              <a:rPr lang="hr-HR" sz="3200" b="1" dirty="0">
                <a:solidFill>
                  <a:schemeClr val="bg1"/>
                </a:solidFill>
              </a:rPr>
              <a:t>RADNIH MJESTA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336" y="2783305"/>
            <a:ext cx="62883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</a:rPr>
              <a:t>Proces sortiranja i distribucije tekstilnog otpada u praksi</a:t>
            </a:r>
          </a:p>
          <a:p>
            <a:endParaRPr lang="hr-H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16" y="-473242"/>
            <a:ext cx="4848301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9336" y="4133709"/>
            <a:ext cx="5769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Robert Briški, Jelena Vadla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" y="6114786"/>
            <a:ext cx="12192001" cy="698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Rectangle 16"/>
          <p:cNvSpPr/>
          <p:nvPr/>
        </p:nvSpPr>
        <p:spPr>
          <a:xfrm>
            <a:off x="3720001" y="6116004"/>
            <a:ext cx="4357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b="1" dirty="0"/>
              <a:t>Proces sortiranja i distribucije tekstilnog otpada u praksi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14802" y="6363445"/>
            <a:ext cx="200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dirty="0">
                <a:ln w="0"/>
              </a:rPr>
              <a:t>Zagreb, 04. svibnja 2017</a:t>
            </a:r>
            <a:r>
              <a:rPr lang="hr-HR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49" y="6188241"/>
            <a:ext cx="1137183" cy="544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9" y="6172865"/>
            <a:ext cx="1933168" cy="5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7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369593" y="2046348"/>
            <a:ext cx="11959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</a:rPr>
              <a:t>Hvala na pažnji!</a:t>
            </a:r>
          </a:p>
          <a:p>
            <a:endParaRPr lang="hr-H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52" y="-239230"/>
            <a:ext cx="4931297" cy="6975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8" y="4400313"/>
            <a:ext cx="6092533" cy="20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7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0793" y="200526"/>
            <a:ext cx="25801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Prema Popisu stanovništva iz 2011. godine u Varaždinskoj županiji živi 176.046 stanovnika.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Društvo </a:t>
            </a:r>
            <a:r>
              <a:rPr lang="hr-HR" dirty="0">
                <a:solidFill>
                  <a:schemeClr val="bg1"/>
                </a:solidFill>
              </a:rPr>
              <a:t>Čistoća davatelj je javne usluge prikupljanja miješanog komunalnog otpada na području 14 jedinica lokalne samouprave  Varaždinske županije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93" y="3584744"/>
            <a:ext cx="2491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Javnu uslugu koristi 30.000 domaćinstava, odnosno oko 100.000 stanovnika Varaždinske </a:t>
            </a:r>
            <a:r>
              <a:rPr lang="hr-HR" dirty="0" smtClean="0">
                <a:solidFill>
                  <a:schemeClr val="bg1"/>
                </a:solidFill>
              </a:rPr>
              <a:t>županije što je oko 60% ukupne populacije.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" y="6114786"/>
            <a:ext cx="12192001" cy="698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Rectangle 16"/>
          <p:cNvSpPr/>
          <p:nvPr/>
        </p:nvSpPr>
        <p:spPr>
          <a:xfrm>
            <a:off x="3720001" y="6116004"/>
            <a:ext cx="4357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b="1" dirty="0"/>
              <a:t>Proces sortiranja i distribucije tekstilnog otpada u praksi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14802" y="6363445"/>
            <a:ext cx="200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dirty="0">
                <a:ln w="0"/>
              </a:rPr>
              <a:t>Zagreb, 04. svibnja 2017</a:t>
            </a:r>
            <a:r>
              <a:rPr lang="hr-HR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49" y="6188241"/>
            <a:ext cx="1137183" cy="544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9" y="6172865"/>
            <a:ext cx="1933168" cy="559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27" y="0"/>
            <a:ext cx="9724673" cy="611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9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" y="6114786"/>
            <a:ext cx="12192001" cy="698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Rectangle 19"/>
          <p:cNvSpPr/>
          <p:nvPr/>
        </p:nvSpPr>
        <p:spPr>
          <a:xfrm>
            <a:off x="3720001" y="6116004"/>
            <a:ext cx="4357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b="1" dirty="0"/>
              <a:t>Proces sortiranja i distribucije tekstilnog otpada u praksi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14802" y="6363445"/>
            <a:ext cx="200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dirty="0">
                <a:ln w="0"/>
              </a:rPr>
              <a:t>Zagreb, 04. svibnja 2017</a:t>
            </a:r>
            <a:r>
              <a:rPr lang="hr-HR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49" y="6188241"/>
            <a:ext cx="1137183" cy="5445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9" y="6172865"/>
            <a:ext cx="1933168" cy="5599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823157" cy="61072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40" y="-7522"/>
            <a:ext cx="3720883" cy="20929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40" y="2024062"/>
            <a:ext cx="3723959" cy="20907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39" y="4095245"/>
            <a:ext cx="3720883" cy="201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5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637" y="38103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  <a:t>Zakon o održivom gospodarenju otpadom</a:t>
            </a:r>
            <a:b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</a:rPr>
              <a:t>Narodne novine 94/13 </a:t>
            </a:r>
          </a:p>
          <a:p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</a:rPr>
              <a:t>-posebna kategorija otpada koja se mora odvajati na mjestu nastanka te odvojeno skupljati i skladištiti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637" y="1591014"/>
            <a:ext cx="341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Pravilnik o katalogu otpada</a:t>
            </a:r>
            <a:r>
              <a:rPr lang="pl-PL" sz="1600" b="1" u="sng" dirty="0">
                <a:solidFill>
                  <a:schemeClr val="bg1"/>
                </a:solidFill>
              </a:rPr>
              <a:t/>
            </a:r>
            <a:br>
              <a:rPr lang="pl-PL" sz="1600" b="1" u="sng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Narodne novine 90/15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306" y="2119733"/>
            <a:ext cx="21132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KBO 20 01 10 - ODJEĆA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528" y="2414151"/>
            <a:ext cx="20970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KBO 20 01 11 - TEKSTIL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637" y="28555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Pravilnik o gospodarenju otpadnim tekstilom i otpadnom obućom</a:t>
            </a:r>
            <a:r>
              <a:rPr lang="pl-PL" sz="1600" dirty="0">
                <a:solidFill>
                  <a:schemeClr val="bg1"/>
                </a:solidFill>
              </a:rPr>
              <a:t/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</a:rPr>
              <a:t>Narodne novine 99/15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4541" y="34101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Pravilnik o gospodarenju otpadom</a:t>
            </a:r>
            <a:b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</a:rPr>
              <a:t>Narodne novine 23/14, 51/14, 121/15, 132/15</a:t>
            </a:r>
          </a:p>
          <a:p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</a:rPr>
              <a:t>-u reciklažnom dvorištu otpad se razvrstava odvojeno po vrsti, svojstvu i agregatnom stanju u odgovarajući spremnik</a:t>
            </a:r>
          </a:p>
          <a:p>
            <a:r>
              <a:rPr lang="pl-PL" sz="1600" dirty="0">
                <a:solidFill>
                  <a:schemeClr val="bg1"/>
                </a:solidFill>
                <a:latin typeface="Arial" panose="020B0604020202020204" pitchFamily="34" charset="0"/>
              </a:rPr>
              <a:t>-osoba koja upravlja reciklažnim dvorištem dužna je sakupljeni otpad predati osobi ovlaštenoj za gospodarenje tom vrstom otpada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15" name="Slika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27" y="2745057"/>
            <a:ext cx="1761721" cy="11723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21" y="2730001"/>
            <a:ext cx="1251197" cy="11585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04" y="4236701"/>
            <a:ext cx="1677993" cy="1505720"/>
          </a:xfrm>
          <a:prstGeom prst="rect">
            <a:avLst/>
          </a:prstGeom>
        </p:spPr>
      </p:pic>
      <p:sp>
        <p:nvSpPr>
          <p:cNvPr id="24" name="Down Arrow 26"/>
          <p:cNvSpPr/>
          <p:nvPr/>
        </p:nvSpPr>
        <p:spPr>
          <a:xfrm>
            <a:off x="7056752" y="4065366"/>
            <a:ext cx="252591" cy="361575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Down Arrow 26"/>
          <p:cNvSpPr/>
          <p:nvPr/>
        </p:nvSpPr>
        <p:spPr>
          <a:xfrm>
            <a:off x="8759950" y="4065365"/>
            <a:ext cx="252591" cy="361575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21" y="4230012"/>
            <a:ext cx="1677993" cy="1505720"/>
          </a:xfrm>
          <a:prstGeom prst="rect">
            <a:avLst/>
          </a:prstGeom>
        </p:spPr>
      </p:pic>
      <p:sp>
        <p:nvSpPr>
          <p:cNvPr id="28" name="Down Arrow 26"/>
          <p:cNvSpPr/>
          <p:nvPr/>
        </p:nvSpPr>
        <p:spPr>
          <a:xfrm>
            <a:off x="10409901" y="4009995"/>
            <a:ext cx="252591" cy="361575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405" y="4201427"/>
            <a:ext cx="1677993" cy="1505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25" y="2714429"/>
            <a:ext cx="1714053" cy="113732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" y="6114786"/>
            <a:ext cx="12192001" cy="698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Rectangle 22"/>
          <p:cNvSpPr/>
          <p:nvPr/>
        </p:nvSpPr>
        <p:spPr>
          <a:xfrm>
            <a:off x="3720001" y="6116004"/>
            <a:ext cx="4357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b="1" dirty="0"/>
              <a:t>Proces sortiranja i distribucije tekstilnog otpada u praksi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14802" y="6363445"/>
            <a:ext cx="200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dirty="0">
                <a:ln w="0"/>
              </a:rPr>
              <a:t>Zagreb, 04. svibnja 2017</a:t>
            </a:r>
            <a:r>
              <a:rPr lang="hr-HR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49" y="6188241"/>
            <a:ext cx="1137183" cy="5445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9" y="6172865"/>
            <a:ext cx="1933168" cy="559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1362" y="2308715"/>
            <a:ext cx="156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92D050"/>
                </a:solidFill>
              </a:rPr>
              <a:t>Odjevni tekstil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7397" y="230871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92D050"/>
                </a:solidFill>
              </a:rPr>
              <a:t>Tehnički tekstil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16363" y="2289010"/>
            <a:ext cx="78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FF00"/>
                </a:solidFill>
              </a:rPr>
              <a:t>Obuća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6260" y="3776622"/>
            <a:ext cx="57723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hr-HR" sz="1600" dirty="0">
                <a:solidFill>
                  <a:schemeClr val="bg1"/>
                </a:solidFill>
                <a:latin typeface="Minion Pro"/>
              </a:rPr>
              <a:t>Sakupljač otpadnog tekstila i otpadne obuće </a:t>
            </a:r>
            <a:r>
              <a:rPr lang="hr-HR" sz="1600" dirty="0">
                <a:solidFill>
                  <a:srgbClr val="FFFF00"/>
                </a:solidFill>
                <a:latin typeface="Minion Pro"/>
              </a:rPr>
              <a:t>dužan je</a:t>
            </a:r>
            <a:r>
              <a:rPr lang="hr-HR" sz="1600" dirty="0">
                <a:solidFill>
                  <a:schemeClr val="bg1"/>
                </a:solidFill>
                <a:latin typeface="Minion Pro"/>
              </a:rPr>
              <a:t> otpadni tekstil i otpadnu obuću predati oporabitelju</a:t>
            </a:r>
          </a:p>
          <a:p>
            <a:pPr algn="just" fontAlgn="base"/>
            <a:endParaRPr lang="hr-HR" sz="1600" dirty="0">
              <a:solidFill>
                <a:schemeClr val="bg1"/>
              </a:solidFill>
              <a:latin typeface="Minion Pro"/>
            </a:endParaRPr>
          </a:p>
          <a:p>
            <a:pPr algn="just" fontAlgn="base"/>
            <a:r>
              <a:rPr lang="hr-HR" sz="1600" dirty="0">
                <a:solidFill>
                  <a:srgbClr val="FFFF00"/>
                </a:solidFill>
                <a:latin typeface="Minion Pro"/>
              </a:rPr>
              <a:t>Zabranjuje se </a:t>
            </a:r>
            <a:r>
              <a:rPr lang="hr-HR" sz="1600" dirty="0">
                <a:solidFill>
                  <a:schemeClr val="bg1"/>
                </a:solidFill>
                <a:latin typeface="Minion Pro"/>
              </a:rPr>
              <a:t>obavljanje djelatnosti zbrinjavanja otpadnog tekstila i otpadne obuće postupcima D1, D2, D3, D4, D5, D6, D7, D11 i D12 u skladu s posebnim propisom koji uređuje gospodarenje otpadom</a:t>
            </a:r>
            <a:endParaRPr lang="hr-HR" sz="1600" b="0" i="0" dirty="0">
              <a:solidFill>
                <a:schemeClr val="bg1"/>
              </a:solidFill>
              <a:effectLst/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99828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41" y="196065"/>
            <a:ext cx="3076575" cy="1729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61" y="234734"/>
            <a:ext cx="3007799" cy="1691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44" y="3120774"/>
            <a:ext cx="3007799" cy="1691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67" y="675214"/>
            <a:ext cx="3007799" cy="17889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7" y="3205692"/>
            <a:ext cx="2620562" cy="1097438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6200000">
            <a:off x="3732379" y="633630"/>
            <a:ext cx="257921" cy="851643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Down Arrow 12"/>
          <p:cNvSpPr/>
          <p:nvPr/>
        </p:nvSpPr>
        <p:spPr>
          <a:xfrm rot="5400000">
            <a:off x="3900613" y="2989933"/>
            <a:ext cx="257921" cy="167439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Down Arrow 13"/>
          <p:cNvSpPr/>
          <p:nvPr/>
        </p:nvSpPr>
        <p:spPr>
          <a:xfrm rot="16200000">
            <a:off x="7591821" y="609489"/>
            <a:ext cx="257921" cy="8516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Down Arrow 14"/>
          <p:cNvSpPr/>
          <p:nvPr/>
        </p:nvSpPr>
        <p:spPr>
          <a:xfrm>
            <a:off x="9634484" y="2464192"/>
            <a:ext cx="257921" cy="65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55990962"/>
              </p:ext>
            </p:extLst>
          </p:nvPr>
        </p:nvGraphicFramePr>
        <p:xfrm>
          <a:off x="355249" y="2217345"/>
          <a:ext cx="315574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2045" y="3103027"/>
            <a:ext cx="2358029" cy="1879328"/>
          </a:xfrm>
          <a:prstGeom prst="rect">
            <a:avLst/>
          </a:prstGeom>
        </p:spPr>
      </p:pic>
      <p:sp>
        <p:nvSpPr>
          <p:cNvPr id="22" name="Down Arrow 21"/>
          <p:cNvSpPr/>
          <p:nvPr/>
        </p:nvSpPr>
        <p:spPr>
          <a:xfrm>
            <a:off x="5683710" y="1925856"/>
            <a:ext cx="257921" cy="924689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548727347"/>
              </p:ext>
            </p:extLst>
          </p:nvPr>
        </p:nvGraphicFramePr>
        <p:xfrm>
          <a:off x="4470794" y="2200338"/>
          <a:ext cx="268374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219355570"/>
              </p:ext>
            </p:extLst>
          </p:nvPr>
        </p:nvGraphicFramePr>
        <p:xfrm>
          <a:off x="1372232" y="4507262"/>
          <a:ext cx="112178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3" name="Rectangle 22"/>
          <p:cNvSpPr/>
          <p:nvPr/>
        </p:nvSpPr>
        <p:spPr>
          <a:xfrm>
            <a:off x="-1" y="6114786"/>
            <a:ext cx="12192001" cy="698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Rectangle 25"/>
          <p:cNvSpPr/>
          <p:nvPr/>
        </p:nvSpPr>
        <p:spPr>
          <a:xfrm>
            <a:off x="3720001" y="6116004"/>
            <a:ext cx="4357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b="1" dirty="0"/>
              <a:t>Proces sortiranja i distribucije tekstilnog otpada u praksi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14802" y="6363445"/>
            <a:ext cx="200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dirty="0">
                <a:ln w="0"/>
              </a:rPr>
              <a:t>Zagreb, 04. svibnja 2017</a:t>
            </a:r>
            <a:r>
              <a:rPr lang="hr-HR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49" y="6188241"/>
            <a:ext cx="1137183" cy="5445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9" y="6172865"/>
            <a:ext cx="1933168" cy="5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0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71" y="0"/>
            <a:ext cx="4850374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1" y="5883517"/>
            <a:ext cx="2364300" cy="6847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800" y="5883517"/>
            <a:ext cx="1722521" cy="82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81223"/>
              </p:ext>
            </p:extLst>
          </p:nvPr>
        </p:nvGraphicFramePr>
        <p:xfrm>
          <a:off x="346910" y="834689"/>
          <a:ext cx="4471403" cy="1496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0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0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03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tablica 1.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sakupljanje otpadnog tekstila i otpadne obuće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904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broj stanovnika korisnika javne usluge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ukupna masa sakupljenog otpadnog tekstila i otpadne obuće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masa sakupljenog otpadnog tekstila i otpadne obuće po stanovniku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47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 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kg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kg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76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100.000,00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150.000,00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1,50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49810"/>
              </p:ext>
            </p:extLst>
          </p:nvPr>
        </p:nvGraphicFramePr>
        <p:xfrm>
          <a:off x="346910" y="2544039"/>
          <a:ext cx="7975600" cy="1384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tablica 2.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preuzimanje otpadnog tekstila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sakupljanje                            od vrata do vrata                    i u RD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preuzimanje otpadnog tekstila na oporabu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jedinična cijena za preuzeti otpadni tekstil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godišnji prihod za preuzeti otpadni tekstil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godišnji trošak rada (priprema prije oporabe)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ukupni godišnji prihod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kg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kg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kn/kg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kn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kn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kn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150.000,00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124.000,00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0,45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55.800,00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82.000,00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-26.200,00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95262"/>
              </p:ext>
            </p:extLst>
          </p:nvPr>
        </p:nvGraphicFramePr>
        <p:xfrm>
          <a:off x="346910" y="4142320"/>
          <a:ext cx="7975600" cy="1398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tablica 3.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predaja otpadne obuće i dijela otpadnog tekstila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sakupljanje                            od vrata do vrata                    i u RD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predaja otpadne obuće i dijela otpadnog tekstila kojeg ne preuzima oporabitelj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jedinična cijena za predaju 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godišnji rashod za predanu otpadnu obuću i tekstil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godišnji trošak rada (priprema prije oporabe)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ukupni godišnji rashod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kg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kg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kn/kg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kn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kn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kn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150.000,00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26.000,00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1,00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26.000,00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18.000,00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44.000,00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1" y="6114786"/>
            <a:ext cx="12192001" cy="698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3720001" y="6116004"/>
            <a:ext cx="4357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b="1" dirty="0"/>
              <a:t>Proces sortiranja i distribucije tekstilnog otpada u praksi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4802" y="6363445"/>
            <a:ext cx="200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dirty="0">
                <a:ln w="0"/>
              </a:rPr>
              <a:t>Zagreb, 04. svibnja 2017</a:t>
            </a:r>
            <a:r>
              <a:rPr lang="hr-HR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49" y="6188241"/>
            <a:ext cx="1137183" cy="544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9" y="6172865"/>
            <a:ext cx="1933168" cy="559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37147" y="217630"/>
            <a:ext cx="5044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STATISTIČKI PODACI SAKUPLJAČA ZA 2016. GODINU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59" y="768500"/>
            <a:ext cx="3044955" cy="18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9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114786"/>
            <a:ext cx="12192001" cy="698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3720001" y="6116004"/>
            <a:ext cx="4357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b="1" dirty="0"/>
              <a:t>Proces sortiranja i distribucije tekstilnog otpada u praksi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4802" y="6363445"/>
            <a:ext cx="200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dirty="0">
                <a:ln w="0"/>
              </a:rPr>
              <a:t>Zagreb, 04. svibnja 2017</a:t>
            </a:r>
            <a:r>
              <a:rPr lang="hr-HR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49" y="6188241"/>
            <a:ext cx="1137183" cy="544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9" y="6172865"/>
            <a:ext cx="1933168" cy="5599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80" y="680459"/>
            <a:ext cx="5322324" cy="45974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20001" y="2812570"/>
            <a:ext cx="19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prihod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12844" y="3682484"/>
            <a:ext cx="764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trošak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7642" y="3313152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hr-HR" dirty="0"/>
              <a:t>55.800,00</a:t>
            </a:r>
            <a:endParaRPr lang="hr-H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135455" y="4122004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hr-HR" dirty="0"/>
              <a:t>70.200,00</a:t>
            </a:r>
            <a:endParaRPr lang="hr-HR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79" y="2290248"/>
            <a:ext cx="825903" cy="5377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61" y="2370351"/>
            <a:ext cx="1399951" cy="13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8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Zakonski i podzakonski akti utvrđuju mjere, ciljeve i način gospodarenja otpadnim tekstilom i otpadnom obućom</a:t>
            </a:r>
          </a:p>
          <a:p>
            <a:r>
              <a:rPr lang="hr-HR" dirty="0">
                <a:solidFill>
                  <a:schemeClr val="bg1"/>
                </a:solidFill>
              </a:rPr>
              <a:t>Sustav provođenja zakonskih i podzakonskih akata nije </a:t>
            </a:r>
            <a:r>
              <a:rPr lang="hr-HR" dirty="0" smtClean="0">
                <a:solidFill>
                  <a:schemeClr val="bg1"/>
                </a:solidFill>
              </a:rPr>
              <a:t>zaživio </a:t>
            </a:r>
            <a:r>
              <a:rPr lang="hr-HR" dirty="0">
                <a:solidFill>
                  <a:schemeClr val="bg1"/>
                </a:solidFill>
              </a:rPr>
              <a:t>u RH jer mjerodavne institucije nisu osigurale provedbu zakonskih obveza na kvalitetan, postojan i </a:t>
            </a:r>
            <a:r>
              <a:rPr lang="hr-HR" b="1" dirty="0">
                <a:solidFill>
                  <a:srgbClr val="FFFF00"/>
                </a:solidFill>
              </a:rPr>
              <a:t>ekonomski učinkovit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b="1" dirty="0">
                <a:solidFill>
                  <a:srgbClr val="FFFF00"/>
                </a:solidFill>
              </a:rPr>
              <a:t>način</a:t>
            </a:r>
          </a:p>
          <a:p>
            <a:r>
              <a:rPr lang="hr-HR" dirty="0">
                <a:solidFill>
                  <a:schemeClr val="bg1"/>
                </a:solidFill>
              </a:rPr>
              <a:t>Gospodarenje otpadom </a:t>
            </a:r>
            <a:r>
              <a:rPr lang="hr-HR" b="1" dirty="0">
                <a:solidFill>
                  <a:srgbClr val="FFFF00"/>
                </a:solidFill>
              </a:rPr>
              <a:t>od interesa je za Republiku Hrvatsku</a:t>
            </a:r>
            <a:r>
              <a:rPr lang="hr-HR" dirty="0">
                <a:solidFill>
                  <a:schemeClr val="bg1"/>
                </a:solidFill>
              </a:rPr>
              <a:t> koja treba u što kraćem vremenu osigurati uvjete za gospodarenje otpadom u skladu s načelima </a:t>
            </a:r>
            <a:r>
              <a:rPr lang="hr-HR" b="1" dirty="0">
                <a:solidFill>
                  <a:srgbClr val="FFFF00"/>
                </a:solidFill>
              </a:rPr>
              <a:t>održivog razvoja</a:t>
            </a:r>
            <a:r>
              <a:rPr lang="hr-HR" dirty="0">
                <a:solidFill>
                  <a:schemeClr val="bg1"/>
                </a:solidFill>
              </a:rPr>
              <a:t>, zaštite okoliša i gospodarenja otpadom.</a:t>
            </a:r>
          </a:p>
          <a:p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-1" y="6114786"/>
            <a:ext cx="12192001" cy="6989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Rectangle 9"/>
          <p:cNvSpPr/>
          <p:nvPr/>
        </p:nvSpPr>
        <p:spPr>
          <a:xfrm>
            <a:off x="3720001" y="6116004"/>
            <a:ext cx="4357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b="1" dirty="0"/>
              <a:t>Proces sortiranja i distribucije tekstilnog otpada u praksi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14802" y="6363445"/>
            <a:ext cx="200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400" dirty="0">
                <a:ln w="0"/>
              </a:rPr>
              <a:t>Zagreb, 04. svibnja 2017</a:t>
            </a:r>
            <a:r>
              <a:rPr lang="hr-HR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49" y="6188241"/>
            <a:ext cx="1137183" cy="544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9" y="6172865"/>
            <a:ext cx="1933168" cy="5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5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532</Words>
  <Application>Microsoft Office PowerPoint</Application>
  <PresentationFormat>Široki zaslon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Minion Pro</vt:lpstr>
      <vt:lpstr>Office Theme</vt:lpstr>
      <vt:lpstr>GOSPODARENJE OTPADNIM  TEKSTILOM DO NOVIH ZELENIH  RADNIH MJESTA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Zaključak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Petak</dc:creator>
  <cp:lastModifiedBy>Davor Skroza</cp:lastModifiedBy>
  <cp:revision>35</cp:revision>
  <dcterms:created xsi:type="dcterms:W3CDTF">2017-05-02T05:16:51Z</dcterms:created>
  <dcterms:modified xsi:type="dcterms:W3CDTF">2017-05-03T06:12:30Z</dcterms:modified>
</cp:coreProperties>
</file>