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61" r:id="rId2"/>
    <p:sldId id="369" r:id="rId3"/>
    <p:sldId id="370" r:id="rId4"/>
    <p:sldId id="366" r:id="rId5"/>
    <p:sldId id="371" r:id="rId6"/>
    <p:sldId id="368" r:id="rId7"/>
    <p:sldId id="372" r:id="rId8"/>
    <p:sldId id="362" r:id="rId9"/>
    <p:sldId id="374" r:id="rId10"/>
    <p:sldId id="375" r:id="rId11"/>
    <p:sldId id="376" r:id="rId12"/>
    <p:sldId id="379" r:id="rId13"/>
    <p:sldId id="373" r:id="rId14"/>
    <p:sldId id="281" r:id="rId15"/>
  </p:sldIdLst>
  <p:sldSz cx="9144000" cy="6858000" type="screen4x3"/>
  <p:notesSz cx="7315200" cy="96012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82F"/>
    <a:srgbClr val="004620"/>
    <a:srgbClr val="00642D"/>
    <a:srgbClr val="289032"/>
    <a:srgbClr val="0000FF"/>
    <a:srgbClr val="003399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5" autoAdjust="0"/>
    <p:restoredTop sz="83871" autoAdjust="0"/>
  </p:normalViewPr>
  <p:slideViewPr>
    <p:cSldViewPr snapToGrid="0">
      <p:cViewPr varScale="1">
        <p:scale>
          <a:sx n="90" d="100"/>
          <a:sy n="90" d="100"/>
        </p:scale>
        <p:origin x="50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8" y="5238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90" d="100"/>
          <a:sy n="90" d="100"/>
        </p:scale>
        <p:origin x="2539" y="-6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46553C-5C28-4140-9D82-C47BDCEC76B3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356E96-4E79-4E85-BA81-F7532161CAB8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4187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8" y="1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8B9DB5-1537-4CBD-9B73-9DA685DB000D}" type="datetimeFigureOut">
              <a:rPr lang="hr-HR" smtClean="0"/>
              <a:pPr/>
              <a:t>16.3.2017.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8888" y="720725"/>
            <a:ext cx="4797425" cy="3598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8" y="9119474"/>
            <a:ext cx="3169920" cy="4800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B7E38-6015-49BB-9D93-3116615A4F7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0344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5443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5443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544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28544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125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2786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b="1" i="1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88507829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301253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CAB7E38-6015-49BB-9D93-3116615A4F7C}" type="slidenum">
              <a:rPr lang="hr-HR" smtClean="0"/>
              <a:pPr/>
              <a:t>14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72550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584028" y="5759669"/>
            <a:ext cx="5434176" cy="1098331"/>
          </a:xfrm>
        </p:spPr>
        <p:txBody>
          <a:bodyPr anchor="ctr">
            <a:normAutofit/>
          </a:bodyPr>
          <a:lstStyle>
            <a:lvl1pPr algn="r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 txBox="1">
            <a:spLocks/>
          </p:cNvSpPr>
          <p:nvPr userDrawn="1"/>
        </p:nvSpPr>
        <p:spPr>
          <a:xfrm>
            <a:off x="622737" y="4910192"/>
            <a:ext cx="7459717" cy="71284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240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SEKTOR ZA INDUSTRIJU I IT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40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INDUSTRY </a:t>
            </a:r>
            <a:r>
              <a:rPr lang="hr-HR" sz="1400" b="0" smtClean="0">
                <a:solidFill>
                  <a:schemeClr val="bg1"/>
                </a:solidFill>
                <a:latin typeface="Dosis" panose="02010503020202060003" pitchFamily="2" charset="-18"/>
              </a:rPr>
              <a:t>AND  IT </a:t>
            </a:r>
            <a:r>
              <a:rPr lang="en-US" sz="140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SECTOR</a:t>
            </a:r>
            <a:endParaRPr lang="en-US" sz="1200" b="0" dirty="0" smtClean="0">
              <a:solidFill>
                <a:schemeClr val="bg1"/>
              </a:solidFill>
              <a:latin typeface="Dosis" panose="02010503020202060003" pitchFamily="2" charset="-18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4294967295"/>
          </p:nvPr>
        </p:nvSpPr>
        <p:spPr>
          <a:xfrm>
            <a:off x="3798503" y="6478588"/>
            <a:ext cx="5219700" cy="269053"/>
          </a:xfrm>
        </p:spPr>
        <p:txBody>
          <a:bodyPr anchor="ctr">
            <a:noAutofit/>
          </a:bodyPr>
          <a:lstStyle>
            <a:lvl1pPr marL="0" indent="0" algn="r">
              <a:buNone/>
              <a:defRPr sz="2000"/>
            </a:lvl1pPr>
          </a:lstStyle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324718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4153091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418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57261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3939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150893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17752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101882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8139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85739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193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00450" y="6356351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hr-H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23407A76-4852-4B6C-BAE3-FDE891664436}" type="slidenum">
              <a:rPr lang="hr-HR" smtClean="0"/>
              <a:pPr/>
              <a:t>‹#›</a:t>
            </a:fld>
            <a:endParaRPr lang="hr-HR"/>
          </a:p>
        </p:txBody>
      </p:sp>
      <p:sp>
        <p:nvSpPr>
          <p:cNvPr id="9" name="Subtitle 2"/>
          <p:cNvSpPr txBox="1">
            <a:spLocks/>
          </p:cNvSpPr>
          <p:nvPr/>
        </p:nvSpPr>
        <p:spPr>
          <a:xfrm>
            <a:off x="581024" y="6176962"/>
            <a:ext cx="3019425" cy="6810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hr-HR" sz="160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SEKTOR ZA INDUSTRIJU</a:t>
            </a:r>
          </a:p>
          <a:p>
            <a: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05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INDUSTRY </a:t>
            </a:r>
            <a:r>
              <a:rPr lang="hr-HR" sz="105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AND  IT </a:t>
            </a:r>
            <a:r>
              <a:rPr lang="en-US" sz="1050" b="0" dirty="0" smtClean="0">
                <a:solidFill>
                  <a:schemeClr val="bg1"/>
                </a:solidFill>
                <a:latin typeface="Dosis" panose="02010503020202060003" pitchFamily="2" charset="-18"/>
              </a:rPr>
              <a:t>SECTOR</a:t>
            </a:r>
            <a:endParaRPr lang="en-US" sz="1000" b="0" dirty="0" smtClean="0">
              <a:solidFill>
                <a:schemeClr val="bg1"/>
              </a:solidFill>
              <a:latin typeface="Dosis" panose="02010503020202060003" pitchFamily="2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560689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Segoe UI Light" panose="020B0502040204020203" pitchFamily="34" charset="0"/>
          <a:ea typeface="+mn-ea"/>
          <a:cs typeface="Segoe UI Light" panose="020B0502040204020203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9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rflorjanic@hgk.hr" TargetMode="External"/><Relationship Id="rId4" Type="http://schemas.openxmlformats.org/officeDocument/2006/relationships/hyperlink" Target="mailto:industrija@hgk.hr" TargetMode="External"/><Relationship Id="rId9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418" y="145331"/>
            <a:ext cx="8478981" cy="91300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ODGOVORNO </a:t>
            </a: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POSLOVANJE S KEMIKALIJAMA</a:t>
            </a:r>
            <a:b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Care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endParaRPr lang="hr-HR" sz="3200" b="1" strike="sngStrik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2048256"/>
            <a:ext cx="8207125" cy="3968079"/>
          </a:xfrm>
        </p:spPr>
        <p:txBody>
          <a:bodyPr>
            <a:normAutofit fontScale="47500" lnSpcReduction="20000"/>
          </a:bodyPr>
          <a:lstStyle/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sz="7200" b="1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sz="9600" b="1" kern="0" dirty="0" smtClean="0">
              <a:solidFill>
                <a:srgbClr val="003399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sz="9600" b="1" kern="0" dirty="0" smtClean="0">
              <a:solidFill>
                <a:srgbClr val="003399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r>
              <a:rPr lang="en-US" altLang="sr-Latn-RS" sz="7200" b="1" kern="0" dirty="0">
                <a:solidFill>
                  <a:srgbClr val="003399"/>
                </a:solidFill>
                <a:latin typeface="Arial"/>
                <a:cs typeface="Arial"/>
              </a:rPr>
              <a:t/>
            </a:r>
            <a:br>
              <a:rPr lang="en-US" altLang="sr-Latn-RS" sz="7200" b="1" kern="0" dirty="0">
                <a:solidFill>
                  <a:srgbClr val="003399"/>
                </a:solidFill>
                <a:latin typeface="Arial"/>
                <a:cs typeface="Arial"/>
              </a:rPr>
            </a:br>
            <a:r>
              <a:rPr lang="hr-HR" altLang="sr-Latn-RS" sz="7200" b="1" kern="0" dirty="0" smtClean="0">
                <a:solidFill>
                  <a:srgbClr val="003399"/>
                </a:solidFill>
                <a:latin typeface="Arial"/>
                <a:cs typeface="Arial"/>
              </a:rPr>
              <a:t>   </a:t>
            </a:r>
            <a:endParaRPr lang="hr-HR" altLang="sr-Latn-RS" sz="7200" b="1" kern="0" dirty="0">
              <a:solidFill>
                <a:srgbClr val="003399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en-GB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hr-HR" b="1" dirty="0">
              <a:solidFill>
                <a:srgbClr val="000066"/>
              </a:solidFill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sz="3600" kern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r-HR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hr-HR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  <p:pic>
        <p:nvPicPr>
          <p:cNvPr id="3076" name="Picture 4" descr="Zastava Republike Hrvat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50" y="201168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9" y="1520575"/>
            <a:ext cx="563537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hr-HR" b="1" dirty="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kern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r-HR" sz="2400" kern="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466" y="1884924"/>
            <a:ext cx="5262768" cy="3709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7592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7400" y="685800"/>
            <a:ext cx="7775223" cy="584200"/>
          </a:xfrm>
        </p:spPr>
        <p:txBody>
          <a:bodyPr>
            <a:noAutofit/>
          </a:bodyPr>
          <a:lstStyle/>
          <a:p>
            <a:r>
              <a:rPr lang="hr-HR" altLang="sr-Latn-R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Odgovorno poslovanje s kemikalijama u RH</a:t>
            </a:r>
            <a:br>
              <a:rPr lang="hr-HR" altLang="sr-Latn-R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hr-HR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2024" y="1124712"/>
            <a:ext cx="8549640" cy="5052251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2000" b="1" kern="0" dirty="0" smtClean="0">
                <a:solidFill>
                  <a:srgbClr val="003399"/>
                </a:solidFill>
                <a:latin typeface="Arial"/>
                <a:cs typeface="+mn-cs"/>
              </a:rPr>
              <a:t>Hrvatska gospodarska komora – Udruženje kemijske industrije UKI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CEFIC – sastanak u Zagrebu (Cefic RC Manager) – poziv za pridruživanje članstvu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ICCA </a:t>
            </a:r>
            <a:r>
              <a:rPr lang="hr-HR" sz="1700" kern="0" dirty="0">
                <a:solidFill>
                  <a:srgbClr val="003399"/>
                </a:solidFill>
                <a:latin typeface="Arial"/>
                <a:cs typeface="+mn-cs"/>
              </a:rPr>
              <a:t>RCLG, 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2014., </a:t>
            </a:r>
            <a:r>
              <a:rPr lang="hr-HR" sz="1700" kern="0" dirty="0">
                <a:solidFill>
                  <a:srgbClr val="003399"/>
                </a:solidFill>
                <a:latin typeface="Arial"/>
                <a:cs typeface="+mn-cs"/>
              </a:rPr>
              <a:t>sastanak u studenom 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2014. (London) (Chromos Agro)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	- poziv pridruživanju inicijativi “Responsible Care”  (sve zemlje EU osim RH)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ICCA </a:t>
            </a:r>
            <a:r>
              <a:rPr lang="hr-HR" sz="1700" kern="0" dirty="0">
                <a:solidFill>
                  <a:srgbClr val="003399"/>
                </a:solidFill>
                <a:latin typeface="Arial"/>
                <a:cs typeface="+mn-cs"/>
              </a:rPr>
              <a:t>RCLG, 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s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</a:rPr>
              <a:t>astanak u 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studenom 2015. </a:t>
            </a:r>
            <a:r>
              <a:rPr lang="hr-HR" sz="1700" kern="0" dirty="0">
                <a:solidFill>
                  <a:srgbClr val="003399"/>
                </a:solidFill>
                <a:latin typeface="Arial"/>
                <a:cs typeface="+mn-cs"/>
              </a:rPr>
              <a:t>(Cape Town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)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	- UKI – predstavljena hrvatska kemijska industrija; s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</a:rPr>
              <a:t>tatus promatrača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1700" kern="0" dirty="0" smtClean="0">
                <a:solidFill>
                  <a:srgbClr val="003399"/>
                </a:solidFill>
                <a:latin typeface="Arial"/>
              </a:rPr>
              <a:t>ICCA RCLG, sastanak u studenom 2016. (</a:t>
            </a:r>
            <a:r>
              <a:rPr lang="en-US" sz="1700" kern="0" dirty="0" smtClean="0">
                <a:solidFill>
                  <a:srgbClr val="003399"/>
                </a:solidFill>
                <a:latin typeface="Arial"/>
              </a:rPr>
              <a:t>Salvador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</a:rPr>
              <a:t>)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	- UKI - zahtjev za članstvom – članstvo potvrđeno</a:t>
            </a:r>
            <a:endParaRPr lang="hr-HR" sz="1700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en-US" sz="1700" kern="0" dirty="0">
                <a:solidFill>
                  <a:srgbClr val="003399"/>
                </a:solidFill>
                <a:latin typeface="Arial"/>
                <a:cs typeface="+mn-cs"/>
              </a:rPr>
              <a:t>    - 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Hrvatska prihvaćena kao </a:t>
            </a:r>
            <a:r>
              <a:rPr lang="en-US" sz="1700" kern="0" dirty="0" smtClean="0">
                <a:solidFill>
                  <a:srgbClr val="003399"/>
                </a:solidFill>
                <a:latin typeface="Arial"/>
                <a:cs typeface="+mn-cs"/>
              </a:rPr>
              <a:t>61</a:t>
            </a:r>
            <a:r>
              <a:rPr lang="hr-HR" sz="1700" kern="0" dirty="0" smtClean="0">
                <a:solidFill>
                  <a:srgbClr val="003399"/>
                </a:solidFill>
                <a:latin typeface="Arial"/>
                <a:cs typeface="+mn-cs"/>
              </a:rPr>
              <a:t>. član  ICCA RCLG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    - ICCA RCLG – Pismo potvrde primanja UKI u članstvo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    - CEFIC – Pismo potvrde korištenja “RC logo</a:t>
            </a:r>
            <a:r>
              <a:rPr lang="hr-HR" altLang="sr-Latn-RS" sz="1700" kern="0" dirty="0">
                <a:solidFill>
                  <a:srgbClr val="003399"/>
                </a:solidFill>
                <a:latin typeface="Arial"/>
                <a:cs typeface="+mn-cs"/>
              </a:rPr>
              <a:t>”(registriran za EU)</a:t>
            </a: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sz="1700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4" descr="Zastava Republike Hrvat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73" y="115553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rpatarcic\Documents\a SLIKE\2015\1510-Cape Town\za prezentacije, R B\CAIA Leadership meeting-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21" y="4836873"/>
            <a:ext cx="1687591" cy="112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rpatarcic\Documents\a SLIKE\2015\1510-Cape Town\za prezentacije, R B\CAIA Leadership meeting-2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20" y="4614529"/>
            <a:ext cx="2730305" cy="14776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611099" y="3523873"/>
            <a:ext cx="3121531" cy="1755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63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0400" y="327546"/>
            <a:ext cx="7902223" cy="980553"/>
          </a:xfrm>
        </p:spPr>
        <p:txBody>
          <a:bodyPr>
            <a:noAutofit/>
          </a:bodyPr>
          <a:lstStyle/>
          <a:p>
            <a:r>
              <a:rPr lang="hr-HR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altLang="sr-Latn-R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Odgovorno poslovanje s kemikalijama u RH</a:t>
            </a:r>
            <a:endParaRPr lang="hr-HR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" y="1496291"/>
            <a:ext cx="8912500" cy="4616710"/>
          </a:xfrm>
        </p:spPr>
        <p:txBody>
          <a:bodyPr>
            <a:normAutofit fontScale="55000" lnSpcReduction="20000"/>
          </a:bodyPr>
          <a:lstStyle/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altLang="sr-Latn-RS" sz="3300" b="1" kern="0" dirty="0" smtClean="0">
                <a:solidFill>
                  <a:srgbClr val="003399"/>
                </a:solidFill>
                <a:latin typeface="Arial"/>
              </a:rPr>
              <a:t>Pomoć i podrška:</a:t>
            </a:r>
          </a:p>
          <a:p>
            <a:pPr lvl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hr-HR" altLang="sr-Latn-RS" sz="2900" b="1" kern="0" dirty="0" smtClean="0">
              <a:solidFill>
                <a:srgbClr val="003399"/>
              </a:solidFill>
              <a:latin typeface="Arial"/>
            </a:endParaRPr>
          </a:p>
          <a:p>
            <a:pPr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9BD5">
                  <a:lumMod val="50000"/>
                </a:srgbClr>
              </a:buClr>
              <a:buSzPct val="71000"/>
              <a:buNone/>
            </a:pPr>
            <a:r>
              <a:rPr lang="hr-HR" altLang="sr-Latn-RS" sz="2900" b="1" kern="0" dirty="0">
                <a:solidFill>
                  <a:srgbClr val="003399"/>
                </a:solidFill>
                <a:latin typeface="Arial"/>
              </a:rPr>
              <a:t>- ICCA RCLG</a:t>
            </a:r>
          </a:p>
          <a:p>
            <a:pPr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9BD5">
                  <a:lumMod val="50000"/>
                </a:srgbClr>
              </a:buClr>
              <a:buSzPct val="71000"/>
              <a:buNone/>
            </a:pPr>
            <a:r>
              <a:rPr lang="hr-HR" altLang="sr-Latn-RS" sz="2900" b="1" kern="0" dirty="0" smtClean="0">
                <a:solidFill>
                  <a:srgbClr val="003399"/>
                </a:solidFill>
                <a:latin typeface="Arial"/>
              </a:rPr>
              <a:t>- </a:t>
            </a:r>
            <a:r>
              <a:rPr lang="en-US" altLang="sr-Latn-RS" sz="2900" b="1" kern="0" dirty="0" smtClean="0">
                <a:solidFill>
                  <a:srgbClr val="003399"/>
                </a:solidFill>
                <a:latin typeface="Arial"/>
              </a:rPr>
              <a:t>Francis Leveque, CEFIC</a:t>
            </a:r>
            <a:r>
              <a:rPr lang="hr-HR" altLang="sr-Latn-RS" sz="2900" b="1" kern="0" dirty="0" smtClean="0">
                <a:solidFill>
                  <a:srgbClr val="003399"/>
                </a:solidFill>
                <a:latin typeface="Arial"/>
              </a:rPr>
              <a:t> RC Manager</a:t>
            </a:r>
            <a:endParaRPr lang="en-US" altLang="sr-Latn-RS" sz="2900" b="1" kern="0" dirty="0" smtClean="0">
              <a:solidFill>
                <a:srgbClr val="003399"/>
              </a:solidFill>
              <a:latin typeface="Arial"/>
            </a:endParaRPr>
          </a:p>
          <a:p>
            <a:pPr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9BD5">
                  <a:lumMod val="50000"/>
                </a:srgbClr>
              </a:buClr>
              <a:buSzPct val="71000"/>
              <a:buNone/>
            </a:pPr>
            <a:r>
              <a:rPr lang="hr-HR" altLang="sr-Latn-RS" sz="2900" b="1" kern="0" dirty="0" smtClean="0">
                <a:solidFill>
                  <a:srgbClr val="003399"/>
                </a:solidFill>
                <a:latin typeface="Arial"/>
              </a:rPr>
              <a:t>- </a:t>
            </a:r>
            <a:r>
              <a:rPr lang="en-US" altLang="sr-Latn-RS" sz="2900" b="1" kern="0" dirty="0" smtClean="0">
                <a:solidFill>
                  <a:srgbClr val="003399"/>
                </a:solidFill>
                <a:latin typeface="Arial"/>
              </a:rPr>
              <a:t>Barry S Dyer, Responsible Care New Zealand</a:t>
            </a:r>
          </a:p>
          <a:p>
            <a:pPr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9BD5">
                  <a:lumMod val="50000"/>
                </a:srgbClr>
              </a:buClr>
              <a:buSzPct val="71000"/>
              <a:buNone/>
            </a:pPr>
            <a:r>
              <a:rPr lang="hr-HR" altLang="sr-Latn-RS" sz="2900" b="1" kern="0" dirty="0">
                <a:solidFill>
                  <a:srgbClr val="003399"/>
                </a:solidFill>
                <a:latin typeface="Arial"/>
              </a:rPr>
              <a:t>- Odgovorno poslovanje s kemikalijama – Slovensko Udruženje kemijske industrije,</a:t>
            </a:r>
          </a:p>
          <a:p>
            <a:pPr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5B9BD5">
                  <a:lumMod val="50000"/>
                </a:srgbClr>
              </a:buClr>
              <a:buSzPct val="71000"/>
              <a:buNone/>
            </a:pPr>
            <a:r>
              <a:rPr lang="hr-HR" altLang="sr-Latn-RS" sz="2900" b="1" kern="0" dirty="0">
                <a:solidFill>
                  <a:srgbClr val="003399"/>
                </a:solidFill>
                <a:latin typeface="Arial"/>
              </a:rPr>
              <a:t>  Gospodarska  zbornica Slovenije (dokumentacija i procedure)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hr-HR" sz="29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3300" b="1" kern="0" dirty="0">
                <a:solidFill>
                  <a:srgbClr val="003399"/>
                </a:solidFill>
                <a:latin typeface="Arial"/>
                <a:cs typeface="+mn-cs"/>
              </a:rPr>
              <a:t> </a:t>
            </a:r>
            <a:r>
              <a:rPr lang="hr-HR" sz="3300" kern="0" dirty="0" smtClean="0">
                <a:solidFill>
                  <a:srgbClr val="003399"/>
                </a:solidFill>
                <a:latin typeface="Arial"/>
              </a:rPr>
              <a:t> </a:t>
            </a:r>
            <a:r>
              <a:rPr lang="hr-HR" sz="3300" b="1" kern="0" dirty="0">
                <a:solidFill>
                  <a:srgbClr val="003399"/>
                </a:solidFill>
                <a:latin typeface="Arial"/>
              </a:rPr>
              <a:t>Planirano o</a:t>
            </a:r>
            <a:r>
              <a:rPr lang="hr-HR" altLang="sr-Latn-RS" sz="3300" b="1" kern="0" dirty="0" smtClean="0">
                <a:solidFill>
                  <a:srgbClr val="003399"/>
                </a:solidFill>
                <a:latin typeface="Arial"/>
              </a:rPr>
              <a:t>snivanje Grupacije za odgovorno poslovanje s kemikalijama (UKI),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r>
              <a:rPr lang="hr-HR" altLang="sr-Latn-RS" sz="3300" b="1" kern="0" dirty="0" smtClean="0">
                <a:solidFill>
                  <a:srgbClr val="003399"/>
                </a:solidFill>
                <a:latin typeface="Arial"/>
              </a:rPr>
              <a:t>    ožujak 2017.</a:t>
            </a: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hr-HR" sz="3300" kern="0" dirty="0" smtClean="0">
              <a:solidFill>
                <a:srgbClr val="003399"/>
              </a:solidFill>
              <a:latin typeface="Arial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hr-HR" sz="3300" b="1" kern="0" dirty="0" smtClean="0">
                <a:solidFill>
                  <a:srgbClr val="003399"/>
                </a:solidFill>
                <a:latin typeface="Arial"/>
              </a:rPr>
              <a:t>  Interes za članstvo u Grupaciji za OPK HGK: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sz="2900" b="1" kern="0" dirty="0" smtClean="0">
              <a:solidFill>
                <a:srgbClr val="003399"/>
              </a:solidFill>
              <a:latin typeface="Arial"/>
            </a:endParaRP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900" b="1" kern="0" dirty="0" smtClean="0">
                <a:solidFill>
                  <a:srgbClr val="003399"/>
                </a:solidFill>
                <a:latin typeface="Arial"/>
              </a:rPr>
              <a:t>Chromos Agro d.d.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900" b="1" kern="0" dirty="0" smtClean="0">
                <a:solidFill>
                  <a:srgbClr val="003399"/>
                </a:solidFill>
                <a:latin typeface="Arial"/>
              </a:rPr>
              <a:t>INA d.d.</a:t>
            </a: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900" b="1" kern="0" dirty="0" smtClean="0">
                <a:solidFill>
                  <a:srgbClr val="003399"/>
                </a:solidFill>
                <a:latin typeface="Arial"/>
              </a:rPr>
              <a:t>IVASIM d.o.o.     </a:t>
            </a:r>
            <a:endParaRPr lang="hr-HR" sz="2900" b="1" kern="0" dirty="0">
              <a:solidFill>
                <a:srgbClr val="003399"/>
              </a:solidFill>
              <a:latin typeface="Arial"/>
            </a:endParaRPr>
          </a:p>
          <a:p>
            <a:pPr lvl="1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r>
              <a:rPr lang="hr-HR" sz="2900" b="1" kern="0" dirty="0" smtClean="0">
                <a:solidFill>
                  <a:srgbClr val="003399"/>
                </a:solidFill>
                <a:latin typeface="Arial"/>
              </a:rPr>
              <a:t>CAPAROL d.o.o.</a:t>
            </a:r>
            <a:endParaRPr lang="hr-HR" sz="2900" b="1" kern="0" dirty="0">
              <a:solidFill>
                <a:srgbClr val="003399"/>
              </a:solidFill>
              <a:latin typeface="Arial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Font typeface="Wingdings" panose="05000000000000000000" pitchFamily="2" charset="2"/>
              <a:buChar char="§"/>
              <a:defRPr/>
            </a:pPr>
            <a:endParaRPr lang="hr-HR" sz="2400" kern="0" dirty="0" smtClean="0">
              <a:solidFill>
                <a:srgbClr val="003399"/>
              </a:solidFill>
              <a:latin typeface="Arial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en-US" sz="21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1751" y="4707188"/>
            <a:ext cx="1922350" cy="39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0925" y="4412883"/>
            <a:ext cx="2593075" cy="1642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 descr="Zastava Republike Hrvatsk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73" y="115553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80084" y="5114748"/>
            <a:ext cx="1143662" cy="6004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897550" y="5118278"/>
            <a:ext cx="979571" cy="979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graphicFrame>
        <p:nvGraphicFramePr>
          <p:cNvPr id="7" name="Content Placeholder 6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9545820"/>
              </p:ext>
            </p:extLst>
          </p:nvPr>
        </p:nvGraphicFramePr>
        <p:xfrm>
          <a:off x="4461265" y="0"/>
          <a:ext cx="4682735" cy="60601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Acrobat Document" r:id="rId3" imgW="5829199" imgH="7543800" progId="AcroExch.Document.DC">
                  <p:embed/>
                </p:oleObj>
              </mc:Choice>
              <mc:Fallback>
                <p:oleObj name="Acrobat Document" r:id="rId3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61265" y="0"/>
                        <a:ext cx="4682735" cy="60601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732733"/>
              </p:ext>
            </p:extLst>
          </p:nvPr>
        </p:nvGraphicFramePr>
        <p:xfrm>
          <a:off x="0" y="0"/>
          <a:ext cx="4682405" cy="6060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Acrobat Document" r:id="rId5" imgW="5829199" imgH="7543800" progId="AcroExch.Document.DC">
                  <p:embed/>
                </p:oleObj>
              </mc:Choice>
              <mc:Fallback>
                <p:oleObj name="Acrobat Document" r:id="rId5" imgW="5829199" imgH="7543800" progId="AcroExch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4682405" cy="60601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317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508001"/>
            <a:ext cx="6299200" cy="812800"/>
          </a:xfrm>
        </p:spPr>
        <p:txBody>
          <a:bodyPr>
            <a:noAutofit/>
          </a:bodyPr>
          <a:lstStyle/>
          <a:p>
            <a:r>
              <a:rPr lang="hr-HR" altLang="sr-Latn-R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PRIDRUŽITE SE INICIJATIVI!</a:t>
            </a:r>
            <a:endParaRPr lang="hr-HR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023" y="1168400"/>
            <a:ext cx="8311571" cy="3601203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sz="2000" b="1" kern="0" dirty="0" smtClean="0">
              <a:solidFill>
                <a:srgbClr val="000066"/>
              </a:solidFill>
              <a:latin typeface="Arial"/>
              <a:cs typeface="+mn-cs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sr-Latn-RS" sz="2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</a:pPr>
            <a:endParaRPr lang="en-US" altLang="sr-Latn-RS" sz="20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cs typeface="+mn-cs"/>
              </a:rPr>
              <a:t> </a:t>
            </a:r>
            <a:endParaRPr lang="en-US" altLang="sr-Latn-RS" sz="20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</a:pPr>
            <a:endParaRPr lang="en-US" altLang="sr-Latn-RS" sz="20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4" descr="Zastava Republike Hrvat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50" y="201168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5" descr="Duck Leadershi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2700"/>
            <a:ext cx="8928100" cy="39460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27538"/>
            <a:ext cx="8961437" cy="95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27246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hgk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1211"/>
            <a:ext cx="1577975" cy="573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1744133" y="1367229"/>
            <a:ext cx="6951811" cy="36379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defRPr/>
            </a:pPr>
            <a:r>
              <a:rPr lang="hr-HR" altLang="sr-Latn-R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j-ea"/>
                <a:cs typeface="Arial" panose="020B0604020202020204" pitchFamily="34" charset="0"/>
              </a:rPr>
              <a:t>Hvala na pažnji!</a:t>
            </a:r>
            <a:endParaRPr lang="en-US" altLang="sr-Latn-R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+mj-ea"/>
              <a:cs typeface="Arial" panose="020B0604020202020204" pitchFamily="34" charset="0"/>
            </a:endParaRPr>
          </a:p>
          <a:p>
            <a:pPr algn="ctr">
              <a:lnSpc>
                <a:spcPct val="80000"/>
              </a:lnSpc>
              <a:defRPr/>
            </a:pPr>
            <a:endParaRPr lang="hr-HR" sz="2000" b="1" dirty="0">
              <a:solidFill>
                <a:srgbClr val="0033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endParaRPr lang="hr-HR" sz="2000" b="1" dirty="0">
              <a:solidFill>
                <a:srgbClr val="003399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HGK - Sektor za industriju i IT</a:t>
            </a:r>
          </a:p>
          <a:p>
            <a:pPr algn="ctr">
              <a:lnSpc>
                <a:spcPct val="80000"/>
              </a:lnSpc>
              <a:defRPr/>
            </a:pPr>
            <a:r>
              <a:rPr lang="hr-HR" sz="2000" b="1" dirty="0" smtClean="0">
                <a:solidFill>
                  <a:srgbClr val="003399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Udruženje kemijske industrije</a:t>
            </a:r>
            <a:endParaRPr lang="hr-HR" sz="2000" b="1" dirty="0" smtClean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defRPr/>
            </a:pPr>
            <a:endParaRPr lang="hr-HR" sz="2000" b="1" dirty="0">
              <a:solidFill>
                <a:srgbClr val="003399"/>
              </a:solidFill>
            </a:endParaRPr>
          </a:p>
          <a:p>
            <a:pPr algn="ctr">
              <a:lnSpc>
                <a:spcPct val="80000"/>
              </a:lnSpc>
              <a:defRPr/>
            </a:pPr>
            <a:r>
              <a:rPr lang="en-US" sz="2000" b="1" dirty="0">
                <a:solidFill>
                  <a:srgbClr val="003399"/>
                </a:solidFill>
              </a:rPr>
              <a:t>Tel</a:t>
            </a:r>
            <a:r>
              <a:rPr lang="hr-HR" sz="2000" b="1" dirty="0">
                <a:solidFill>
                  <a:srgbClr val="003399"/>
                </a:solidFill>
              </a:rPr>
              <a:t>.</a:t>
            </a:r>
            <a:r>
              <a:rPr lang="en-US" sz="2000" b="1" dirty="0">
                <a:solidFill>
                  <a:srgbClr val="003399"/>
                </a:solidFill>
              </a:rPr>
              <a:t>:+385 1 </a:t>
            </a:r>
            <a:r>
              <a:rPr lang="hr-HR" sz="2000" b="1" dirty="0">
                <a:solidFill>
                  <a:srgbClr val="003399"/>
                </a:solidFill>
              </a:rPr>
              <a:t>4606 701</a:t>
            </a:r>
            <a:endParaRPr lang="en-US" sz="2000" b="1" dirty="0">
              <a:solidFill>
                <a:srgbClr val="003399"/>
              </a:solidFill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003399"/>
                </a:solidFill>
              </a:rPr>
              <a:t>Fax:+385 1 4</a:t>
            </a:r>
            <a:r>
              <a:rPr lang="hr-HR" sz="2000" b="1" dirty="0">
                <a:solidFill>
                  <a:srgbClr val="003399"/>
                </a:solidFill>
              </a:rPr>
              <a:t>606 737</a:t>
            </a:r>
            <a:endParaRPr lang="en-US" sz="2000" b="1" dirty="0">
              <a:solidFill>
                <a:srgbClr val="003399"/>
              </a:solidFill>
            </a:endParaRPr>
          </a:p>
          <a:p>
            <a:pPr>
              <a:lnSpc>
                <a:spcPct val="70000"/>
              </a:lnSpc>
              <a:defRPr/>
            </a:pPr>
            <a:endParaRPr lang="hr-HR" sz="2000" b="1" dirty="0">
              <a:solidFill>
                <a:srgbClr val="003399"/>
              </a:solidFill>
            </a:endParaRPr>
          </a:p>
          <a:p>
            <a:pPr algn="ctr">
              <a:lnSpc>
                <a:spcPct val="70000"/>
              </a:lnSpc>
              <a:defRPr/>
            </a:pPr>
            <a:r>
              <a:rPr lang="hr-HR" sz="2000" b="1" dirty="0">
                <a:solidFill>
                  <a:srgbClr val="003399"/>
                </a:solidFill>
              </a:rPr>
              <a:t>Draškovićeva 45</a:t>
            </a:r>
            <a:endParaRPr lang="en-US" sz="2000" b="1" dirty="0">
              <a:solidFill>
                <a:srgbClr val="003399"/>
              </a:solidFill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003399"/>
                </a:solidFill>
              </a:rPr>
              <a:t>10000 Zagreb</a:t>
            </a:r>
            <a:r>
              <a:rPr lang="hr-HR" sz="2000" b="1" dirty="0">
                <a:solidFill>
                  <a:srgbClr val="003399"/>
                </a:solidFill>
              </a:rPr>
              <a:t>, </a:t>
            </a:r>
            <a:r>
              <a:rPr lang="en-US" sz="2000" b="1" dirty="0">
                <a:solidFill>
                  <a:srgbClr val="003399"/>
                </a:solidFill>
              </a:rPr>
              <a:t>Croatia</a:t>
            </a:r>
          </a:p>
          <a:p>
            <a:pPr algn="ctr">
              <a:lnSpc>
                <a:spcPct val="70000"/>
              </a:lnSpc>
              <a:defRPr/>
            </a:pPr>
            <a:endParaRPr lang="en-US" sz="2000" b="1" dirty="0">
              <a:solidFill>
                <a:srgbClr val="000066"/>
              </a:solidFill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000066"/>
                </a:solidFill>
              </a:rPr>
              <a:t>e-mail: </a:t>
            </a:r>
            <a:r>
              <a:rPr lang="hr-HR" sz="2000" b="1" dirty="0">
                <a:solidFill>
                  <a:srgbClr val="000066"/>
                </a:solidFill>
                <a:hlinkClick r:id="rId4"/>
              </a:rPr>
              <a:t>industrija</a:t>
            </a:r>
            <a:r>
              <a:rPr lang="en-US" sz="2000" b="1" dirty="0">
                <a:solidFill>
                  <a:srgbClr val="000066"/>
                </a:solidFill>
                <a:hlinkClick r:id="rId4"/>
              </a:rPr>
              <a:t>@hgk.hr</a:t>
            </a:r>
            <a:endParaRPr lang="hr-HR" sz="2000" b="1" dirty="0">
              <a:solidFill>
                <a:srgbClr val="000066"/>
              </a:solidFill>
            </a:endParaRPr>
          </a:p>
          <a:p>
            <a:pPr algn="ctr">
              <a:lnSpc>
                <a:spcPct val="70000"/>
              </a:lnSpc>
              <a:defRPr/>
            </a:pPr>
            <a:r>
              <a:rPr lang="hr-HR" sz="2000" b="1" u="sng" dirty="0" smtClean="0">
                <a:solidFill>
                  <a:srgbClr val="000066"/>
                </a:solidFill>
                <a:hlinkClick r:id="rId5"/>
              </a:rPr>
              <a:t>rflorjanic@hgk.hr</a:t>
            </a:r>
            <a:endParaRPr lang="hr-HR" sz="2000" b="1" u="sng" dirty="0">
              <a:solidFill>
                <a:srgbClr val="000066"/>
              </a:solidFill>
            </a:endParaRPr>
          </a:p>
          <a:p>
            <a:pPr algn="ctr">
              <a:lnSpc>
                <a:spcPct val="70000"/>
              </a:lnSpc>
              <a:defRPr/>
            </a:pPr>
            <a:r>
              <a:rPr lang="en-US" sz="2000" b="1" dirty="0">
                <a:solidFill>
                  <a:srgbClr val="000066"/>
                </a:solidFill>
              </a:rPr>
              <a:t>www.hgk.hr</a:t>
            </a:r>
            <a:endParaRPr lang="hr-HR" sz="2000" b="1" dirty="0">
              <a:solidFill>
                <a:srgbClr val="000066"/>
              </a:solidFill>
            </a:endParaRPr>
          </a:p>
        </p:txBody>
      </p:sp>
      <p:pic>
        <p:nvPicPr>
          <p:cNvPr id="14" name="Picture 4" descr="Zastava Republike Hrvatske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50" y="201168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\\Nzcicsbs\company\Work\RESPONSIBLE CARE\POWER POINT PRESENTATIONS\POWER POINT PIX\Hand Up-Little Yellow Guys.jpg"/>
          <p:cNvPicPr>
            <a:picLocks noChangeAspect="1" noChangeArrowheads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1000" contrast="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2601" y="2298297"/>
            <a:ext cx="2207684" cy="38415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7200" y="26670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204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450" y="365126"/>
            <a:ext cx="8065899" cy="1325563"/>
          </a:xfrm>
        </p:spPr>
        <p:txBody>
          <a:bodyPr>
            <a:normAutofit/>
          </a:bodyPr>
          <a:lstStyle/>
          <a:p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Globalna inicijativa za kontinuirano poboljšanje poslovanja s kemikalijama</a:t>
            </a:r>
            <a:endParaRPr lang="hr-HR" altLang="sr-Latn-RS" sz="2000" b="1" kern="0" dirty="0">
              <a:solidFill>
                <a:srgbClr val="003399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4" name="Afbeelding 1" descr="album_large_290097.jpg"/>
          <p:cNvPicPr>
            <a:picLocks noGrp="1" noChangeAspect="1"/>
          </p:cNvPicPr>
          <p:nvPr isPhoto="1"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737" y="1748133"/>
            <a:ext cx="654336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241300" y="2231757"/>
            <a:ext cx="17734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</a:rPr>
              <a:t>Nastala</a:t>
            </a:r>
          </a:p>
          <a:p>
            <a:r>
              <a:rPr lang="en-NZ" altLang="sr-Latn-RS" sz="2000" b="1" kern="0" dirty="0" err="1" smtClean="0">
                <a:solidFill>
                  <a:srgbClr val="003399"/>
                </a:solidFill>
                <a:latin typeface="Arial"/>
              </a:rPr>
              <a:t>kao</a:t>
            </a:r>
            <a:r>
              <a:rPr lang="en-NZ" altLang="sr-Latn-RS" sz="2000" b="1" kern="0" dirty="0" smtClean="0">
                <a:solidFill>
                  <a:srgbClr val="003399"/>
                </a:solidFill>
                <a:latin typeface="Arial"/>
              </a:rPr>
              <a:t> </a:t>
            </a:r>
            <a:r>
              <a:rPr lang="en-NZ" altLang="sr-Latn-RS" sz="2000" b="1" kern="0" dirty="0" err="1" smtClean="0">
                <a:solidFill>
                  <a:srgbClr val="003399"/>
                </a:solidFill>
                <a:latin typeface="Arial"/>
              </a:rPr>
              <a:t>odgovor</a:t>
            </a:r>
            <a:r>
              <a:rPr lang="en-NZ" altLang="sr-Latn-RS" sz="2000" b="1" kern="0" dirty="0" smtClean="0">
                <a:solidFill>
                  <a:srgbClr val="003399"/>
                </a:solidFill>
                <a:latin typeface="Arial"/>
              </a:rPr>
              <a:t> </a:t>
            </a:r>
            <a:r>
              <a:rPr lang="en-NZ" altLang="sr-Latn-RS" sz="2000" b="1" kern="0" dirty="0" err="1" smtClean="0">
                <a:solidFill>
                  <a:srgbClr val="003399"/>
                </a:solidFill>
                <a:latin typeface="Arial"/>
              </a:rPr>
              <a:t>na</a:t>
            </a:r>
            <a:r>
              <a:rPr lang="en-NZ" altLang="sr-Latn-RS" sz="2000" b="1" kern="0" dirty="0" smtClean="0">
                <a:solidFill>
                  <a:srgbClr val="003399"/>
                </a:solidFill>
                <a:latin typeface="Arial"/>
              </a:rPr>
              <a:t> </a:t>
            </a:r>
            <a:r>
              <a:rPr lang="en-NZ" altLang="sr-Latn-RS" sz="2000" b="1" kern="0" dirty="0" err="1" smtClean="0">
                <a:solidFill>
                  <a:srgbClr val="003399"/>
                </a:solidFill>
                <a:latin typeface="Arial"/>
              </a:rPr>
              <a:t>niz</a:t>
            </a:r>
            <a:r>
              <a:rPr lang="en-NZ" altLang="sr-Latn-RS" sz="2000" b="1" kern="0" dirty="0" smtClean="0">
                <a:solidFill>
                  <a:srgbClr val="003399"/>
                </a:solidFill>
                <a:latin typeface="Arial"/>
              </a:rPr>
              <a:t> </a:t>
            </a:r>
            <a:r>
              <a:rPr lang="en-NZ" altLang="sr-Latn-RS" sz="2000" b="1" kern="0" dirty="0" err="1" smtClean="0">
                <a:solidFill>
                  <a:srgbClr val="003399"/>
                </a:solidFill>
                <a:latin typeface="Arial"/>
              </a:rPr>
              <a:t>velikih</a:t>
            </a:r>
            <a:r>
              <a:rPr lang="en-NZ" altLang="sr-Latn-RS" sz="2000" b="1" kern="0" dirty="0" smtClean="0">
                <a:solidFill>
                  <a:srgbClr val="003399"/>
                </a:solidFill>
                <a:latin typeface="Arial"/>
              </a:rPr>
              <a:t> </a:t>
            </a: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</a:rPr>
              <a:t>incidenata u </a:t>
            </a:r>
            <a:r>
              <a:rPr lang="en-NZ" altLang="sr-Latn-RS" sz="2000" b="1" kern="0" dirty="0" smtClean="0">
                <a:solidFill>
                  <a:srgbClr val="003399"/>
                </a:solidFill>
                <a:latin typeface="Arial"/>
              </a:rPr>
              <a:t> 80</a:t>
            </a: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</a:rPr>
              <a:t>-ima</a:t>
            </a:r>
            <a:endParaRPr lang="en-NZ" altLang="sr-Latn-RS" sz="2000" b="1" kern="0" dirty="0" smtClean="0">
              <a:solidFill>
                <a:srgbClr val="003399"/>
              </a:solidFill>
              <a:latin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45331"/>
            <a:ext cx="8077199" cy="913001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ODGOVORNO </a:t>
            </a: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POSLOVANJE S KEMIKALIJAMA</a:t>
            </a:r>
            <a:b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Care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endParaRPr lang="hr-HR" sz="3200" b="1" strike="sngStrik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318436"/>
            <a:ext cx="8191559" cy="4697899"/>
          </a:xfrm>
        </p:spPr>
        <p:txBody>
          <a:bodyPr>
            <a:normAutofit fontScale="25000" lnSpcReduction="20000"/>
          </a:bodyPr>
          <a:lstStyle/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sz="7200" b="1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algn="just">
              <a:lnSpc>
                <a:spcPct val="100000"/>
              </a:lnSpc>
            </a:pPr>
            <a:r>
              <a:rPr lang="hr-HR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Odgovorno poslovanje s kemikalijama® - Responsible Care® je globalna inicijativa kemijske industrije, pokrenuta u Kanadi 1985. godine. U okviru nje predstavnici kemijske industrije dobrovoljno se obvezuju osiguravati održivi razvoj kemijske industrije.</a:t>
            </a:r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</a:pPr>
            <a:endParaRPr lang="hr-HR" altLang="sr-Latn-RS" sz="44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</a:pP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U članstvo se ulazi potpisivanjem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Globalne povelje OPK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.</a:t>
            </a:r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	Članstvo je dobrovoljno i besplatno.</a:t>
            </a:r>
          </a:p>
          <a:p>
            <a:pPr algn="just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</a:pPr>
            <a:endParaRPr lang="vi-VN" altLang="sr-Latn-RS" sz="44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</a:pPr>
            <a:r>
              <a:rPr lang="vi-VN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Provedba obveza preuzetih iz Globalne povelje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OPK </a:t>
            </a:r>
            <a:r>
              <a:rPr lang="vi-VN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je, osim za tvrtke u kemijskoj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industriji</a:t>
            </a:r>
            <a:r>
              <a:rPr lang="vi-VN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, također poželjna i za tvrtke</a:t>
            </a:r>
            <a:r>
              <a:rPr lang="hr-HR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 kako </a:t>
            </a:r>
            <a:r>
              <a:rPr lang="vi-VN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u opskrbnom lancu </a:t>
            </a:r>
            <a:r>
              <a:rPr lang="hr-HR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tako i za 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ostale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poslovn</a:t>
            </a:r>
            <a:r>
              <a:rPr lang="hr-HR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e</a:t>
            </a:r>
            <a:r>
              <a:rPr lang="vi-VN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 partner</a:t>
            </a:r>
            <a:r>
              <a:rPr lang="hr-HR" altLang="sr-Latn-RS" sz="8000" b="1" kern="0" dirty="0">
                <a:solidFill>
                  <a:srgbClr val="003399"/>
                </a:solidFill>
                <a:latin typeface="Arial"/>
                <a:cs typeface="+mn-cs"/>
              </a:rPr>
              <a:t>e.</a:t>
            </a:r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</a:pPr>
            <a:endParaRPr lang="hr-HR" altLang="sr-Latn-RS" sz="44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algn="just">
              <a:lnSpc>
                <a:spcPct val="100000"/>
              </a:lnSpc>
              <a:spcAft>
                <a:spcPts val="0"/>
              </a:spcAft>
            </a:pPr>
            <a:r>
              <a:rPr lang="hr-HR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Članstvom tvrtka </a:t>
            </a:r>
            <a:r>
              <a:rPr lang="hr-HR" sz="8000" b="1" kern="0" dirty="0">
                <a:solidFill>
                  <a:srgbClr val="003399"/>
                </a:solidFill>
                <a:latin typeface="Arial"/>
                <a:cs typeface="+mn-cs"/>
              </a:rPr>
              <a:t>stječe dodatna znanja, dobiva podršku za uvođenje OPK-a, mogućnost razmjene dobrih praksi i certifikat o opredjeljenju za održivi razvoj, a time i konkurentsku prednost.</a:t>
            </a: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r>
              <a:rPr lang="en-US" altLang="sr-Latn-RS" sz="7200" b="1" kern="0" dirty="0">
                <a:solidFill>
                  <a:srgbClr val="003399"/>
                </a:solidFill>
                <a:latin typeface="Arial"/>
                <a:cs typeface="Arial"/>
              </a:rPr>
              <a:t/>
            </a:r>
            <a:br>
              <a:rPr lang="en-US" altLang="sr-Latn-RS" sz="7200" b="1" kern="0" dirty="0">
                <a:solidFill>
                  <a:srgbClr val="003399"/>
                </a:solidFill>
                <a:latin typeface="Arial"/>
                <a:cs typeface="Arial"/>
              </a:rPr>
            </a:br>
            <a:r>
              <a:rPr lang="hr-HR" altLang="sr-Latn-RS" sz="7200" b="1" kern="0" dirty="0" smtClean="0">
                <a:solidFill>
                  <a:srgbClr val="003399"/>
                </a:solidFill>
                <a:latin typeface="Arial"/>
                <a:cs typeface="Arial"/>
              </a:rPr>
              <a:t>   </a:t>
            </a:r>
            <a:endParaRPr lang="hr-HR" altLang="sr-Latn-RS" sz="7200" b="1" kern="0" dirty="0">
              <a:solidFill>
                <a:srgbClr val="003399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en-GB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hr-HR" b="1" dirty="0">
              <a:solidFill>
                <a:srgbClr val="000066"/>
              </a:solidFill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sz="3600" kern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r-HR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hr-HR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  <p:pic>
        <p:nvPicPr>
          <p:cNvPr id="3076" name="Picture 4" descr="Zastava Republike Hrvat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50" y="201168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9" y="1520575"/>
            <a:ext cx="563537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hr-HR" b="1" dirty="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kern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r-HR" sz="2400" kern="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5500" y="145331"/>
            <a:ext cx="8089899" cy="158186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ODGOVORNO </a:t>
            </a: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POSLOVANJE S KEMIKALIJAMA</a:t>
            </a:r>
            <a:b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Care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endParaRPr lang="hr-HR" sz="3200" b="1" strike="sngStrik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1257300"/>
            <a:ext cx="8191559" cy="4759036"/>
          </a:xfrm>
        </p:spPr>
        <p:txBody>
          <a:bodyPr>
            <a:normAutofit fontScale="25000" lnSpcReduction="20000"/>
          </a:bodyPr>
          <a:lstStyle/>
          <a:p>
            <a:pPr marL="173037" indent="0">
              <a:buClr>
                <a:srgbClr val="0000FF"/>
              </a:buClr>
              <a:buSzPct val="70000"/>
              <a:buNone/>
            </a:pPr>
            <a:endParaRPr lang="hr-HR" sz="8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173037" indent="0">
              <a:buClr>
                <a:srgbClr val="0000FF"/>
              </a:buClr>
              <a:buSzPct val="70000"/>
              <a:buNone/>
            </a:pPr>
            <a:endParaRPr lang="hr-HR" sz="8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173037" indent="0">
              <a:buClr>
                <a:srgbClr val="0000FF"/>
              </a:buClr>
              <a:buSzPct val="70000"/>
              <a:buNone/>
            </a:pPr>
            <a:endParaRPr lang="hr-HR" sz="8000" b="1" dirty="0" smtClean="0">
              <a:solidFill>
                <a:srgbClr val="0000FF"/>
              </a:solidFill>
              <a:latin typeface="Arial" pitchFamily="34" charset="0"/>
            </a:endParaRPr>
          </a:p>
          <a:p>
            <a:pPr marL="173037" indent="0">
              <a:buClr>
                <a:srgbClr val="0000FF"/>
              </a:buClr>
              <a:buSzPct val="70000"/>
              <a:buNone/>
            </a:pP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Cilj uvođenja i provođenja sustava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:</a:t>
            </a:r>
          </a:p>
          <a:p>
            <a:pPr marL="173037" indent="0">
              <a:buClr>
                <a:srgbClr val="0000FF"/>
              </a:buClr>
              <a:buSzPct val="70000"/>
            </a:pPr>
            <a:endParaRPr lang="vi-VN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>
              <a:buClr>
                <a:srgbClr val="0000FF"/>
              </a:buClr>
              <a:buSzPct val="70000"/>
            </a:pP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Stvaranje 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sigurnog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poslovnog okruženja kroz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odgovorno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upravljanj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e s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kemikalijama </a:t>
            </a:r>
            <a:endParaRPr lang="hr-HR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>
              <a:buClr>
                <a:srgbClr val="0000FF"/>
              </a:buClr>
              <a:buSzPct val="70000"/>
            </a:pPr>
            <a:endParaRPr lang="vi-VN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>
              <a:buClr>
                <a:srgbClr val="0000FF"/>
              </a:buClr>
              <a:buSzPct val="70000"/>
            </a:pP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Promicanje i provedba visokih standarda sigurnosti u prijevozu, skladištenju i rukovanju kemikalijama</a:t>
            </a:r>
            <a:endParaRPr lang="hr-HR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>
              <a:buClr>
                <a:srgbClr val="0000FF"/>
              </a:buClr>
              <a:buSzPct val="70000"/>
            </a:pPr>
            <a:endParaRPr lang="vi-VN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>
              <a:buClr>
                <a:srgbClr val="0000FF"/>
              </a:buClr>
              <a:buSzPct val="70000"/>
            </a:pP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Promicanje primjene najučinkovitijih tehnologija i najbolje prakse u industriji</a:t>
            </a:r>
          </a:p>
          <a:p>
            <a:pPr algn="just">
              <a:lnSpc>
                <a:spcPct val="100000"/>
              </a:lnSpc>
            </a:pPr>
            <a:endParaRPr lang="hr-HR" altLang="sr-Latn-RS" sz="80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</a:pPr>
            <a:endParaRPr lang="hr-HR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en-GB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hr-HR" b="1" dirty="0">
              <a:solidFill>
                <a:srgbClr val="000066"/>
              </a:solidFill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sz="3600" kern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r-HR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hr-HR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  <p:pic>
        <p:nvPicPr>
          <p:cNvPr id="3076" name="Picture 4" descr="Zastava Republike Hrvat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50" y="201168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9" y="1520575"/>
            <a:ext cx="563537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hr-HR" b="1" dirty="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kern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r-HR" sz="2400" kern="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6300" y="145331"/>
            <a:ext cx="8039099" cy="1213569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ODGOVORNO POSLOVANJE S KEMIKALIJAMA</a:t>
            </a:r>
            <a:b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</a:t>
            </a:r>
            <a:r>
              <a:rPr lang="hr-HR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</a:t>
            </a: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000" b="1" dirty="0">
                <a:solidFill>
                  <a:srgbClr val="C0000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  <a:t/>
            </a:r>
            <a:br>
              <a:rPr lang="hr-HR" sz="32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cs typeface="+mj-cs"/>
              </a:rPr>
            </a:br>
            <a:endParaRPr lang="hr-HR" sz="3200" b="1" strike="sngStrike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2509" y="2133600"/>
            <a:ext cx="8191559" cy="3882736"/>
          </a:xfrm>
        </p:spPr>
        <p:txBody>
          <a:bodyPr>
            <a:normAutofit fontScale="25000" lnSpcReduction="20000"/>
          </a:bodyPr>
          <a:lstStyle/>
          <a:p>
            <a:pPr marL="173037" indent="0">
              <a:buClr>
                <a:srgbClr val="0000FF"/>
              </a:buClr>
              <a:buSzPct val="70000"/>
              <a:buNone/>
            </a:pP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Osnovna načela:</a:t>
            </a:r>
            <a:endParaRPr lang="hr-HR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173037" indent="0">
              <a:buClr>
                <a:srgbClr val="0000FF"/>
              </a:buClr>
              <a:buSzPct val="70000"/>
              <a:buNone/>
            </a:pPr>
            <a:endParaRPr lang="vi-VN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515937" indent="-342900">
              <a:buClr>
                <a:srgbClr val="0000FF"/>
              </a:buClr>
              <a:buSzPct val="70000"/>
            </a:pP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Poboljšati sigurnost, 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zaštitu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zdravlj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a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i zaštit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u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okoliša</a:t>
            </a:r>
            <a:endParaRPr lang="hr-HR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515937" indent="-342900">
              <a:buClr>
                <a:srgbClr val="0000FF"/>
              </a:buClr>
              <a:buSzPct val="70000"/>
            </a:pP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Učinkovito k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ori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štenje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resurs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a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i smanj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enje količina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otpad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a</a:t>
            </a:r>
          </a:p>
          <a:p>
            <a:pPr marL="515937" indent="-342900">
              <a:buClr>
                <a:srgbClr val="0000FF"/>
              </a:buClr>
              <a:buSzPct val="70000"/>
            </a:pP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Transparentno izvještavanje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o postignućima i teškoćama</a:t>
            </a:r>
            <a:endParaRPr lang="hr-HR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515937" indent="-342900">
              <a:buClr>
                <a:srgbClr val="0000FF"/>
              </a:buClr>
              <a:buSzPct val="70000"/>
            </a:pP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D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ijalog s dionicima, osobito s lokaln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o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m zajednic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om u blizini  proizvodnih pogona</a:t>
            </a:r>
          </a:p>
          <a:p>
            <a:pPr marL="515937" indent="-342900">
              <a:buClr>
                <a:srgbClr val="0000FF"/>
              </a:buClr>
              <a:buSzPct val="70000"/>
            </a:pP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Sura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dnja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s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a zakonodavcem</a:t>
            </a:r>
          </a:p>
          <a:p>
            <a:pPr marL="515937" indent="-342900">
              <a:buClr>
                <a:srgbClr val="0000FF"/>
              </a:buClr>
              <a:buSzPct val="70000"/>
            </a:pP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Pruž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anje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pomoć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i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i savjet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a kako bi se potaklo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odgovorno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upravljanje</a:t>
            </a:r>
            <a:r>
              <a:rPr lang="hr-HR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s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 </a:t>
            </a:r>
            <a:r>
              <a:rPr lang="vi-VN" altLang="sr-Latn-RS" sz="8000" b="1" kern="0" dirty="0" smtClean="0">
                <a:solidFill>
                  <a:srgbClr val="003399"/>
                </a:solidFill>
                <a:latin typeface="Arial"/>
                <a:cs typeface="+mn-cs"/>
              </a:rPr>
              <a:t>kemikalija u cijelom lancu vrijednosti</a:t>
            </a:r>
            <a:endParaRPr lang="hr-HR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algn="just">
              <a:lnSpc>
                <a:spcPct val="100000"/>
              </a:lnSpc>
            </a:pPr>
            <a:endParaRPr lang="hr-HR" altLang="sr-Latn-RS" sz="80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algn="just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</a:pPr>
            <a:endParaRPr lang="hr-HR" altLang="sr-Latn-RS" sz="8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 smtClean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en-GB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hr-HR" b="1" dirty="0">
              <a:solidFill>
                <a:srgbClr val="000066"/>
              </a:solidFill>
              <a:cs typeface="Arial" charset="0"/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hr-HR" sz="3600" kern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r-HR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>
              <a:lnSpc>
                <a:spcPct val="80000"/>
              </a:lnSpc>
              <a:defRPr/>
            </a:pPr>
            <a:endParaRPr lang="hr-HR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pPr marL="0" lvl="0" indent="0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2060"/>
              </a:buClr>
              <a:buSzPct val="65000"/>
              <a:buNone/>
            </a:pPr>
            <a:endParaRPr lang="hr-HR" altLang="sr-Latn-RS" sz="3600" kern="0" dirty="0">
              <a:solidFill>
                <a:srgbClr val="000066"/>
              </a:solidFill>
              <a:latin typeface="Arial"/>
              <a:cs typeface="Arial"/>
            </a:endParaRPr>
          </a:p>
          <a:p>
            <a:endParaRPr lang="hr-HR" dirty="0"/>
          </a:p>
        </p:txBody>
      </p:sp>
      <p:pic>
        <p:nvPicPr>
          <p:cNvPr id="3076" name="Picture 4" descr="Zastava Republike Hrvat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850" y="201168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85999" y="1520575"/>
            <a:ext cx="5635375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defRPr/>
            </a:pPr>
            <a:endParaRPr lang="hr-HR" b="1" dirty="0">
              <a:solidFill>
                <a:srgbClr val="FF0000"/>
              </a:solidFill>
              <a:cs typeface="Arial" charset="0"/>
            </a:endParaRPr>
          </a:p>
          <a:p>
            <a:pPr>
              <a:lnSpc>
                <a:spcPct val="80000"/>
              </a:lnSpc>
              <a:defRPr/>
            </a:pPr>
            <a:r>
              <a:rPr lang="hr-HR" sz="2400" kern="0" dirty="0" smtClean="0">
                <a:solidFill>
                  <a:srgbClr val="000066"/>
                </a:solidFill>
                <a:latin typeface="Arial"/>
                <a:cs typeface="Arial"/>
              </a:rPr>
              <a:t> </a:t>
            </a:r>
            <a:endParaRPr lang="hr-HR" sz="2400" kern="0" dirty="0">
              <a:solidFill>
                <a:srgbClr val="000066"/>
              </a:solidFill>
              <a:latin typeface="Arial"/>
              <a:cs typeface="Arial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71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14301"/>
            <a:ext cx="3808268" cy="5881254"/>
          </a:xfrm>
        </p:spPr>
        <p:txBody>
          <a:bodyPr>
            <a:normAutofit fontScale="90000"/>
          </a:bodyPr>
          <a:lstStyle/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hr-H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</a:t>
            </a:r>
            <a:r>
              <a:rPr lang="hr-H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Care® Global Charter 2014 </a:t>
            </a:r>
            <a:br>
              <a:rPr lang="hr-H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(Globalna povelja OPK)</a:t>
            </a:r>
            <a: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definira </a:t>
            </a:r>
            <a: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obveze i zadatke članova </a:t>
            </a:r>
            <a:b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potpisivanjem </a:t>
            </a:r>
            <a: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Globalne povelje </a:t>
            </a: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  OPK </a:t>
            </a:r>
            <a: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postaje se članom </a:t>
            </a: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o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bvez</a:t>
            </a: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a stalnog rada na 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unapređivanju </a:t>
            </a:r>
            <a:r>
              <a:rPr lang="vi-VN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u području zaštite okoliša, zaštite zdravlja i zaštite na radu te 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njegova</a:t>
            </a: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nja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 transparentn</a:t>
            </a: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og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 </a:t>
            </a:r>
            <a:r>
              <a:rPr lang="vi-VN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i 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korektn</a:t>
            </a: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og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 odnos</a:t>
            </a: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a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 </a:t>
            </a:r>
            <a:r>
              <a:rPr lang="vi-VN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s 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javnos</a:t>
            </a: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ću</a:t>
            </a:r>
            <a:r>
              <a:rPr lang="vi-VN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 </a:t>
            </a:r>
            <a: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Izjava o podršci</a:t>
            </a:r>
            <a:br>
              <a:rPr lang="hr-H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</a:t>
            </a:r>
            <a:r>
              <a:rPr lang="hr-HR" altLang="sr-Latn-RS" sz="2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Declaration of support)</a:t>
            </a:r>
            <a:r>
              <a:rPr lang="hr-HR" altLang="sr-Latn-RS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altLang="sr-Latn-RS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altLang="sr-Latn-RS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1800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potpisivanjem Izjave o podršci institucije se također uključuju u globalnu inicijativu</a:t>
            </a:r>
            <a:endParaRPr lang="hr-HR" sz="1800" kern="0" dirty="0">
              <a:solidFill>
                <a:srgbClr val="003399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03" y="0"/>
            <a:ext cx="4272801" cy="60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3953" y="0"/>
            <a:ext cx="4002965" cy="5995555"/>
          </a:xfrm>
        </p:spPr>
        <p:txBody>
          <a:bodyPr>
            <a:normAutofit/>
          </a:bodyPr>
          <a:lstStyle/>
          <a:p>
            <a:pPr lvl="0"/>
            <a:r>
              <a:rPr lang="hr-H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hr-H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5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Responsible </a:t>
            </a:r>
            <a:r>
              <a:rPr lang="hr-H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Care® Global Charter 2014 </a:t>
            </a:r>
            <a:br>
              <a:rPr lang="hr-H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hr-HR" sz="25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(Globalna povelja OPK)</a:t>
            </a:r>
            <a: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sz="1800" kern="0" dirty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6 elemenata koji se odnose na Odgovorno poslovanje s kemikalijama:</a:t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/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Kultura korporativnog</a:t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  vodstva</a:t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Zaštita zdravlja ljudi i okoliša</a:t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Jačanje sustava upravljanja </a:t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  kemikalijama</a:t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Utjecaj na poslovne partnere</a:t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Angažiranje svih dionika</a:t>
            </a:r>
            <a:b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</a:br>
            <a:r>
              <a:rPr lang="hr-HR" altLang="sr-Latn-RS" sz="2000" b="1" kern="0" dirty="0" smtClean="0">
                <a:solidFill>
                  <a:srgbClr val="003399"/>
                </a:solidFill>
                <a:latin typeface="Arial"/>
                <a:ea typeface="+mn-ea"/>
                <a:cs typeface="+mn-cs"/>
              </a:rPr>
              <a:t>- Doprinos održivosti</a:t>
            </a:r>
            <a:endParaRPr lang="hr-HR" altLang="sr-Latn-RS" sz="2000" b="1" kern="0" dirty="0">
              <a:solidFill>
                <a:srgbClr val="003399"/>
              </a:solidFill>
              <a:latin typeface="Arial"/>
              <a:ea typeface="+mn-ea"/>
              <a:cs typeface="+mn-cs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603" y="0"/>
            <a:ext cx="4272801" cy="6047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205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464934"/>
            <a:ext cx="7191023" cy="686434"/>
          </a:xfrm>
        </p:spPr>
        <p:txBody>
          <a:bodyPr>
            <a:noAutofit/>
          </a:bodyPr>
          <a:lstStyle/>
          <a:p>
            <a:r>
              <a:rPr lang="hr-HR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Tvrtke u OPK</a:t>
            </a:r>
            <a:endParaRPr lang="hr-HR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646" y="1124712"/>
            <a:ext cx="8967354" cy="5052251"/>
          </a:xfrm>
        </p:spPr>
        <p:txBody>
          <a:bodyPr>
            <a:normAutofit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sz="1700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>
              <a:buNone/>
            </a:pPr>
            <a:r>
              <a:rPr lang="hr-HR" sz="2100" b="1" kern="0" dirty="0" smtClean="0">
                <a:solidFill>
                  <a:srgbClr val="003399"/>
                </a:solidFill>
                <a:latin typeface="Arial"/>
                <a:cs typeface="+mn-cs"/>
              </a:rPr>
              <a:t>Od </a:t>
            </a:r>
            <a:r>
              <a:rPr lang="hr-HR" sz="2000" b="1" kern="0" dirty="0" smtClean="0">
                <a:solidFill>
                  <a:srgbClr val="003399"/>
                </a:solidFill>
                <a:latin typeface="Arial"/>
                <a:cs typeface="+mn-cs"/>
              </a:rPr>
              <a:t>tvrtki uključenih u Odgovorno poslovanje s kemikalijama očekuje se:</a:t>
            </a:r>
          </a:p>
          <a:p>
            <a:pPr>
              <a:buNone/>
            </a:pPr>
            <a:endParaRPr lang="hr-HR" sz="2000" b="1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lvl="0"/>
            <a:r>
              <a:rPr lang="hr-HR" sz="2000" b="1" kern="0" dirty="0" smtClean="0">
                <a:solidFill>
                  <a:srgbClr val="003399"/>
                </a:solidFill>
                <a:latin typeface="Arial"/>
                <a:cs typeface="+mn-cs"/>
              </a:rPr>
              <a:t>sistematsko pristupanje provedbi obveza prema Odgovornom poslovanju s kemikalijama, u skladu s međunarodno prihvaćenim pristupom „Planiraj-Izvedi-Provjeri-Djeluj“;</a:t>
            </a:r>
          </a:p>
          <a:p>
            <a:pPr lvl="0"/>
            <a:r>
              <a:rPr lang="hr-HR" sz="2000" b="1" kern="0" dirty="0" smtClean="0">
                <a:solidFill>
                  <a:srgbClr val="003399"/>
                </a:solidFill>
                <a:latin typeface="Arial"/>
                <a:cs typeface="+mn-cs"/>
              </a:rPr>
              <a:t>izgradnja novih objekata ili širenje postojećih postrojenja bilo gdje u svijetu uz primjenu čišćih i sigurnijih tehnologija;</a:t>
            </a:r>
          </a:p>
          <a:p>
            <a:pPr lvl="0"/>
            <a:r>
              <a:rPr lang="hr-HR" sz="2000" b="1" kern="0" dirty="0" smtClean="0">
                <a:solidFill>
                  <a:srgbClr val="003399"/>
                </a:solidFill>
                <a:latin typeface="Arial"/>
                <a:cs typeface="+mn-cs"/>
              </a:rPr>
              <a:t>provjeravanje svoje učinkovitosti u provođenju Odgovornog poslovanja s kemikalijama na temelju samoprocjene, a kasnije eventualno i uspostavljanje postupaka za provjeru koje će izvršavati nadležna udruženja/zajednice, državna tijela ili druge vanjske institucije.</a:t>
            </a:r>
          </a:p>
          <a:p>
            <a:endParaRPr lang="hr-HR" sz="1800" dirty="0" smtClean="0"/>
          </a:p>
          <a:p>
            <a:pPr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hr-HR" sz="18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sz="2000" b="1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lv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None/>
              <a:defRPr/>
            </a:pPr>
            <a:endParaRPr lang="hr-HR" sz="1700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" name="Picture 4" descr="Zastava Republike Hrvatsk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73" y="115553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83928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5200" y="365126"/>
            <a:ext cx="7550150" cy="713047"/>
          </a:xfrm>
        </p:spPr>
        <p:txBody>
          <a:bodyPr>
            <a:normAutofit/>
          </a:bodyPr>
          <a:lstStyle/>
          <a:p>
            <a:r>
              <a:rPr lang="hr-HR" altLang="sr-Latn-RS" sz="2800" b="1" kern="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Članstvo Udruženja kemijske industrije</a:t>
            </a:r>
            <a:endParaRPr lang="hr-HR" altLang="sr-Latn-RS" sz="2800" b="1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2263" y="1542197"/>
            <a:ext cx="8471778" cy="4634766"/>
          </a:xfrm>
        </p:spPr>
        <p:txBody>
          <a:bodyPr>
            <a:noAutofit/>
          </a:bodyPr>
          <a:lstStyle/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b="1" kern="0" dirty="0">
                <a:solidFill>
                  <a:srgbClr val="003399"/>
                </a:solidFill>
                <a:latin typeface="Arial"/>
                <a:cs typeface="+mn-cs"/>
              </a:rPr>
              <a:t>CEFIC</a:t>
            </a:r>
            <a:r>
              <a:rPr lang="hr-HR" altLang="sr-Latn-RS" sz="1700" kern="0" dirty="0">
                <a:solidFill>
                  <a:srgbClr val="003399"/>
                </a:solidFill>
                <a:latin typeface="Arial"/>
                <a:cs typeface="+mn-cs"/>
              </a:rPr>
              <a:t> - </a:t>
            </a:r>
            <a:r>
              <a:rPr lang="en-US" altLang="sr-Latn-RS" sz="1700" kern="0" dirty="0">
                <a:solidFill>
                  <a:srgbClr val="003399"/>
                </a:solidFill>
                <a:latin typeface="Arial"/>
                <a:cs typeface="+mn-cs"/>
              </a:rPr>
              <a:t>The European Chemical Industry </a:t>
            </a:r>
            <a:r>
              <a:rPr lang="en-US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Council</a:t>
            </a:r>
            <a:endParaRPr lang="hr-HR" altLang="sr-Latn-RS" sz="1700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kern="0" dirty="0">
                <a:solidFill>
                  <a:srgbClr val="003399"/>
                </a:solidFill>
                <a:latin typeface="Arial"/>
                <a:cs typeface="+mn-cs"/>
              </a:rPr>
              <a:t>	 </a:t>
            </a: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       (Europsko udruženje kemijske industrije)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b="1" kern="0" dirty="0" smtClean="0">
                <a:solidFill>
                  <a:srgbClr val="003399"/>
                </a:solidFill>
                <a:latin typeface="Arial"/>
                <a:cs typeface="+mn-cs"/>
              </a:rPr>
              <a:t>ICCA RCLG </a:t>
            </a: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- The </a:t>
            </a:r>
            <a:r>
              <a:rPr lang="hr-HR" altLang="sr-Latn-RS" sz="1700" kern="0" dirty="0">
                <a:solidFill>
                  <a:srgbClr val="003399"/>
                </a:solidFill>
                <a:latin typeface="Arial"/>
                <a:cs typeface="+mn-cs"/>
              </a:rPr>
              <a:t>International Council of Chemical Associations </a:t>
            </a:r>
            <a:endParaRPr lang="hr-HR" altLang="sr-Latn-RS" sz="1700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	       Responsible Care Leadership Group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	       (Međunarodno </a:t>
            </a:r>
            <a:r>
              <a:rPr lang="hr-HR" altLang="sr-Latn-RS" sz="1700" kern="0" dirty="0">
                <a:solidFill>
                  <a:srgbClr val="003399"/>
                </a:solidFill>
                <a:latin typeface="Arial"/>
                <a:cs typeface="+mn-cs"/>
              </a:rPr>
              <a:t>Vijeće Udruženja kemijske </a:t>
            </a: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industrije – Grupa za OPK)</a:t>
            </a:r>
            <a:endParaRPr lang="hr-HR" altLang="sr-Latn-RS" sz="1700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endParaRPr lang="hr-HR" altLang="sr-Latn-RS" sz="1700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b="1" kern="0" dirty="0" smtClean="0">
                <a:solidFill>
                  <a:srgbClr val="003399"/>
                </a:solidFill>
                <a:latin typeface="Arial"/>
                <a:cs typeface="+mn-cs"/>
              </a:rPr>
              <a:t>Udruženje </a:t>
            </a:r>
            <a:r>
              <a:rPr lang="hr-HR" altLang="sr-Latn-RS" sz="1700" b="1" kern="0" dirty="0">
                <a:solidFill>
                  <a:srgbClr val="003399"/>
                </a:solidFill>
                <a:latin typeface="Arial"/>
                <a:cs typeface="+mn-cs"/>
              </a:rPr>
              <a:t>kemijske industrije (UKI) pri </a:t>
            </a:r>
            <a:r>
              <a:rPr lang="hr-HR" altLang="sr-Latn-RS" sz="1700" b="1" kern="0" dirty="0" smtClean="0">
                <a:solidFill>
                  <a:srgbClr val="003399"/>
                </a:solidFill>
                <a:latin typeface="Arial"/>
                <a:cs typeface="+mn-cs"/>
              </a:rPr>
              <a:t>HGK: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endParaRPr lang="hr-HR" altLang="sr-Latn-RS" sz="1700" kern="0" dirty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 - pridruženo </a:t>
            </a:r>
            <a:r>
              <a:rPr lang="hr-HR" altLang="sr-Latn-RS" sz="1700" kern="0" dirty="0">
                <a:solidFill>
                  <a:srgbClr val="003399"/>
                </a:solidFill>
                <a:latin typeface="Arial"/>
                <a:cs typeface="+mn-cs"/>
              </a:rPr>
              <a:t>članstvo u CEFIC-u od 2005. g.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  godišnja </a:t>
            </a:r>
            <a:r>
              <a:rPr lang="hr-HR" altLang="sr-Latn-RS" sz="1700" kern="0" dirty="0">
                <a:solidFill>
                  <a:srgbClr val="003399"/>
                </a:solidFill>
                <a:latin typeface="Arial"/>
                <a:cs typeface="+mn-cs"/>
              </a:rPr>
              <a:t>članarina – 2.500 Euro (HGK</a:t>
            </a: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)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endParaRPr lang="hr-HR" altLang="sr-Latn-RS" sz="1700" kern="0" dirty="0" smtClean="0">
              <a:solidFill>
                <a:srgbClr val="003399"/>
              </a:solidFill>
              <a:latin typeface="Arial"/>
              <a:cs typeface="+mn-cs"/>
            </a:endParaRP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 - članstvo u ICCA RCLG – 61. član – 2016. g. (besplatno)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defRPr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  financijska sredstva d</a:t>
            </a:r>
            <a:r>
              <a:rPr lang="vi-VN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odij</a:t>
            </a: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eljeno UKI za potrebe održavanja edukacija za članice, </a:t>
            </a:r>
          </a:p>
          <a:p>
            <a:pPr marL="0" indent="0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CCFF"/>
              </a:buClr>
              <a:buSzPct val="65000"/>
              <a:buNone/>
              <a:defRPr/>
            </a:pPr>
            <a:r>
              <a:rPr lang="hr-HR" altLang="sr-Latn-RS" sz="1700" kern="0" dirty="0" smtClean="0">
                <a:solidFill>
                  <a:srgbClr val="003399"/>
                </a:solidFill>
                <a:latin typeface="Arial"/>
                <a:cs typeface="+mn-cs"/>
              </a:rPr>
              <a:t>   prevođenja dokumenata i sl. ( od 2014. g. nadalje)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796" cy="647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 descr="Zastava Republike Hrvatsk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8673" y="115553"/>
            <a:ext cx="705549" cy="470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936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5473</TotalTime>
  <Words>464</Words>
  <Application>Microsoft Office PowerPoint</Application>
  <PresentationFormat>On-screen Show (4:3)</PresentationFormat>
  <Paragraphs>223</Paragraphs>
  <Slides>14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Dosis</vt:lpstr>
      <vt:lpstr>Segoe UI Light</vt:lpstr>
      <vt:lpstr>Wingdings</vt:lpstr>
      <vt:lpstr>Office Theme</vt:lpstr>
      <vt:lpstr>Acrobat Document</vt:lpstr>
      <vt:lpstr>     ODGOVORNO POSLOVANJE S KEMIKALIJAMA Responsible Care    </vt:lpstr>
      <vt:lpstr>Globalna inicijativa za kontinuirano poboljšanje poslovanja s kemikalijama</vt:lpstr>
      <vt:lpstr>    ODGOVORNO POSLOVANJE S KEMIKALIJAMA Responsible Care    </vt:lpstr>
      <vt:lpstr>    ODGOVORNO POSLOVANJE S KEMIKALIJAMA Responsible Care    </vt:lpstr>
      <vt:lpstr>    ODGOVORNO POSLOVANJE S KEMIKALIJAMA Responsible Care    </vt:lpstr>
      <vt:lpstr> Responsible Care® Global Charter 2014  (Globalna povelja OPK)  - definira obveze i zadatke članova  - potpisivanjem Globalne povelje    OPK postaje se članom  - obveza stalnog rada na unapređivanju u području zaštite okoliša, zaštite zdravlja i zaštite na radu te njegovanja transparentnog i korektnog odnosa s javnosću   Izjava o podršci (Declaration of support)  - potpisivanjem Izjave o podršci institucije se također uključuju u globalnu inicijativu</vt:lpstr>
      <vt:lpstr> Responsible Care® Global Charter 2014  (Globalna povelja OPK)  6 elemenata koji se odnose na Odgovorno poslovanje s kemikalijama:  - Kultura korporativnog   vodstva - Zaštita zdravlja ljudi i okoliša - Jačanje sustava upravljanja    kemikalijama - Utjecaj na poslovne partnere - Angažiranje svih dionika - Doprinos održivosti</vt:lpstr>
      <vt:lpstr>Tvrtke u OPK</vt:lpstr>
      <vt:lpstr>Članstvo Udruženja kemijske industrije</vt:lpstr>
      <vt:lpstr>Odgovorno poslovanje s kemikalijama u RH </vt:lpstr>
      <vt:lpstr> Odgovorno poslovanje s kemikalijama u RH</vt:lpstr>
      <vt:lpstr>PowerPoint Presentation</vt:lpstr>
      <vt:lpstr>PRIDRUŽITE SE INICIJATIVI!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</dc:creator>
  <cp:lastModifiedBy>Renata Florjanić</cp:lastModifiedBy>
  <cp:revision>399</cp:revision>
  <cp:lastPrinted>2016-11-02T13:57:53Z</cp:lastPrinted>
  <dcterms:created xsi:type="dcterms:W3CDTF">2015-02-17T12:56:53Z</dcterms:created>
  <dcterms:modified xsi:type="dcterms:W3CDTF">2017-03-16T10:30:32Z</dcterms:modified>
</cp:coreProperties>
</file>