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7" r:id="rId2"/>
    <p:sldId id="256" r:id="rId3"/>
    <p:sldId id="258" r:id="rId4"/>
    <p:sldId id="259" r:id="rId5"/>
    <p:sldId id="260" r:id="rId6"/>
    <p:sldId id="261" r:id="rId7"/>
    <p:sldId id="264" r:id="rId8"/>
    <p:sldId id="262" r:id="rId9"/>
    <p:sldId id="265" r:id="rId10"/>
    <p:sldId id="266" r:id="rId11"/>
    <p:sldId id="263" r:id="rId12"/>
  </p:sldIdLst>
  <p:sldSz cx="9144000" cy="6858000" type="screen4x3"/>
  <p:notesSz cx="6858000" cy="9144000"/>
  <p:defaultText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p:scale>
          <a:sx n="104" d="100"/>
          <a:sy n="104" d="100"/>
        </p:scale>
        <p:origin x="-8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3" d="100"/>
          <a:sy n="53" d="100"/>
        </p:scale>
        <p:origin x="-282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E8569A2-B71D-4CE4-8CB5-93F5DC410AD5}"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hr-HR"/>
        </a:p>
      </dgm:t>
    </dgm:pt>
    <dgm:pt modelId="{6EE34ADA-F8E0-48ED-B2C1-6CAC17309871}">
      <dgm:prSet phldrT="[Text]" custT="1"/>
      <dgm:spPr/>
      <dgm:t>
        <a:bodyPr/>
        <a:lstStyle/>
        <a:p>
          <a:pPr marL="0" indent="0" algn="ctr" defTabSz="914400" rtl="0" eaLnBrk="1" latinLnBrk="0" hangingPunct="1">
            <a:spcBef>
              <a:spcPct val="20000"/>
            </a:spcBef>
            <a:buFont typeface="Arial" pitchFamily="34" charset="0"/>
            <a:buNone/>
          </a:pPr>
          <a:r>
            <a:rPr lang="hr-HR" sz="1400" kern="1200" dirty="0" smtClean="0">
              <a:solidFill>
                <a:schemeClr val="bg1"/>
              </a:solidFill>
              <a:latin typeface="Cambria" panose="02040503050406030204" pitchFamily="18" charset="0"/>
              <a:ea typeface="Times New Roman"/>
              <a:cs typeface="Times New Roman"/>
            </a:rPr>
            <a:t>Uprava </a:t>
          </a:r>
          <a:r>
            <a:rPr lang="hr-HR" sz="1400" kern="1200" dirty="0">
              <a:solidFill>
                <a:schemeClr val="bg1"/>
              </a:solidFill>
              <a:latin typeface="Cambria" panose="02040503050406030204" pitchFamily="18" charset="0"/>
              <a:ea typeface="Times New Roman"/>
              <a:cs typeface="Times New Roman"/>
            </a:rPr>
            <a:t>za energetiku i rudarstvo</a:t>
          </a:r>
        </a:p>
        <a:p>
          <a:pPr marL="0" indent="0" algn="ctr" defTabSz="914400" rtl="0" eaLnBrk="1" latinLnBrk="0" hangingPunct="1">
            <a:spcBef>
              <a:spcPct val="20000"/>
            </a:spcBef>
            <a:buFont typeface="Arial" pitchFamily="34" charset="0"/>
            <a:buNone/>
          </a:pPr>
          <a:r>
            <a:rPr lang="hr-HR" sz="1400" kern="1200" dirty="0" err="1">
              <a:solidFill>
                <a:schemeClr val="bg1"/>
              </a:solidFill>
              <a:latin typeface="Cambria" panose="02040503050406030204" pitchFamily="18" charset="0"/>
              <a:ea typeface="Times New Roman"/>
              <a:cs typeface="Times New Roman"/>
            </a:rPr>
            <a:t>Sektor za energetiku</a:t>
          </a:r>
          <a:endParaRPr lang="hr-HR" sz="1400" kern="1200" dirty="0">
            <a:solidFill>
              <a:schemeClr val="bg1"/>
            </a:solidFill>
            <a:latin typeface="Cambria" panose="02040503050406030204" pitchFamily="18" charset="0"/>
            <a:ea typeface="Times New Roman"/>
            <a:cs typeface="Times New Roman"/>
          </a:endParaRPr>
        </a:p>
      </dgm:t>
    </dgm:pt>
    <dgm:pt modelId="{8D8B8973-54DB-4C59-A054-A970FADAF0D4}" type="parTrans" cxnId="{19901448-1B14-4DF4-A7D9-C08686A393CD}">
      <dgm:prSet/>
      <dgm:spPr/>
      <dgm:t>
        <a:bodyPr/>
        <a:lstStyle/>
        <a:p>
          <a:endParaRPr lang="hr-HR"/>
        </a:p>
      </dgm:t>
    </dgm:pt>
    <dgm:pt modelId="{144A531D-477F-4C3F-B882-63B9FF6BFB0C}" type="sibTrans" cxnId="{19901448-1B14-4DF4-A7D9-C08686A393CD}">
      <dgm:prSet/>
      <dgm:spPr/>
      <dgm:t>
        <a:bodyPr/>
        <a:lstStyle/>
        <a:p>
          <a:endParaRPr lang="hr-HR"/>
        </a:p>
      </dgm:t>
    </dgm:pt>
    <dgm:pt modelId="{22014DE1-1CEC-4168-8AC4-240BF97BEFC3}">
      <dgm:prSet phldrT="[Text]" custT="1"/>
      <dgm:spPr/>
      <dgm:t>
        <a:bodyPr/>
        <a:lstStyle/>
        <a:p>
          <a:pPr marL="0" indent="0" algn="ctr" defTabSz="914400" rtl="0" eaLnBrk="1" latinLnBrk="0" hangingPunct="1">
            <a:spcBef>
              <a:spcPct val="20000"/>
            </a:spcBef>
            <a:buFont typeface="Arial" pitchFamily="34" charset="0"/>
            <a:buNone/>
          </a:pPr>
          <a:r>
            <a:rPr lang="hr-HR" sz="1400" kern="1200" dirty="0" smtClean="0">
              <a:solidFill>
                <a:schemeClr val="bg1"/>
              </a:solidFill>
              <a:latin typeface="Cambria" panose="02040503050406030204" pitchFamily="18" charset="0"/>
              <a:ea typeface="Times New Roman"/>
              <a:cs typeface="Times New Roman"/>
            </a:rPr>
            <a:t>Služba za unutarnje energetsko tržište i energetske sustave</a:t>
          </a:r>
          <a:endParaRPr lang="hr-HR" sz="1400" kern="1200" dirty="0">
            <a:solidFill>
              <a:schemeClr val="bg1"/>
            </a:solidFill>
            <a:latin typeface="Cambria" panose="02040503050406030204" pitchFamily="18" charset="0"/>
            <a:ea typeface="Times New Roman"/>
            <a:cs typeface="Times New Roman"/>
          </a:endParaRPr>
        </a:p>
      </dgm:t>
    </dgm:pt>
    <dgm:pt modelId="{9BC7AA1B-F0DE-4E0D-AD0C-ACA7F109C4FB}" type="parTrans" cxnId="{9A4C2587-F58C-4373-A369-9BCE8B4C2D79}">
      <dgm:prSet/>
      <dgm:spPr/>
      <dgm:t>
        <a:bodyPr/>
        <a:lstStyle/>
        <a:p>
          <a:endParaRPr lang="hr-HR"/>
        </a:p>
      </dgm:t>
    </dgm:pt>
    <dgm:pt modelId="{791FB829-D986-4434-9A73-C5BABB4A6470}" type="sibTrans" cxnId="{9A4C2587-F58C-4373-A369-9BCE8B4C2D79}">
      <dgm:prSet/>
      <dgm:spPr/>
      <dgm:t>
        <a:bodyPr/>
        <a:lstStyle/>
        <a:p>
          <a:endParaRPr lang="hr-HR"/>
        </a:p>
      </dgm:t>
    </dgm:pt>
    <dgm:pt modelId="{6DA8CB39-8FD6-42D2-818F-F12BC6EA1D72}">
      <dgm:prSet phldrT="[Text]" custT="1"/>
      <dgm:spPr/>
      <dgm:t>
        <a:bodyPr/>
        <a:lstStyle/>
        <a:p>
          <a:pPr marL="0" indent="0" algn="ctr" defTabSz="914400" rtl="0" eaLnBrk="1" latinLnBrk="0" hangingPunct="1">
            <a:spcBef>
              <a:spcPct val="20000"/>
            </a:spcBef>
            <a:buFont typeface="Arial" pitchFamily="34" charset="0"/>
            <a:buNone/>
          </a:pPr>
          <a:r>
            <a:rPr lang="hr-HR" sz="1400" kern="1200" dirty="0" smtClean="0">
              <a:solidFill>
                <a:schemeClr val="bg1"/>
              </a:solidFill>
              <a:latin typeface="Cambria" panose="02040503050406030204" pitchFamily="18" charset="0"/>
              <a:ea typeface="Times New Roman"/>
              <a:cs typeface="Times New Roman"/>
            </a:rPr>
            <a:t>Služba za OIE, energetsku učinokvitost i nove tehnologije</a:t>
          </a:r>
          <a:endParaRPr lang="hr-HR" sz="1400" kern="1200" dirty="0">
            <a:solidFill>
              <a:schemeClr val="bg1"/>
            </a:solidFill>
            <a:latin typeface="Cambria" panose="02040503050406030204" pitchFamily="18" charset="0"/>
            <a:ea typeface="Times New Roman"/>
            <a:cs typeface="Times New Roman"/>
          </a:endParaRPr>
        </a:p>
      </dgm:t>
    </dgm:pt>
    <dgm:pt modelId="{A8326308-F122-4F3D-BC46-2FC9B49413DE}" type="parTrans" cxnId="{0962EE9C-C283-4C5F-999A-E033F1DB5E50}">
      <dgm:prSet/>
      <dgm:spPr/>
      <dgm:t>
        <a:bodyPr/>
        <a:lstStyle/>
        <a:p>
          <a:endParaRPr lang="hr-HR"/>
        </a:p>
      </dgm:t>
    </dgm:pt>
    <dgm:pt modelId="{8E193FB3-94FD-4F2D-9A6F-229651FC9758}" type="sibTrans" cxnId="{0962EE9C-C283-4C5F-999A-E033F1DB5E50}">
      <dgm:prSet/>
      <dgm:spPr/>
      <dgm:t>
        <a:bodyPr/>
        <a:lstStyle/>
        <a:p>
          <a:endParaRPr lang="hr-HR"/>
        </a:p>
      </dgm:t>
    </dgm:pt>
    <dgm:pt modelId="{DD4B0C16-8472-4E8F-84E1-0D9E2A92F982}">
      <dgm:prSet phldrT="[Text]" custT="1"/>
      <dgm:spPr/>
      <dgm:t>
        <a:bodyPr/>
        <a:lstStyle/>
        <a:p>
          <a:pPr marL="0" indent="0" algn="ctr" defTabSz="914400" rtl="0" eaLnBrk="1" latinLnBrk="0" hangingPunct="1">
            <a:spcBef>
              <a:spcPct val="20000"/>
            </a:spcBef>
            <a:buFont typeface="Arial" pitchFamily="34" charset="0"/>
            <a:buNone/>
          </a:pPr>
          <a:r>
            <a:rPr lang="hr-HR" sz="1400" kern="1200" dirty="0" err="1" smtClean="0">
              <a:solidFill>
                <a:schemeClr val="bg1"/>
              </a:solidFill>
              <a:latin typeface="Cambria" panose="02040503050406030204" pitchFamily="18" charset="0"/>
              <a:ea typeface="Times New Roman"/>
              <a:cs typeface="Times New Roman"/>
            </a:rPr>
            <a:t>Služba za energetsku politiku, strategije i projekte EU</a:t>
          </a:r>
          <a:endParaRPr lang="hr-HR" sz="1400" kern="1200" dirty="0">
            <a:solidFill>
              <a:schemeClr val="bg1"/>
            </a:solidFill>
            <a:latin typeface="Cambria" panose="02040503050406030204" pitchFamily="18" charset="0"/>
            <a:ea typeface="Times New Roman"/>
            <a:cs typeface="Times New Roman"/>
          </a:endParaRPr>
        </a:p>
      </dgm:t>
    </dgm:pt>
    <dgm:pt modelId="{09A352DA-2C6E-4DE3-BC93-21D78E17A900}" type="parTrans" cxnId="{F7185AFE-0F14-48BE-AFB6-8FDA2A9A9255}">
      <dgm:prSet/>
      <dgm:spPr/>
      <dgm:t>
        <a:bodyPr/>
        <a:lstStyle/>
        <a:p>
          <a:endParaRPr lang="hr-HR"/>
        </a:p>
      </dgm:t>
    </dgm:pt>
    <dgm:pt modelId="{AADDA5C0-AF17-4D5F-967C-7FCF144E8D3A}" type="sibTrans" cxnId="{F7185AFE-0F14-48BE-AFB6-8FDA2A9A9255}">
      <dgm:prSet/>
      <dgm:spPr/>
      <dgm:t>
        <a:bodyPr/>
        <a:lstStyle/>
        <a:p>
          <a:endParaRPr lang="hr-HR"/>
        </a:p>
      </dgm:t>
    </dgm:pt>
    <dgm:pt modelId="{0C02B4BB-5DC2-453F-9DA6-9F3E1EDB29E3}" type="pres">
      <dgm:prSet presAssocID="{0E8569A2-B71D-4CE4-8CB5-93F5DC410AD5}" presName="hierChild1" presStyleCnt="0">
        <dgm:presLayoutVars>
          <dgm:orgChart val="1"/>
          <dgm:chPref val="1"/>
          <dgm:dir/>
          <dgm:animOne val="branch"/>
          <dgm:animLvl val="lvl"/>
          <dgm:resizeHandles/>
        </dgm:presLayoutVars>
      </dgm:prSet>
      <dgm:spPr/>
      <dgm:t>
        <a:bodyPr/>
        <a:lstStyle/>
        <a:p>
          <a:endParaRPr lang="hr-HR"/>
        </a:p>
      </dgm:t>
    </dgm:pt>
    <dgm:pt modelId="{26134EDF-26FC-4B8D-BF37-B6C03267DDB5}" type="pres">
      <dgm:prSet presAssocID="{6EE34ADA-F8E0-48ED-B2C1-6CAC17309871}" presName="hierRoot1" presStyleCnt="0">
        <dgm:presLayoutVars>
          <dgm:hierBranch val="init"/>
        </dgm:presLayoutVars>
      </dgm:prSet>
      <dgm:spPr/>
    </dgm:pt>
    <dgm:pt modelId="{248FE69E-9392-4D07-8E5A-788D08FFCCFF}" type="pres">
      <dgm:prSet presAssocID="{6EE34ADA-F8E0-48ED-B2C1-6CAC17309871}" presName="rootComposite1" presStyleCnt="0"/>
      <dgm:spPr/>
    </dgm:pt>
    <dgm:pt modelId="{AA662FA2-85FF-4C2A-8196-5FF853450C3F}" type="pres">
      <dgm:prSet presAssocID="{6EE34ADA-F8E0-48ED-B2C1-6CAC17309871}" presName="rootText1" presStyleLbl="node0" presStyleIdx="0" presStyleCnt="1" custScaleX="137616" custScaleY="145660">
        <dgm:presLayoutVars>
          <dgm:chPref val="3"/>
        </dgm:presLayoutVars>
      </dgm:prSet>
      <dgm:spPr/>
      <dgm:t>
        <a:bodyPr/>
        <a:lstStyle/>
        <a:p>
          <a:endParaRPr lang="hr-HR"/>
        </a:p>
      </dgm:t>
    </dgm:pt>
    <dgm:pt modelId="{28D21DDD-84E5-4D51-BEAC-3137F7505B4A}" type="pres">
      <dgm:prSet presAssocID="{6EE34ADA-F8E0-48ED-B2C1-6CAC17309871}" presName="rootConnector1" presStyleLbl="node1" presStyleIdx="0" presStyleCnt="0"/>
      <dgm:spPr/>
      <dgm:t>
        <a:bodyPr/>
        <a:lstStyle/>
        <a:p>
          <a:endParaRPr lang="hr-HR"/>
        </a:p>
      </dgm:t>
    </dgm:pt>
    <dgm:pt modelId="{E1404DA0-2671-403D-AB1E-716918BFFB60}" type="pres">
      <dgm:prSet presAssocID="{6EE34ADA-F8E0-48ED-B2C1-6CAC17309871}" presName="hierChild2" presStyleCnt="0"/>
      <dgm:spPr/>
    </dgm:pt>
    <dgm:pt modelId="{B1751395-A95E-495F-AF21-380A6FABC669}" type="pres">
      <dgm:prSet presAssocID="{9BC7AA1B-F0DE-4E0D-AD0C-ACA7F109C4FB}" presName="Name37" presStyleLbl="parChTrans1D2" presStyleIdx="0" presStyleCnt="3"/>
      <dgm:spPr/>
      <dgm:t>
        <a:bodyPr/>
        <a:lstStyle/>
        <a:p>
          <a:endParaRPr lang="hr-HR"/>
        </a:p>
      </dgm:t>
    </dgm:pt>
    <dgm:pt modelId="{A0C78BDC-D927-4102-A611-84929E382E6A}" type="pres">
      <dgm:prSet presAssocID="{22014DE1-1CEC-4168-8AC4-240BF97BEFC3}" presName="hierRoot2" presStyleCnt="0">
        <dgm:presLayoutVars>
          <dgm:hierBranch val="init"/>
        </dgm:presLayoutVars>
      </dgm:prSet>
      <dgm:spPr/>
    </dgm:pt>
    <dgm:pt modelId="{8EA60D54-1340-4FD3-8079-DFB51F7D029E}" type="pres">
      <dgm:prSet presAssocID="{22014DE1-1CEC-4168-8AC4-240BF97BEFC3}" presName="rootComposite" presStyleCnt="0"/>
      <dgm:spPr/>
    </dgm:pt>
    <dgm:pt modelId="{E425D9DD-F9EC-4492-9163-0FD2F76C5020}" type="pres">
      <dgm:prSet presAssocID="{22014DE1-1CEC-4168-8AC4-240BF97BEFC3}" presName="rootText" presStyleLbl="node2" presStyleIdx="0" presStyleCnt="3">
        <dgm:presLayoutVars>
          <dgm:chPref val="3"/>
        </dgm:presLayoutVars>
      </dgm:prSet>
      <dgm:spPr/>
      <dgm:t>
        <a:bodyPr/>
        <a:lstStyle/>
        <a:p>
          <a:endParaRPr lang="hr-HR"/>
        </a:p>
      </dgm:t>
    </dgm:pt>
    <dgm:pt modelId="{A4DF34FF-5784-4CDB-AD52-8A0C88B15BB8}" type="pres">
      <dgm:prSet presAssocID="{22014DE1-1CEC-4168-8AC4-240BF97BEFC3}" presName="rootConnector" presStyleLbl="node2" presStyleIdx="0" presStyleCnt="3"/>
      <dgm:spPr/>
      <dgm:t>
        <a:bodyPr/>
        <a:lstStyle/>
        <a:p>
          <a:endParaRPr lang="hr-HR"/>
        </a:p>
      </dgm:t>
    </dgm:pt>
    <dgm:pt modelId="{A331E0AF-8887-410E-A7D0-3179E3948E3A}" type="pres">
      <dgm:prSet presAssocID="{22014DE1-1CEC-4168-8AC4-240BF97BEFC3}" presName="hierChild4" presStyleCnt="0"/>
      <dgm:spPr/>
    </dgm:pt>
    <dgm:pt modelId="{F725D2D0-D7A6-4C04-9530-E072ED27CDA6}" type="pres">
      <dgm:prSet presAssocID="{22014DE1-1CEC-4168-8AC4-240BF97BEFC3}" presName="hierChild5" presStyleCnt="0"/>
      <dgm:spPr/>
    </dgm:pt>
    <dgm:pt modelId="{19EDB9CA-C549-4C2B-9FD8-407556D4186D}" type="pres">
      <dgm:prSet presAssocID="{A8326308-F122-4F3D-BC46-2FC9B49413DE}" presName="Name37" presStyleLbl="parChTrans1D2" presStyleIdx="1" presStyleCnt="3"/>
      <dgm:spPr/>
      <dgm:t>
        <a:bodyPr/>
        <a:lstStyle/>
        <a:p>
          <a:endParaRPr lang="hr-HR"/>
        </a:p>
      </dgm:t>
    </dgm:pt>
    <dgm:pt modelId="{5A475D2B-148B-4E0E-8311-AF947D813D87}" type="pres">
      <dgm:prSet presAssocID="{6DA8CB39-8FD6-42D2-818F-F12BC6EA1D72}" presName="hierRoot2" presStyleCnt="0">
        <dgm:presLayoutVars>
          <dgm:hierBranch val="init"/>
        </dgm:presLayoutVars>
      </dgm:prSet>
      <dgm:spPr/>
    </dgm:pt>
    <dgm:pt modelId="{758AABC8-7F09-40C4-AC06-93C523C987CD}" type="pres">
      <dgm:prSet presAssocID="{6DA8CB39-8FD6-42D2-818F-F12BC6EA1D72}" presName="rootComposite" presStyleCnt="0"/>
      <dgm:spPr/>
    </dgm:pt>
    <dgm:pt modelId="{3BB1F705-86EA-45E1-B020-F62C76829282}" type="pres">
      <dgm:prSet presAssocID="{6DA8CB39-8FD6-42D2-818F-F12BC6EA1D72}" presName="rootText" presStyleLbl="node2" presStyleIdx="1" presStyleCnt="3">
        <dgm:presLayoutVars>
          <dgm:chPref val="3"/>
        </dgm:presLayoutVars>
      </dgm:prSet>
      <dgm:spPr/>
      <dgm:t>
        <a:bodyPr/>
        <a:lstStyle/>
        <a:p>
          <a:endParaRPr lang="hr-HR"/>
        </a:p>
      </dgm:t>
    </dgm:pt>
    <dgm:pt modelId="{B2EC37DD-646D-49C4-ADC4-5AA66B8C638D}" type="pres">
      <dgm:prSet presAssocID="{6DA8CB39-8FD6-42D2-818F-F12BC6EA1D72}" presName="rootConnector" presStyleLbl="node2" presStyleIdx="1" presStyleCnt="3"/>
      <dgm:spPr/>
      <dgm:t>
        <a:bodyPr/>
        <a:lstStyle/>
        <a:p>
          <a:endParaRPr lang="hr-HR"/>
        </a:p>
      </dgm:t>
    </dgm:pt>
    <dgm:pt modelId="{392DDA3D-8493-4CF3-9FBF-FC7B03D72AD9}" type="pres">
      <dgm:prSet presAssocID="{6DA8CB39-8FD6-42D2-818F-F12BC6EA1D72}" presName="hierChild4" presStyleCnt="0"/>
      <dgm:spPr/>
    </dgm:pt>
    <dgm:pt modelId="{CE476E9B-04DF-4A78-84E1-EE162112EB5B}" type="pres">
      <dgm:prSet presAssocID="{6DA8CB39-8FD6-42D2-818F-F12BC6EA1D72}" presName="hierChild5" presStyleCnt="0"/>
      <dgm:spPr/>
    </dgm:pt>
    <dgm:pt modelId="{7B668654-D52F-4C84-9FCC-8AAEB53BFD14}" type="pres">
      <dgm:prSet presAssocID="{09A352DA-2C6E-4DE3-BC93-21D78E17A900}" presName="Name37" presStyleLbl="parChTrans1D2" presStyleIdx="2" presStyleCnt="3"/>
      <dgm:spPr/>
      <dgm:t>
        <a:bodyPr/>
        <a:lstStyle/>
        <a:p>
          <a:endParaRPr lang="hr-HR"/>
        </a:p>
      </dgm:t>
    </dgm:pt>
    <dgm:pt modelId="{53C181D7-874C-4156-9928-51DCF62F93CD}" type="pres">
      <dgm:prSet presAssocID="{DD4B0C16-8472-4E8F-84E1-0D9E2A92F982}" presName="hierRoot2" presStyleCnt="0">
        <dgm:presLayoutVars>
          <dgm:hierBranch val="init"/>
        </dgm:presLayoutVars>
      </dgm:prSet>
      <dgm:spPr/>
    </dgm:pt>
    <dgm:pt modelId="{8723B450-611B-450A-B18E-639BC7D5B30F}" type="pres">
      <dgm:prSet presAssocID="{DD4B0C16-8472-4E8F-84E1-0D9E2A92F982}" presName="rootComposite" presStyleCnt="0"/>
      <dgm:spPr/>
    </dgm:pt>
    <dgm:pt modelId="{BDB6D5F8-27DD-405B-AB80-6B863786948D}" type="pres">
      <dgm:prSet presAssocID="{DD4B0C16-8472-4E8F-84E1-0D9E2A92F982}" presName="rootText" presStyleLbl="node2" presStyleIdx="2" presStyleCnt="3">
        <dgm:presLayoutVars>
          <dgm:chPref val="3"/>
        </dgm:presLayoutVars>
      </dgm:prSet>
      <dgm:spPr/>
      <dgm:t>
        <a:bodyPr/>
        <a:lstStyle/>
        <a:p>
          <a:endParaRPr lang="hr-HR"/>
        </a:p>
      </dgm:t>
    </dgm:pt>
    <dgm:pt modelId="{88D2D32B-9E47-43F4-AA4A-2A74E3F0D67D}" type="pres">
      <dgm:prSet presAssocID="{DD4B0C16-8472-4E8F-84E1-0D9E2A92F982}" presName="rootConnector" presStyleLbl="node2" presStyleIdx="2" presStyleCnt="3"/>
      <dgm:spPr/>
      <dgm:t>
        <a:bodyPr/>
        <a:lstStyle/>
        <a:p>
          <a:endParaRPr lang="hr-HR"/>
        </a:p>
      </dgm:t>
    </dgm:pt>
    <dgm:pt modelId="{F6B4056C-9A7B-4173-8B80-79FF9EF2FA8F}" type="pres">
      <dgm:prSet presAssocID="{DD4B0C16-8472-4E8F-84E1-0D9E2A92F982}" presName="hierChild4" presStyleCnt="0"/>
      <dgm:spPr/>
    </dgm:pt>
    <dgm:pt modelId="{8E1FA5E4-3B1A-450C-8B07-5F27541D0B8C}" type="pres">
      <dgm:prSet presAssocID="{DD4B0C16-8472-4E8F-84E1-0D9E2A92F982}" presName="hierChild5" presStyleCnt="0"/>
      <dgm:spPr/>
    </dgm:pt>
    <dgm:pt modelId="{137CD1AA-CB4E-4AC8-AF6F-202BF515FF0D}" type="pres">
      <dgm:prSet presAssocID="{6EE34ADA-F8E0-48ED-B2C1-6CAC17309871}" presName="hierChild3" presStyleCnt="0"/>
      <dgm:spPr/>
    </dgm:pt>
  </dgm:ptLst>
  <dgm:cxnLst>
    <dgm:cxn modelId="{749C5A52-3072-4A0F-ACFE-FC64CEAF0554}" type="presOf" srcId="{0E8569A2-B71D-4CE4-8CB5-93F5DC410AD5}" destId="{0C02B4BB-5DC2-453F-9DA6-9F3E1EDB29E3}" srcOrd="0" destOrd="0" presId="urn:microsoft.com/office/officeart/2005/8/layout/orgChart1"/>
    <dgm:cxn modelId="{E526110E-A313-43BE-9F30-D2C1C3A1004C}" type="presOf" srcId="{6DA8CB39-8FD6-42D2-818F-F12BC6EA1D72}" destId="{3BB1F705-86EA-45E1-B020-F62C76829282}" srcOrd="0" destOrd="0" presId="urn:microsoft.com/office/officeart/2005/8/layout/orgChart1"/>
    <dgm:cxn modelId="{9A4C2587-F58C-4373-A369-9BCE8B4C2D79}" srcId="{6EE34ADA-F8E0-48ED-B2C1-6CAC17309871}" destId="{22014DE1-1CEC-4168-8AC4-240BF97BEFC3}" srcOrd="0" destOrd="0" parTransId="{9BC7AA1B-F0DE-4E0D-AD0C-ACA7F109C4FB}" sibTransId="{791FB829-D986-4434-9A73-C5BABB4A6470}"/>
    <dgm:cxn modelId="{C35793ED-C1B9-49C6-B217-BE205423CD1D}" type="presOf" srcId="{6DA8CB39-8FD6-42D2-818F-F12BC6EA1D72}" destId="{B2EC37DD-646D-49C4-ADC4-5AA66B8C638D}" srcOrd="1" destOrd="0" presId="urn:microsoft.com/office/officeart/2005/8/layout/orgChart1"/>
    <dgm:cxn modelId="{3E2AAA99-C79E-4F51-BA91-97DFADD7C66E}" type="presOf" srcId="{22014DE1-1CEC-4168-8AC4-240BF97BEFC3}" destId="{E425D9DD-F9EC-4492-9163-0FD2F76C5020}" srcOrd="0" destOrd="0" presId="urn:microsoft.com/office/officeart/2005/8/layout/orgChart1"/>
    <dgm:cxn modelId="{868100BD-611C-47C0-8053-B410854033DD}" type="presOf" srcId="{9BC7AA1B-F0DE-4E0D-AD0C-ACA7F109C4FB}" destId="{B1751395-A95E-495F-AF21-380A6FABC669}" srcOrd="0" destOrd="0" presId="urn:microsoft.com/office/officeart/2005/8/layout/orgChart1"/>
    <dgm:cxn modelId="{366A6466-CC75-4030-A16F-7A96ADE49A56}" type="presOf" srcId="{09A352DA-2C6E-4DE3-BC93-21D78E17A900}" destId="{7B668654-D52F-4C84-9FCC-8AAEB53BFD14}" srcOrd="0" destOrd="0" presId="urn:microsoft.com/office/officeart/2005/8/layout/orgChart1"/>
    <dgm:cxn modelId="{19901448-1B14-4DF4-A7D9-C08686A393CD}" srcId="{0E8569A2-B71D-4CE4-8CB5-93F5DC410AD5}" destId="{6EE34ADA-F8E0-48ED-B2C1-6CAC17309871}" srcOrd="0" destOrd="0" parTransId="{8D8B8973-54DB-4C59-A054-A970FADAF0D4}" sibTransId="{144A531D-477F-4C3F-B882-63B9FF6BFB0C}"/>
    <dgm:cxn modelId="{234F439A-DEA9-4692-A99F-622A3A48D6A7}" type="presOf" srcId="{22014DE1-1CEC-4168-8AC4-240BF97BEFC3}" destId="{A4DF34FF-5784-4CDB-AD52-8A0C88B15BB8}" srcOrd="1" destOrd="0" presId="urn:microsoft.com/office/officeart/2005/8/layout/orgChart1"/>
    <dgm:cxn modelId="{C0BCF3C5-5DB0-44F6-B7EB-1B14B83CF22A}" type="presOf" srcId="{DD4B0C16-8472-4E8F-84E1-0D9E2A92F982}" destId="{88D2D32B-9E47-43F4-AA4A-2A74E3F0D67D}" srcOrd="1" destOrd="0" presId="urn:microsoft.com/office/officeart/2005/8/layout/orgChart1"/>
    <dgm:cxn modelId="{3224D7E2-4819-4D0C-A73B-E84A97DFB24F}" type="presOf" srcId="{DD4B0C16-8472-4E8F-84E1-0D9E2A92F982}" destId="{BDB6D5F8-27DD-405B-AB80-6B863786948D}" srcOrd="0" destOrd="0" presId="urn:microsoft.com/office/officeart/2005/8/layout/orgChart1"/>
    <dgm:cxn modelId="{0962EE9C-C283-4C5F-999A-E033F1DB5E50}" srcId="{6EE34ADA-F8E0-48ED-B2C1-6CAC17309871}" destId="{6DA8CB39-8FD6-42D2-818F-F12BC6EA1D72}" srcOrd="1" destOrd="0" parTransId="{A8326308-F122-4F3D-BC46-2FC9B49413DE}" sibTransId="{8E193FB3-94FD-4F2D-9A6F-229651FC9758}"/>
    <dgm:cxn modelId="{CDFE04E6-B202-4601-84A1-A7321E3C09DF}" type="presOf" srcId="{6EE34ADA-F8E0-48ED-B2C1-6CAC17309871}" destId="{AA662FA2-85FF-4C2A-8196-5FF853450C3F}" srcOrd="0" destOrd="0" presId="urn:microsoft.com/office/officeart/2005/8/layout/orgChart1"/>
    <dgm:cxn modelId="{F7185AFE-0F14-48BE-AFB6-8FDA2A9A9255}" srcId="{6EE34ADA-F8E0-48ED-B2C1-6CAC17309871}" destId="{DD4B0C16-8472-4E8F-84E1-0D9E2A92F982}" srcOrd="2" destOrd="0" parTransId="{09A352DA-2C6E-4DE3-BC93-21D78E17A900}" sibTransId="{AADDA5C0-AF17-4D5F-967C-7FCF144E8D3A}"/>
    <dgm:cxn modelId="{1EB0FA71-4920-4A11-AB77-088394D70D42}" type="presOf" srcId="{6EE34ADA-F8E0-48ED-B2C1-6CAC17309871}" destId="{28D21DDD-84E5-4D51-BEAC-3137F7505B4A}" srcOrd="1" destOrd="0" presId="urn:microsoft.com/office/officeart/2005/8/layout/orgChart1"/>
    <dgm:cxn modelId="{A364C0A2-DEA3-4C9F-B999-8704CF4E7822}" type="presOf" srcId="{A8326308-F122-4F3D-BC46-2FC9B49413DE}" destId="{19EDB9CA-C549-4C2B-9FD8-407556D4186D}" srcOrd="0" destOrd="0" presId="urn:microsoft.com/office/officeart/2005/8/layout/orgChart1"/>
    <dgm:cxn modelId="{F07F6C44-11B7-416F-91BD-D79EC1772B7A}" type="presParOf" srcId="{0C02B4BB-5DC2-453F-9DA6-9F3E1EDB29E3}" destId="{26134EDF-26FC-4B8D-BF37-B6C03267DDB5}" srcOrd="0" destOrd="0" presId="urn:microsoft.com/office/officeart/2005/8/layout/orgChart1"/>
    <dgm:cxn modelId="{44A2FAE5-48D0-45D3-8D4C-301F524D4A48}" type="presParOf" srcId="{26134EDF-26FC-4B8D-BF37-B6C03267DDB5}" destId="{248FE69E-9392-4D07-8E5A-788D08FFCCFF}" srcOrd="0" destOrd="0" presId="urn:microsoft.com/office/officeart/2005/8/layout/orgChart1"/>
    <dgm:cxn modelId="{CDCB6F2E-EB91-4CC3-8044-FBC5D18E076C}" type="presParOf" srcId="{248FE69E-9392-4D07-8E5A-788D08FFCCFF}" destId="{AA662FA2-85FF-4C2A-8196-5FF853450C3F}" srcOrd="0" destOrd="0" presId="urn:microsoft.com/office/officeart/2005/8/layout/orgChart1"/>
    <dgm:cxn modelId="{4645EAE2-E3A7-463E-A36F-AB9242538A3B}" type="presParOf" srcId="{248FE69E-9392-4D07-8E5A-788D08FFCCFF}" destId="{28D21DDD-84E5-4D51-BEAC-3137F7505B4A}" srcOrd="1" destOrd="0" presId="urn:microsoft.com/office/officeart/2005/8/layout/orgChart1"/>
    <dgm:cxn modelId="{1CD3DEC1-DD83-4684-A0A4-214D20EAF9FB}" type="presParOf" srcId="{26134EDF-26FC-4B8D-BF37-B6C03267DDB5}" destId="{E1404DA0-2671-403D-AB1E-716918BFFB60}" srcOrd="1" destOrd="0" presId="urn:microsoft.com/office/officeart/2005/8/layout/orgChart1"/>
    <dgm:cxn modelId="{EEBCE61F-162E-4690-B771-2E965AA4209A}" type="presParOf" srcId="{E1404DA0-2671-403D-AB1E-716918BFFB60}" destId="{B1751395-A95E-495F-AF21-380A6FABC669}" srcOrd="0" destOrd="0" presId="urn:microsoft.com/office/officeart/2005/8/layout/orgChart1"/>
    <dgm:cxn modelId="{83C11B6D-52F4-4AD1-89CC-F1019DACA24F}" type="presParOf" srcId="{E1404DA0-2671-403D-AB1E-716918BFFB60}" destId="{A0C78BDC-D927-4102-A611-84929E382E6A}" srcOrd="1" destOrd="0" presId="urn:microsoft.com/office/officeart/2005/8/layout/orgChart1"/>
    <dgm:cxn modelId="{4F0ECFD1-F6BB-41DC-BC86-5BF9FB6CF98B}" type="presParOf" srcId="{A0C78BDC-D927-4102-A611-84929E382E6A}" destId="{8EA60D54-1340-4FD3-8079-DFB51F7D029E}" srcOrd="0" destOrd="0" presId="urn:microsoft.com/office/officeart/2005/8/layout/orgChart1"/>
    <dgm:cxn modelId="{D64A7349-3E6B-4097-9C34-ECCF28B124F6}" type="presParOf" srcId="{8EA60D54-1340-4FD3-8079-DFB51F7D029E}" destId="{E425D9DD-F9EC-4492-9163-0FD2F76C5020}" srcOrd="0" destOrd="0" presId="urn:microsoft.com/office/officeart/2005/8/layout/orgChart1"/>
    <dgm:cxn modelId="{FC47110E-51F1-44EF-AB76-83D0E595207B}" type="presParOf" srcId="{8EA60D54-1340-4FD3-8079-DFB51F7D029E}" destId="{A4DF34FF-5784-4CDB-AD52-8A0C88B15BB8}" srcOrd="1" destOrd="0" presId="urn:microsoft.com/office/officeart/2005/8/layout/orgChart1"/>
    <dgm:cxn modelId="{03FF570E-9856-4F73-B1E9-458F14D2E8F8}" type="presParOf" srcId="{A0C78BDC-D927-4102-A611-84929E382E6A}" destId="{A331E0AF-8887-410E-A7D0-3179E3948E3A}" srcOrd="1" destOrd="0" presId="urn:microsoft.com/office/officeart/2005/8/layout/orgChart1"/>
    <dgm:cxn modelId="{40597E62-97D4-473F-BF84-BDB74BB3FDCD}" type="presParOf" srcId="{A0C78BDC-D927-4102-A611-84929E382E6A}" destId="{F725D2D0-D7A6-4C04-9530-E072ED27CDA6}" srcOrd="2" destOrd="0" presId="urn:microsoft.com/office/officeart/2005/8/layout/orgChart1"/>
    <dgm:cxn modelId="{B800BDF3-6F19-40C1-BA90-E8500E2DC418}" type="presParOf" srcId="{E1404DA0-2671-403D-AB1E-716918BFFB60}" destId="{19EDB9CA-C549-4C2B-9FD8-407556D4186D}" srcOrd="2" destOrd="0" presId="urn:microsoft.com/office/officeart/2005/8/layout/orgChart1"/>
    <dgm:cxn modelId="{1DECE40B-B3A5-4968-B020-3D2CD4249A6C}" type="presParOf" srcId="{E1404DA0-2671-403D-AB1E-716918BFFB60}" destId="{5A475D2B-148B-4E0E-8311-AF947D813D87}" srcOrd="3" destOrd="0" presId="urn:microsoft.com/office/officeart/2005/8/layout/orgChart1"/>
    <dgm:cxn modelId="{21015E47-CC3F-43F1-8F61-314439E3AE02}" type="presParOf" srcId="{5A475D2B-148B-4E0E-8311-AF947D813D87}" destId="{758AABC8-7F09-40C4-AC06-93C523C987CD}" srcOrd="0" destOrd="0" presId="urn:microsoft.com/office/officeart/2005/8/layout/orgChart1"/>
    <dgm:cxn modelId="{67E752E5-E67A-4DA3-9572-66C8AB52DEB2}" type="presParOf" srcId="{758AABC8-7F09-40C4-AC06-93C523C987CD}" destId="{3BB1F705-86EA-45E1-B020-F62C76829282}" srcOrd="0" destOrd="0" presId="urn:microsoft.com/office/officeart/2005/8/layout/orgChart1"/>
    <dgm:cxn modelId="{A466227A-809E-425B-8A92-CE2510896A88}" type="presParOf" srcId="{758AABC8-7F09-40C4-AC06-93C523C987CD}" destId="{B2EC37DD-646D-49C4-ADC4-5AA66B8C638D}" srcOrd="1" destOrd="0" presId="urn:microsoft.com/office/officeart/2005/8/layout/orgChart1"/>
    <dgm:cxn modelId="{5BE5E2A0-D31B-4EE8-B692-68E32808B9D7}" type="presParOf" srcId="{5A475D2B-148B-4E0E-8311-AF947D813D87}" destId="{392DDA3D-8493-4CF3-9FBF-FC7B03D72AD9}" srcOrd="1" destOrd="0" presId="urn:microsoft.com/office/officeart/2005/8/layout/orgChart1"/>
    <dgm:cxn modelId="{8699E5A6-0D19-4897-B25A-6D576C4C72E9}" type="presParOf" srcId="{5A475D2B-148B-4E0E-8311-AF947D813D87}" destId="{CE476E9B-04DF-4A78-84E1-EE162112EB5B}" srcOrd="2" destOrd="0" presId="urn:microsoft.com/office/officeart/2005/8/layout/orgChart1"/>
    <dgm:cxn modelId="{3EB9C07C-AD42-44C2-A7F8-755DFA23716E}" type="presParOf" srcId="{E1404DA0-2671-403D-AB1E-716918BFFB60}" destId="{7B668654-D52F-4C84-9FCC-8AAEB53BFD14}" srcOrd="4" destOrd="0" presId="urn:microsoft.com/office/officeart/2005/8/layout/orgChart1"/>
    <dgm:cxn modelId="{2A5DE7D2-0B1B-452C-B5E0-2F5468291ACD}" type="presParOf" srcId="{E1404DA0-2671-403D-AB1E-716918BFFB60}" destId="{53C181D7-874C-4156-9928-51DCF62F93CD}" srcOrd="5" destOrd="0" presId="urn:microsoft.com/office/officeart/2005/8/layout/orgChart1"/>
    <dgm:cxn modelId="{69A41554-1697-4B4A-A276-A4A2BB37FF68}" type="presParOf" srcId="{53C181D7-874C-4156-9928-51DCF62F93CD}" destId="{8723B450-611B-450A-B18E-639BC7D5B30F}" srcOrd="0" destOrd="0" presId="urn:microsoft.com/office/officeart/2005/8/layout/orgChart1"/>
    <dgm:cxn modelId="{0B6271F6-4B81-4646-9165-0C60B0B177AB}" type="presParOf" srcId="{8723B450-611B-450A-B18E-639BC7D5B30F}" destId="{BDB6D5F8-27DD-405B-AB80-6B863786948D}" srcOrd="0" destOrd="0" presId="urn:microsoft.com/office/officeart/2005/8/layout/orgChart1"/>
    <dgm:cxn modelId="{805815A5-E6C6-4F2D-B04C-E14FA0192951}" type="presParOf" srcId="{8723B450-611B-450A-B18E-639BC7D5B30F}" destId="{88D2D32B-9E47-43F4-AA4A-2A74E3F0D67D}" srcOrd="1" destOrd="0" presId="urn:microsoft.com/office/officeart/2005/8/layout/orgChart1"/>
    <dgm:cxn modelId="{E03EBA55-A70E-4F54-BEFB-7CE81E57A41B}" type="presParOf" srcId="{53C181D7-874C-4156-9928-51DCF62F93CD}" destId="{F6B4056C-9A7B-4173-8B80-79FF9EF2FA8F}" srcOrd="1" destOrd="0" presId="urn:microsoft.com/office/officeart/2005/8/layout/orgChart1"/>
    <dgm:cxn modelId="{E1891158-0E73-4B8C-9CCA-BC28E0CAFE43}" type="presParOf" srcId="{53C181D7-874C-4156-9928-51DCF62F93CD}" destId="{8E1FA5E4-3B1A-450C-8B07-5F27541D0B8C}" srcOrd="2" destOrd="0" presId="urn:microsoft.com/office/officeart/2005/8/layout/orgChart1"/>
    <dgm:cxn modelId="{9F5B5FDA-D98C-4C13-AF5E-028E15369EF7}" type="presParOf" srcId="{26134EDF-26FC-4B8D-BF37-B6C03267DDB5}" destId="{137CD1AA-CB4E-4AC8-AF6F-202BF515FF0D}"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B668654-D52F-4C84-9FCC-8AAEB53BFD14}">
      <dsp:nvSpPr>
        <dsp:cNvPr id="0" name=""/>
        <dsp:cNvSpPr/>
      </dsp:nvSpPr>
      <dsp:spPr>
        <a:xfrm>
          <a:off x="3816424" y="1679038"/>
          <a:ext cx="2700147" cy="468620"/>
        </a:xfrm>
        <a:custGeom>
          <a:avLst/>
          <a:gdLst/>
          <a:ahLst/>
          <a:cxnLst/>
          <a:rect l="0" t="0" r="0" b="0"/>
          <a:pathLst>
            <a:path>
              <a:moveTo>
                <a:pt x="0" y="0"/>
              </a:moveTo>
              <a:lnTo>
                <a:pt x="0" y="234310"/>
              </a:lnTo>
              <a:lnTo>
                <a:pt x="2700147" y="234310"/>
              </a:lnTo>
              <a:lnTo>
                <a:pt x="2700147" y="4686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9EDB9CA-C549-4C2B-9FD8-407556D4186D}">
      <dsp:nvSpPr>
        <dsp:cNvPr id="0" name=""/>
        <dsp:cNvSpPr/>
      </dsp:nvSpPr>
      <dsp:spPr>
        <a:xfrm>
          <a:off x="3770704" y="1679038"/>
          <a:ext cx="91440" cy="468620"/>
        </a:xfrm>
        <a:custGeom>
          <a:avLst/>
          <a:gdLst/>
          <a:ahLst/>
          <a:cxnLst/>
          <a:rect l="0" t="0" r="0" b="0"/>
          <a:pathLst>
            <a:path>
              <a:moveTo>
                <a:pt x="45720" y="0"/>
              </a:moveTo>
              <a:lnTo>
                <a:pt x="45720" y="4686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1751395-A95E-495F-AF21-380A6FABC669}">
      <dsp:nvSpPr>
        <dsp:cNvPr id="0" name=""/>
        <dsp:cNvSpPr/>
      </dsp:nvSpPr>
      <dsp:spPr>
        <a:xfrm>
          <a:off x="1116276" y="1679038"/>
          <a:ext cx="2700147" cy="468620"/>
        </a:xfrm>
        <a:custGeom>
          <a:avLst/>
          <a:gdLst/>
          <a:ahLst/>
          <a:cxnLst/>
          <a:rect l="0" t="0" r="0" b="0"/>
          <a:pathLst>
            <a:path>
              <a:moveTo>
                <a:pt x="2700147" y="0"/>
              </a:moveTo>
              <a:lnTo>
                <a:pt x="2700147" y="234310"/>
              </a:lnTo>
              <a:lnTo>
                <a:pt x="0" y="234310"/>
              </a:lnTo>
              <a:lnTo>
                <a:pt x="0" y="46862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A662FA2-85FF-4C2A-8196-5FF853450C3F}">
      <dsp:nvSpPr>
        <dsp:cNvPr id="0" name=""/>
        <dsp:cNvSpPr/>
      </dsp:nvSpPr>
      <dsp:spPr>
        <a:xfrm>
          <a:off x="2280954" y="53817"/>
          <a:ext cx="3070938" cy="1625221"/>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914400" rtl="0" eaLnBrk="1" latinLnBrk="0" hangingPunct="1">
            <a:lnSpc>
              <a:spcPct val="90000"/>
            </a:lnSpc>
            <a:spcBef>
              <a:spcPct val="0"/>
            </a:spcBef>
            <a:spcAft>
              <a:spcPct val="35000"/>
            </a:spcAft>
            <a:buFont typeface="Arial" pitchFamily="34" charset="0"/>
            <a:buNone/>
          </a:pPr>
          <a:r>
            <a:rPr lang="hr-HR" sz="1400" kern="1200" dirty="0" smtClean="0">
              <a:solidFill>
                <a:schemeClr val="bg1"/>
              </a:solidFill>
              <a:latin typeface="Cambria" panose="02040503050406030204" pitchFamily="18" charset="0"/>
              <a:ea typeface="Times New Roman"/>
              <a:cs typeface="Times New Roman"/>
            </a:rPr>
            <a:t>Uprava </a:t>
          </a:r>
          <a:r>
            <a:rPr lang="hr-HR" sz="1400" kern="1200" dirty="0">
              <a:solidFill>
                <a:schemeClr val="bg1"/>
              </a:solidFill>
              <a:latin typeface="Cambria" panose="02040503050406030204" pitchFamily="18" charset="0"/>
              <a:ea typeface="Times New Roman"/>
              <a:cs typeface="Times New Roman"/>
            </a:rPr>
            <a:t>za energetiku i rudarstvo</a:t>
          </a:r>
        </a:p>
        <a:p>
          <a:pPr marL="0" lvl="0" indent="0" algn="ctr" defTabSz="914400" rtl="0" eaLnBrk="1" latinLnBrk="0" hangingPunct="1">
            <a:lnSpc>
              <a:spcPct val="90000"/>
            </a:lnSpc>
            <a:spcBef>
              <a:spcPct val="0"/>
            </a:spcBef>
            <a:spcAft>
              <a:spcPct val="35000"/>
            </a:spcAft>
            <a:buFont typeface="Arial" pitchFamily="34" charset="0"/>
            <a:buNone/>
          </a:pPr>
          <a:r>
            <a:rPr lang="hr-HR" sz="1400" kern="1200" dirty="0" err="1">
              <a:solidFill>
                <a:schemeClr val="bg1"/>
              </a:solidFill>
              <a:latin typeface="Cambria" panose="02040503050406030204" pitchFamily="18" charset="0"/>
              <a:ea typeface="Times New Roman"/>
              <a:cs typeface="Times New Roman"/>
            </a:rPr>
            <a:t>Sektor za energetiku</a:t>
          </a:r>
          <a:endParaRPr lang="hr-HR" sz="1400" kern="1200" dirty="0">
            <a:solidFill>
              <a:schemeClr val="bg1"/>
            </a:solidFill>
            <a:latin typeface="Cambria" panose="02040503050406030204" pitchFamily="18" charset="0"/>
            <a:ea typeface="Times New Roman"/>
            <a:cs typeface="Times New Roman"/>
          </a:endParaRPr>
        </a:p>
      </dsp:txBody>
      <dsp:txXfrm>
        <a:off x="2280954" y="53817"/>
        <a:ext cx="3070938" cy="1625221"/>
      </dsp:txXfrm>
    </dsp:sp>
    <dsp:sp modelId="{E425D9DD-F9EC-4492-9163-0FD2F76C5020}">
      <dsp:nvSpPr>
        <dsp:cNvPr id="0" name=""/>
        <dsp:cNvSpPr/>
      </dsp:nvSpPr>
      <dsp:spPr>
        <a:xfrm>
          <a:off x="512" y="2147659"/>
          <a:ext cx="2231527" cy="11157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914400" rtl="0" eaLnBrk="1" latinLnBrk="0" hangingPunct="1">
            <a:lnSpc>
              <a:spcPct val="90000"/>
            </a:lnSpc>
            <a:spcBef>
              <a:spcPct val="0"/>
            </a:spcBef>
            <a:spcAft>
              <a:spcPct val="35000"/>
            </a:spcAft>
            <a:buFont typeface="Arial" pitchFamily="34" charset="0"/>
            <a:buNone/>
          </a:pPr>
          <a:r>
            <a:rPr lang="hr-HR" sz="1400" kern="1200" dirty="0" smtClean="0">
              <a:solidFill>
                <a:schemeClr val="bg1"/>
              </a:solidFill>
              <a:latin typeface="Cambria" panose="02040503050406030204" pitchFamily="18" charset="0"/>
              <a:ea typeface="Times New Roman"/>
              <a:cs typeface="Times New Roman"/>
            </a:rPr>
            <a:t>Služba za unutarnje energetsko tržište i energetske sustave</a:t>
          </a:r>
          <a:endParaRPr lang="hr-HR" sz="1400" kern="1200" dirty="0">
            <a:solidFill>
              <a:schemeClr val="bg1"/>
            </a:solidFill>
            <a:latin typeface="Cambria" panose="02040503050406030204" pitchFamily="18" charset="0"/>
            <a:ea typeface="Times New Roman"/>
            <a:cs typeface="Times New Roman"/>
          </a:endParaRPr>
        </a:p>
      </dsp:txBody>
      <dsp:txXfrm>
        <a:off x="512" y="2147659"/>
        <a:ext cx="2231527" cy="1115763"/>
      </dsp:txXfrm>
    </dsp:sp>
    <dsp:sp modelId="{3BB1F705-86EA-45E1-B020-F62C76829282}">
      <dsp:nvSpPr>
        <dsp:cNvPr id="0" name=""/>
        <dsp:cNvSpPr/>
      </dsp:nvSpPr>
      <dsp:spPr>
        <a:xfrm>
          <a:off x="2700660" y="2147659"/>
          <a:ext cx="2231527" cy="11157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914400" rtl="0" eaLnBrk="1" latinLnBrk="0" hangingPunct="1">
            <a:lnSpc>
              <a:spcPct val="90000"/>
            </a:lnSpc>
            <a:spcBef>
              <a:spcPct val="0"/>
            </a:spcBef>
            <a:spcAft>
              <a:spcPct val="35000"/>
            </a:spcAft>
            <a:buFont typeface="Arial" pitchFamily="34" charset="0"/>
            <a:buNone/>
          </a:pPr>
          <a:r>
            <a:rPr lang="hr-HR" sz="1400" kern="1200" dirty="0" smtClean="0">
              <a:solidFill>
                <a:schemeClr val="bg1"/>
              </a:solidFill>
              <a:latin typeface="Cambria" panose="02040503050406030204" pitchFamily="18" charset="0"/>
              <a:ea typeface="Times New Roman"/>
              <a:cs typeface="Times New Roman"/>
            </a:rPr>
            <a:t>Služba za OIE, energetsku učinokvitost i nove tehnologije</a:t>
          </a:r>
          <a:endParaRPr lang="hr-HR" sz="1400" kern="1200" dirty="0">
            <a:solidFill>
              <a:schemeClr val="bg1"/>
            </a:solidFill>
            <a:latin typeface="Cambria" panose="02040503050406030204" pitchFamily="18" charset="0"/>
            <a:ea typeface="Times New Roman"/>
            <a:cs typeface="Times New Roman"/>
          </a:endParaRPr>
        </a:p>
      </dsp:txBody>
      <dsp:txXfrm>
        <a:off x="2700660" y="2147659"/>
        <a:ext cx="2231527" cy="1115763"/>
      </dsp:txXfrm>
    </dsp:sp>
    <dsp:sp modelId="{BDB6D5F8-27DD-405B-AB80-6B863786948D}">
      <dsp:nvSpPr>
        <dsp:cNvPr id="0" name=""/>
        <dsp:cNvSpPr/>
      </dsp:nvSpPr>
      <dsp:spPr>
        <a:xfrm>
          <a:off x="5400808" y="2147659"/>
          <a:ext cx="2231527" cy="1115763"/>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914400" rtl="0" eaLnBrk="1" latinLnBrk="0" hangingPunct="1">
            <a:lnSpc>
              <a:spcPct val="90000"/>
            </a:lnSpc>
            <a:spcBef>
              <a:spcPct val="0"/>
            </a:spcBef>
            <a:spcAft>
              <a:spcPct val="35000"/>
            </a:spcAft>
            <a:buFont typeface="Arial" pitchFamily="34" charset="0"/>
            <a:buNone/>
          </a:pPr>
          <a:r>
            <a:rPr lang="hr-HR" sz="1400" kern="1200" dirty="0" err="1" smtClean="0">
              <a:solidFill>
                <a:schemeClr val="bg1"/>
              </a:solidFill>
              <a:latin typeface="Cambria" panose="02040503050406030204" pitchFamily="18" charset="0"/>
              <a:ea typeface="Times New Roman"/>
              <a:cs typeface="Times New Roman"/>
            </a:rPr>
            <a:t>Služba za energetsku politiku, strategije i projekte EU</a:t>
          </a:r>
          <a:endParaRPr lang="hr-HR" sz="1400" kern="1200" dirty="0">
            <a:solidFill>
              <a:schemeClr val="bg1"/>
            </a:solidFill>
            <a:latin typeface="Cambria" panose="02040503050406030204" pitchFamily="18" charset="0"/>
            <a:ea typeface="Times New Roman"/>
            <a:cs typeface="Times New Roman"/>
          </a:endParaRPr>
        </a:p>
      </dsp:txBody>
      <dsp:txXfrm>
        <a:off x="5400808" y="2147659"/>
        <a:ext cx="2231527" cy="1115763"/>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pl-PL" smtClean="0"/>
              <a:t>Uprava za energetiku i rudarstvo</a:t>
            </a:r>
            <a:endParaRPr lang="hr-H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C79F78-EC56-49F7-8D9D-71DBE1C06800}" type="datetimeFigureOut">
              <a:rPr lang="hr-HR" smtClean="0"/>
              <a:t>23.9.2016.</a:t>
            </a:fld>
            <a:endParaRPr lang="hr-H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3B5A865-559E-430F-8ED9-A6327041ABE0}" type="slidenum">
              <a:rPr lang="hr-HR" smtClean="0"/>
              <a:t>‹#›</a:t>
            </a:fld>
            <a:endParaRPr lang="hr-HR"/>
          </a:p>
        </p:txBody>
      </p:sp>
    </p:spTree>
    <p:extLst>
      <p:ext uri="{BB962C8B-B14F-4D97-AF65-F5344CB8AC3E}">
        <p14:creationId xmlns:p14="http://schemas.microsoft.com/office/powerpoint/2010/main" val="1330524006"/>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pl-PL" smtClean="0"/>
              <a:t>Uprava za energetiku i rudarstvo</a:t>
            </a:r>
            <a:endParaRPr lang="hr-H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390967-CED6-4AF3-8C73-8D4268DF6833}" type="datetimeFigureOut">
              <a:rPr lang="hr-HR" smtClean="0"/>
              <a:t>23.9.2016.</a:t>
            </a:fld>
            <a:endParaRPr lang="hr-H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hr-H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hr-H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616E5B-F363-41CC-8465-BB6822C17DD8}" type="slidenum">
              <a:rPr lang="hr-HR" smtClean="0"/>
              <a:t>‹#›</a:t>
            </a:fld>
            <a:endParaRPr lang="hr-HR"/>
          </a:p>
        </p:txBody>
      </p:sp>
    </p:spTree>
    <p:extLst>
      <p:ext uri="{BB962C8B-B14F-4D97-AF65-F5344CB8AC3E}">
        <p14:creationId xmlns:p14="http://schemas.microsoft.com/office/powerpoint/2010/main" val="1953477809"/>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5" name="Header Placeholder 4"/>
          <p:cNvSpPr>
            <a:spLocks noGrp="1"/>
          </p:cNvSpPr>
          <p:nvPr>
            <p:ph type="hdr" sz="quarter" idx="10"/>
          </p:nvPr>
        </p:nvSpPr>
        <p:spPr/>
        <p:txBody>
          <a:bodyPr/>
          <a:lstStyle/>
          <a:p>
            <a:r>
              <a:rPr lang="pl-PL" smtClean="0"/>
              <a:t>Uprava za energetiku i rudarstvo</a:t>
            </a:r>
            <a:endParaRPr lang="hr-HR"/>
          </a:p>
        </p:txBody>
      </p:sp>
    </p:spTree>
    <p:extLst>
      <p:ext uri="{BB962C8B-B14F-4D97-AF65-F5344CB8AC3E}">
        <p14:creationId xmlns:p14="http://schemas.microsoft.com/office/powerpoint/2010/main" val="26865690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hr-HR" dirty="0" smtClean="0"/>
              <a:t>IV NAPEU</a:t>
            </a:r>
            <a:r>
              <a:rPr lang="hr-HR" baseline="0" dirty="0" smtClean="0"/>
              <a:t> – notifikacija u EU do kraja travnja 2017., sastoji se od: izvještaja o III NAPEU-u i novih mjera, koordinator izrade – CEI, MINGO – upravljačko tijelo</a:t>
            </a:r>
          </a:p>
          <a:p>
            <a:pPr marL="171450" indent="-171450">
              <a:buFontTx/>
              <a:buChar char="-"/>
            </a:pPr>
            <a:r>
              <a:rPr lang="hr-HR" baseline="0" dirty="0" smtClean="0"/>
              <a:t>MGIPU – donosi 2. program EOJZ, program bi morao uključiti nekoliko mogućih načina financiranja energetske obnove</a:t>
            </a:r>
          </a:p>
          <a:p>
            <a:pPr marL="171450" indent="-171450">
              <a:buFontTx/>
              <a:buChar char="-"/>
            </a:pPr>
            <a:r>
              <a:rPr lang="hr-HR" baseline="0" dirty="0" smtClean="0"/>
              <a:t>MZOIP i MINGO donose program obnove rasvjete, s nekoliko načina financiranja koji uključuje ESCO, JPP, </a:t>
            </a:r>
            <a:r>
              <a:rPr lang="hr-HR" baseline="0" dirty="0" err="1" smtClean="0"/>
              <a:t>proračunks</a:t>
            </a:r>
            <a:r>
              <a:rPr lang="hr-HR" baseline="0" dirty="0" smtClean="0"/>
              <a:t> zaduženja i sufinanciranja FZOEU i EU</a:t>
            </a:r>
          </a:p>
          <a:p>
            <a:pPr marL="171450" indent="-171450">
              <a:buFontTx/>
              <a:buChar char="-"/>
            </a:pPr>
            <a:r>
              <a:rPr lang="hr-HR" baseline="0" dirty="0" smtClean="0"/>
              <a:t>Sustav obveze energetske učinkovitosti, članak 7. EED, i članak 13 ZENU, obveznici ušteda, </a:t>
            </a:r>
            <a:r>
              <a:rPr lang="hr-HR" baseline="0" smtClean="0"/>
              <a:t>tržište uštedama…  </a:t>
            </a:r>
            <a:endParaRPr lang="hr-HR" dirty="0"/>
          </a:p>
        </p:txBody>
      </p:sp>
      <p:sp>
        <p:nvSpPr>
          <p:cNvPr id="5" name="Header Placeholder 4"/>
          <p:cNvSpPr>
            <a:spLocks noGrp="1"/>
          </p:cNvSpPr>
          <p:nvPr>
            <p:ph type="hdr" sz="quarter" idx="10"/>
          </p:nvPr>
        </p:nvSpPr>
        <p:spPr/>
        <p:txBody>
          <a:bodyPr/>
          <a:lstStyle/>
          <a:p>
            <a:r>
              <a:rPr lang="pl-PL" smtClean="0"/>
              <a:t>Uprava za energetiku i rudarstvo</a:t>
            </a:r>
            <a:endParaRPr lang="hr-HR"/>
          </a:p>
        </p:txBody>
      </p:sp>
    </p:spTree>
    <p:extLst>
      <p:ext uri="{BB962C8B-B14F-4D97-AF65-F5344CB8AC3E}">
        <p14:creationId xmlns:p14="http://schemas.microsoft.com/office/powerpoint/2010/main" val="268656908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r>
              <a:rPr lang="hr-HR" dirty="0" smtClean="0"/>
              <a:t>Kontakt podaci</a:t>
            </a:r>
            <a:endParaRPr lang="hr-HR" dirty="0"/>
          </a:p>
        </p:txBody>
      </p:sp>
      <p:sp>
        <p:nvSpPr>
          <p:cNvPr id="5" name="Header Placeholder 4"/>
          <p:cNvSpPr>
            <a:spLocks noGrp="1"/>
          </p:cNvSpPr>
          <p:nvPr>
            <p:ph type="hdr" sz="quarter" idx="10"/>
          </p:nvPr>
        </p:nvSpPr>
        <p:spPr/>
        <p:txBody>
          <a:bodyPr/>
          <a:lstStyle/>
          <a:p>
            <a:r>
              <a:rPr lang="pl-PL" smtClean="0"/>
              <a:t>Uprava za energetiku i rudarstvo</a:t>
            </a:r>
            <a:endParaRPr lang="hr-HR"/>
          </a:p>
        </p:txBody>
      </p:sp>
    </p:spTree>
    <p:extLst>
      <p:ext uri="{BB962C8B-B14F-4D97-AF65-F5344CB8AC3E}">
        <p14:creationId xmlns:p14="http://schemas.microsoft.com/office/powerpoint/2010/main" val="26865690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dirty="0" smtClean="0"/>
              <a:t>Samo informativno u svrhu upoznavanja skupa</a:t>
            </a:r>
            <a:r>
              <a:rPr lang="hr-HR" baseline="0" dirty="0" smtClean="0"/>
              <a:t> s Upravom, svrhom i načinom rada.</a:t>
            </a:r>
            <a:endParaRPr lang="hr-HR" dirty="0"/>
          </a:p>
        </p:txBody>
      </p:sp>
      <p:sp>
        <p:nvSpPr>
          <p:cNvPr id="5" name="Header Placeholder 4"/>
          <p:cNvSpPr>
            <a:spLocks noGrp="1"/>
          </p:cNvSpPr>
          <p:nvPr>
            <p:ph type="hdr" sz="quarter" idx="10"/>
          </p:nvPr>
        </p:nvSpPr>
        <p:spPr/>
        <p:txBody>
          <a:bodyPr/>
          <a:lstStyle/>
          <a:p>
            <a:r>
              <a:rPr lang="pl-PL" smtClean="0"/>
              <a:t>Uprava za energetiku i rudarstvo</a:t>
            </a:r>
            <a:endParaRPr lang="hr-HR"/>
          </a:p>
        </p:txBody>
      </p:sp>
    </p:spTree>
    <p:extLst>
      <p:ext uri="{BB962C8B-B14F-4D97-AF65-F5344CB8AC3E}">
        <p14:creationId xmlns:p14="http://schemas.microsoft.com/office/powerpoint/2010/main" val="2686569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dirty="0" smtClean="0"/>
              <a:t>Samo informativno</a:t>
            </a:r>
            <a:endParaRPr lang="hr-HR" dirty="0"/>
          </a:p>
        </p:txBody>
      </p:sp>
      <p:sp>
        <p:nvSpPr>
          <p:cNvPr id="5" name="Header Placeholder 4"/>
          <p:cNvSpPr>
            <a:spLocks noGrp="1"/>
          </p:cNvSpPr>
          <p:nvPr>
            <p:ph type="hdr" sz="quarter" idx="10"/>
          </p:nvPr>
        </p:nvSpPr>
        <p:spPr/>
        <p:txBody>
          <a:bodyPr/>
          <a:lstStyle/>
          <a:p>
            <a:r>
              <a:rPr lang="pl-PL" smtClean="0"/>
              <a:t>Uprava za energetiku i rudarstvo</a:t>
            </a:r>
            <a:endParaRPr lang="hr-HR"/>
          </a:p>
        </p:txBody>
      </p:sp>
    </p:spTree>
    <p:extLst>
      <p:ext uri="{BB962C8B-B14F-4D97-AF65-F5344CB8AC3E}">
        <p14:creationId xmlns:p14="http://schemas.microsoft.com/office/powerpoint/2010/main" val="2686569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dirty="0" smtClean="0"/>
              <a:t>MGIPU – </a:t>
            </a:r>
            <a:r>
              <a:rPr lang="hr-HR" dirty="0" err="1" smtClean="0"/>
              <a:t>zgradarstvo</a:t>
            </a:r>
            <a:r>
              <a:rPr lang="hr-HR" dirty="0" smtClean="0"/>
              <a:t>,</a:t>
            </a:r>
            <a:r>
              <a:rPr lang="hr-HR" baseline="0" dirty="0" smtClean="0"/>
              <a:t> energetska učinkovitost u zgradama, energetski pregledi i certifikati za zgrade, energetska obnova</a:t>
            </a:r>
          </a:p>
          <a:p>
            <a:r>
              <a:rPr lang="hr-HR" baseline="0" dirty="0" smtClean="0"/>
              <a:t>CEI – NKT: agencija MINGO-a, savjetodavno i provedbeno tijelo, mjerenje i verifikacija ušteda (SMIV), www.ENU.hr. Baza pružatelja energetskih usluga https://www.enu.hr/poziv-pruzatelji-energetske-usluge/</a:t>
            </a:r>
          </a:p>
          <a:p>
            <a:r>
              <a:rPr lang="hr-HR" baseline="0" dirty="0" smtClean="0"/>
              <a:t>APN – provedbeno tijelo za Program </a:t>
            </a:r>
            <a:r>
              <a:rPr lang="hr-HR" baseline="0" dirty="0" err="1" smtClean="0"/>
              <a:t>energeske</a:t>
            </a:r>
            <a:r>
              <a:rPr lang="hr-HR" baseline="0" dirty="0" smtClean="0"/>
              <a:t> obnove zgrada javnog sektora</a:t>
            </a:r>
          </a:p>
          <a:p>
            <a:r>
              <a:rPr lang="hr-HR" baseline="0" dirty="0" smtClean="0"/>
              <a:t>FZOEU – financiranje i sufinanciranje programa energetske učinkovitosti u skladu s Nacionalnim akcijskim planom energetske učinkovitosti, posredničko tijelo druge razine za korištenje fondova EU </a:t>
            </a:r>
            <a:endParaRPr lang="hr-HR" dirty="0"/>
          </a:p>
        </p:txBody>
      </p:sp>
      <p:sp>
        <p:nvSpPr>
          <p:cNvPr id="5" name="Header Placeholder 4"/>
          <p:cNvSpPr>
            <a:spLocks noGrp="1"/>
          </p:cNvSpPr>
          <p:nvPr>
            <p:ph type="hdr" sz="quarter" idx="10"/>
          </p:nvPr>
        </p:nvSpPr>
        <p:spPr/>
        <p:txBody>
          <a:bodyPr/>
          <a:lstStyle/>
          <a:p>
            <a:r>
              <a:rPr lang="pl-PL" smtClean="0"/>
              <a:t>Uprava za energetiku i rudarstvo</a:t>
            </a:r>
            <a:endParaRPr lang="hr-HR"/>
          </a:p>
        </p:txBody>
      </p:sp>
    </p:spTree>
    <p:extLst>
      <p:ext uri="{BB962C8B-B14F-4D97-AF65-F5344CB8AC3E}">
        <p14:creationId xmlns:p14="http://schemas.microsoft.com/office/powerpoint/2010/main" val="26865690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hr-HR" dirty="0" smtClean="0"/>
              <a:t>Europska unija,</a:t>
            </a:r>
            <a:r>
              <a:rPr lang="hr-HR" baseline="0" dirty="0" smtClean="0"/>
              <a:t> a osobito kroz instituciju Europskog parlamenta, neke probleme smatra zajedničkim problemima entiteta </a:t>
            </a:r>
            <a:r>
              <a:rPr lang="hr-HR" i="1" baseline="0" dirty="0" smtClean="0"/>
              <a:t>Europska unija</a:t>
            </a:r>
            <a:r>
              <a:rPr lang="hr-HR" baseline="0" dirty="0" smtClean="0"/>
              <a:t>, i takvi se problemi rješavaju Direktivama koje svaka zemlja ima obvezu implementirati u nacionalno zakonodavstvo i Uredbama koje su izravno, </a:t>
            </a:r>
            <a:endParaRPr lang="hr-HR" dirty="0" smtClean="0"/>
          </a:p>
          <a:p>
            <a:r>
              <a:rPr lang="hr-HR" baseline="0" dirty="0" smtClean="0"/>
              <a:t>bez implementacije, važeće u svim zemljama članicama – energetska učinkovitost je jedno od tih problema. Izvještaji o implementaciji zakona se moraju </a:t>
            </a:r>
            <a:r>
              <a:rPr lang="hr-HR" baseline="0" dirty="0" err="1" smtClean="0"/>
              <a:t>notificirati</a:t>
            </a:r>
            <a:r>
              <a:rPr lang="hr-HR" baseline="0" dirty="0" smtClean="0"/>
              <a:t> u EU, za propuste u implementaciji se nakon definirane procedure plaćaju kazne (penali). </a:t>
            </a:r>
            <a:endParaRPr lang="hr-HR" dirty="0"/>
          </a:p>
        </p:txBody>
      </p:sp>
      <p:sp>
        <p:nvSpPr>
          <p:cNvPr id="5" name="Header Placeholder 4"/>
          <p:cNvSpPr>
            <a:spLocks noGrp="1"/>
          </p:cNvSpPr>
          <p:nvPr>
            <p:ph type="hdr" sz="quarter" idx="10"/>
          </p:nvPr>
        </p:nvSpPr>
        <p:spPr/>
        <p:txBody>
          <a:bodyPr/>
          <a:lstStyle/>
          <a:p>
            <a:r>
              <a:rPr lang="pl-PL" smtClean="0"/>
              <a:t>Uprava za energetiku i rudarstvo</a:t>
            </a:r>
            <a:endParaRPr lang="hr-HR"/>
          </a:p>
        </p:txBody>
      </p:sp>
    </p:spTree>
    <p:extLst>
      <p:ext uri="{BB962C8B-B14F-4D97-AF65-F5344CB8AC3E}">
        <p14:creationId xmlns:p14="http://schemas.microsoft.com/office/powerpoint/2010/main" val="26865690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dirty="0" smtClean="0"/>
              <a:t>Pomalo</a:t>
            </a:r>
            <a:r>
              <a:rPr lang="hr-HR" baseline="0" dirty="0" smtClean="0"/>
              <a:t> suhoparan dio, nepotrebno čitati i </a:t>
            </a:r>
            <a:r>
              <a:rPr lang="hr-HR" baseline="0" dirty="0" err="1" smtClean="0"/>
              <a:t>prečitavati</a:t>
            </a:r>
            <a:r>
              <a:rPr lang="hr-HR" baseline="0" dirty="0" smtClean="0"/>
              <a:t>, ali je zgodno da postoji popis akata na jednom mjestu.</a:t>
            </a:r>
            <a:endParaRPr lang="hr-HR" dirty="0"/>
          </a:p>
        </p:txBody>
      </p:sp>
      <p:sp>
        <p:nvSpPr>
          <p:cNvPr id="5" name="Header Placeholder 4"/>
          <p:cNvSpPr>
            <a:spLocks noGrp="1"/>
          </p:cNvSpPr>
          <p:nvPr>
            <p:ph type="hdr" sz="quarter" idx="10"/>
          </p:nvPr>
        </p:nvSpPr>
        <p:spPr/>
        <p:txBody>
          <a:bodyPr/>
          <a:lstStyle/>
          <a:p>
            <a:r>
              <a:rPr lang="pl-PL" smtClean="0"/>
              <a:t>Uprava za energetiku i rudarstvo</a:t>
            </a:r>
            <a:endParaRPr lang="hr-HR"/>
          </a:p>
        </p:txBody>
      </p:sp>
    </p:spTree>
    <p:extLst>
      <p:ext uri="{BB962C8B-B14F-4D97-AF65-F5344CB8AC3E}">
        <p14:creationId xmlns:p14="http://schemas.microsoft.com/office/powerpoint/2010/main" val="26865690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hr-HR" dirty="0"/>
          </a:p>
        </p:txBody>
      </p:sp>
      <p:sp>
        <p:nvSpPr>
          <p:cNvPr id="5" name="Header Placeholder 4"/>
          <p:cNvSpPr>
            <a:spLocks noGrp="1"/>
          </p:cNvSpPr>
          <p:nvPr>
            <p:ph type="hdr" sz="quarter" idx="10"/>
          </p:nvPr>
        </p:nvSpPr>
        <p:spPr/>
        <p:txBody>
          <a:bodyPr/>
          <a:lstStyle/>
          <a:p>
            <a:r>
              <a:rPr lang="pl-PL" smtClean="0"/>
              <a:t>Uprava za energetiku i rudarstvo</a:t>
            </a:r>
            <a:endParaRPr lang="hr-HR"/>
          </a:p>
        </p:txBody>
      </p:sp>
    </p:spTree>
    <p:extLst>
      <p:ext uri="{BB962C8B-B14F-4D97-AF65-F5344CB8AC3E}">
        <p14:creationId xmlns:p14="http://schemas.microsoft.com/office/powerpoint/2010/main" val="26865690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dirty="0" smtClean="0"/>
              <a:t>Ideja Ministarstva gospodarstva je da,</a:t>
            </a:r>
            <a:r>
              <a:rPr lang="hr-HR" baseline="0" dirty="0" smtClean="0"/>
              <a:t> nakon što je predložilo tekst Zakona koji je usvojen, nakon što je Ministar donio Pravilnik ili propis ili nakon što je Vlada donijela Uredbu koju je predložilo Ministarstvo, predstavi taj propis i građanstvu i gospodarstvenicima na način da ukaže na potencijal tog propisa. Na primjer: Zakon o energetskoj učinkovitosti propisuje izradu Nacionalnog akcijskog plana energetske učinkovitosti (NAPEU)– vrlo složen tekst duljine od oko 200 stranica, ali taj je dokument javan – gospodarstvenici mogu tri godine unaprijed predvidjeti investicijske niše… slično je s Akcijskim planovima energetske učinkovitosti za županije i velike gradove. NAPEU je i dokument koji FZOEU koristi za smjernice pri raspisivanju javnih poziva.</a:t>
            </a:r>
            <a:endParaRPr lang="hr-HR" dirty="0"/>
          </a:p>
        </p:txBody>
      </p:sp>
      <p:sp>
        <p:nvSpPr>
          <p:cNvPr id="5" name="Header Placeholder 4"/>
          <p:cNvSpPr>
            <a:spLocks noGrp="1"/>
          </p:cNvSpPr>
          <p:nvPr>
            <p:ph type="hdr" sz="quarter" idx="10"/>
          </p:nvPr>
        </p:nvSpPr>
        <p:spPr/>
        <p:txBody>
          <a:bodyPr/>
          <a:lstStyle/>
          <a:p>
            <a:r>
              <a:rPr lang="pl-PL" smtClean="0"/>
              <a:t>Uprava za energetiku i rudarstvo</a:t>
            </a:r>
            <a:endParaRPr lang="hr-HR"/>
          </a:p>
        </p:txBody>
      </p:sp>
    </p:spTree>
    <p:extLst>
      <p:ext uri="{BB962C8B-B14F-4D97-AF65-F5344CB8AC3E}">
        <p14:creationId xmlns:p14="http://schemas.microsoft.com/office/powerpoint/2010/main" val="268656908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hr-HR" sz="1200" dirty="0" smtClean="0"/>
              <a:t>Energetsko certificiranje energetski pregledi: kao obveza uvedeni radi uvođenja reda u tržište nekretninama, trebali omogućiti valorizaciju (mogućnost da se nekretnina koja troši manje energije naplati skuplje)</a:t>
            </a:r>
          </a:p>
          <a:p>
            <a:r>
              <a:rPr lang="hr-HR" sz="1200" dirty="0" smtClean="0"/>
              <a:t>Obveza se pretvorila u namet.</a:t>
            </a:r>
          </a:p>
          <a:p>
            <a:r>
              <a:rPr lang="hr-HR" sz="1200" dirty="0" smtClean="0"/>
              <a:t>A onda su se izvještaji o energetskim pregledima počeli koristiti kao investicijske studije za energetsku obnovu.</a:t>
            </a:r>
          </a:p>
          <a:p>
            <a:r>
              <a:rPr lang="hr-HR" sz="1200" dirty="0" smtClean="0"/>
              <a:t>Rezultat,</a:t>
            </a:r>
            <a:r>
              <a:rPr lang="hr-HR" sz="1200" baseline="0" dirty="0" smtClean="0"/>
              <a:t> obnovljen veliki broj stambenih zgrada i trenutno najveći provedeni projekt energetske učinkovitosti u RH – KBC Split</a:t>
            </a:r>
            <a:endParaRPr lang="hr-HR" sz="1200" dirty="0"/>
          </a:p>
        </p:txBody>
      </p:sp>
      <p:sp>
        <p:nvSpPr>
          <p:cNvPr id="5" name="Header Placeholder 4"/>
          <p:cNvSpPr>
            <a:spLocks noGrp="1"/>
          </p:cNvSpPr>
          <p:nvPr>
            <p:ph type="hdr" sz="quarter" idx="10"/>
          </p:nvPr>
        </p:nvSpPr>
        <p:spPr/>
        <p:txBody>
          <a:bodyPr/>
          <a:lstStyle/>
          <a:p>
            <a:r>
              <a:rPr lang="pl-PL" smtClean="0"/>
              <a:t>Uprava za energetiku i rudarstvo</a:t>
            </a:r>
            <a:endParaRPr lang="hr-HR"/>
          </a:p>
        </p:txBody>
      </p:sp>
    </p:spTree>
    <p:extLst>
      <p:ext uri="{BB962C8B-B14F-4D97-AF65-F5344CB8AC3E}">
        <p14:creationId xmlns:p14="http://schemas.microsoft.com/office/powerpoint/2010/main" val="26865690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r-HR"/>
          </a:p>
        </p:txBody>
      </p:sp>
      <p:sp>
        <p:nvSpPr>
          <p:cNvPr id="4" name="Date Placeholder 3"/>
          <p:cNvSpPr>
            <a:spLocks noGrp="1"/>
          </p:cNvSpPr>
          <p:nvPr>
            <p:ph type="dt" sz="half" idx="10"/>
          </p:nvPr>
        </p:nvSpPr>
        <p:spPr/>
        <p:txBody>
          <a:bodyPr/>
          <a:lstStyle/>
          <a:p>
            <a:fld id="{B62DE278-37A6-45E5-90D4-2B2CBD82B175}" type="datetimeFigureOut">
              <a:rPr lang="hr-HR" smtClean="0"/>
              <a:t>23.9.2016.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950FAF0-93CE-46D3-AC51-F37B9C2E7F43}" type="slidenum">
              <a:rPr lang="hr-HR" smtClean="0"/>
              <a:t>‹#›</a:t>
            </a:fld>
            <a:endParaRPr lang="hr-HR"/>
          </a:p>
        </p:txBody>
      </p:sp>
    </p:spTree>
    <p:extLst>
      <p:ext uri="{BB962C8B-B14F-4D97-AF65-F5344CB8AC3E}">
        <p14:creationId xmlns:p14="http://schemas.microsoft.com/office/powerpoint/2010/main" val="3276757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47A2C495-08D4-4D0C-8A54-C085D9D931AA}" type="datetime1">
              <a:rPr lang="hr-HR" smtClean="0"/>
              <a:t>23.9.2016.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950FAF0-93CE-46D3-AC51-F37B9C2E7F43}" type="slidenum">
              <a:rPr lang="hr-HR" smtClean="0"/>
              <a:t>‹#›</a:t>
            </a:fld>
            <a:endParaRPr lang="hr-HR"/>
          </a:p>
        </p:txBody>
      </p:sp>
    </p:spTree>
    <p:extLst>
      <p:ext uri="{BB962C8B-B14F-4D97-AF65-F5344CB8AC3E}">
        <p14:creationId xmlns:p14="http://schemas.microsoft.com/office/powerpoint/2010/main" val="21700403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47A2C495-08D4-4D0C-8A54-C085D9D931AA}" type="datetime1">
              <a:rPr lang="hr-HR" smtClean="0"/>
              <a:t>23.9.2016.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950FAF0-93CE-46D3-AC51-F37B9C2E7F43}" type="slidenum">
              <a:rPr lang="hr-HR" smtClean="0"/>
              <a:t>‹#›</a:t>
            </a:fld>
            <a:endParaRPr lang="hr-HR"/>
          </a:p>
        </p:txBody>
      </p:sp>
    </p:spTree>
    <p:extLst>
      <p:ext uri="{BB962C8B-B14F-4D97-AF65-F5344CB8AC3E}">
        <p14:creationId xmlns:p14="http://schemas.microsoft.com/office/powerpoint/2010/main" val="2709438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10"/>
          </p:nvPr>
        </p:nvSpPr>
        <p:spPr/>
        <p:txBody>
          <a:bodyPr/>
          <a:lstStyle/>
          <a:p>
            <a:fld id="{47A2C495-08D4-4D0C-8A54-C085D9D931AA}" type="datetime1">
              <a:rPr lang="hr-HR" smtClean="0"/>
              <a:t>23.9.2016.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950FAF0-93CE-46D3-AC51-F37B9C2E7F43}" type="slidenum">
              <a:rPr lang="hr-HR" smtClean="0"/>
              <a:t>‹#›</a:t>
            </a:fld>
            <a:endParaRPr lang="hr-HR"/>
          </a:p>
        </p:txBody>
      </p:sp>
    </p:spTree>
    <p:extLst>
      <p:ext uri="{BB962C8B-B14F-4D97-AF65-F5344CB8AC3E}">
        <p14:creationId xmlns:p14="http://schemas.microsoft.com/office/powerpoint/2010/main" val="323047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7A2C495-08D4-4D0C-8A54-C085D9D931AA}" type="datetime1">
              <a:rPr lang="hr-HR" smtClean="0"/>
              <a:t>23.9.2016.</a:t>
            </a:fld>
            <a:endParaRPr lang="hr-HR"/>
          </a:p>
        </p:txBody>
      </p:sp>
      <p:sp>
        <p:nvSpPr>
          <p:cNvPr id="5" name="Footer Placeholder 4"/>
          <p:cNvSpPr>
            <a:spLocks noGrp="1"/>
          </p:cNvSpPr>
          <p:nvPr>
            <p:ph type="ftr" sz="quarter" idx="11"/>
          </p:nvPr>
        </p:nvSpPr>
        <p:spPr/>
        <p:txBody>
          <a:bodyPr/>
          <a:lstStyle/>
          <a:p>
            <a:endParaRPr lang="hr-HR"/>
          </a:p>
        </p:txBody>
      </p:sp>
      <p:sp>
        <p:nvSpPr>
          <p:cNvPr id="6" name="Slide Number Placeholder 5"/>
          <p:cNvSpPr>
            <a:spLocks noGrp="1"/>
          </p:cNvSpPr>
          <p:nvPr>
            <p:ph type="sldNum" sz="quarter" idx="12"/>
          </p:nvPr>
        </p:nvSpPr>
        <p:spPr/>
        <p:txBody>
          <a:bodyPr/>
          <a:lstStyle/>
          <a:p>
            <a:fld id="{C950FAF0-93CE-46D3-AC51-F37B9C2E7F43}" type="slidenum">
              <a:rPr lang="hr-HR" smtClean="0"/>
              <a:t>‹#›</a:t>
            </a:fld>
            <a:endParaRPr lang="hr-HR"/>
          </a:p>
        </p:txBody>
      </p:sp>
    </p:spTree>
    <p:extLst>
      <p:ext uri="{BB962C8B-B14F-4D97-AF65-F5344CB8AC3E}">
        <p14:creationId xmlns:p14="http://schemas.microsoft.com/office/powerpoint/2010/main" val="184365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Date Placeholder 4"/>
          <p:cNvSpPr>
            <a:spLocks noGrp="1"/>
          </p:cNvSpPr>
          <p:nvPr>
            <p:ph type="dt" sz="half" idx="10"/>
          </p:nvPr>
        </p:nvSpPr>
        <p:spPr/>
        <p:txBody>
          <a:bodyPr/>
          <a:lstStyle/>
          <a:p>
            <a:fld id="{47A2C495-08D4-4D0C-8A54-C085D9D931AA}" type="datetime1">
              <a:rPr lang="hr-HR" smtClean="0"/>
              <a:t>23.9.2016.</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C950FAF0-93CE-46D3-AC51-F37B9C2E7F43}" type="slidenum">
              <a:rPr lang="hr-HR" smtClean="0"/>
              <a:t>‹#›</a:t>
            </a:fld>
            <a:endParaRPr lang="hr-HR"/>
          </a:p>
        </p:txBody>
      </p:sp>
    </p:spTree>
    <p:extLst>
      <p:ext uri="{BB962C8B-B14F-4D97-AF65-F5344CB8AC3E}">
        <p14:creationId xmlns:p14="http://schemas.microsoft.com/office/powerpoint/2010/main" val="3910348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Date Placeholder 6"/>
          <p:cNvSpPr>
            <a:spLocks noGrp="1"/>
          </p:cNvSpPr>
          <p:nvPr>
            <p:ph type="dt" sz="half" idx="10"/>
          </p:nvPr>
        </p:nvSpPr>
        <p:spPr/>
        <p:txBody>
          <a:bodyPr/>
          <a:lstStyle/>
          <a:p>
            <a:fld id="{47A2C495-08D4-4D0C-8A54-C085D9D931AA}" type="datetime1">
              <a:rPr lang="hr-HR" smtClean="0"/>
              <a:t>23.9.2016.</a:t>
            </a:fld>
            <a:endParaRPr lang="hr-HR"/>
          </a:p>
        </p:txBody>
      </p:sp>
      <p:sp>
        <p:nvSpPr>
          <p:cNvPr id="8" name="Footer Placeholder 7"/>
          <p:cNvSpPr>
            <a:spLocks noGrp="1"/>
          </p:cNvSpPr>
          <p:nvPr>
            <p:ph type="ftr" sz="quarter" idx="11"/>
          </p:nvPr>
        </p:nvSpPr>
        <p:spPr/>
        <p:txBody>
          <a:bodyPr/>
          <a:lstStyle/>
          <a:p>
            <a:endParaRPr lang="hr-HR"/>
          </a:p>
        </p:txBody>
      </p:sp>
      <p:sp>
        <p:nvSpPr>
          <p:cNvPr id="9" name="Slide Number Placeholder 8"/>
          <p:cNvSpPr>
            <a:spLocks noGrp="1"/>
          </p:cNvSpPr>
          <p:nvPr>
            <p:ph type="sldNum" sz="quarter" idx="12"/>
          </p:nvPr>
        </p:nvSpPr>
        <p:spPr/>
        <p:txBody>
          <a:bodyPr/>
          <a:lstStyle/>
          <a:p>
            <a:fld id="{C950FAF0-93CE-46D3-AC51-F37B9C2E7F43}" type="slidenum">
              <a:rPr lang="hr-HR" smtClean="0"/>
              <a:t>‹#›</a:t>
            </a:fld>
            <a:endParaRPr lang="hr-HR"/>
          </a:p>
        </p:txBody>
      </p:sp>
    </p:spTree>
    <p:extLst>
      <p:ext uri="{BB962C8B-B14F-4D97-AF65-F5344CB8AC3E}">
        <p14:creationId xmlns:p14="http://schemas.microsoft.com/office/powerpoint/2010/main" val="40166468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Date Placeholder 2"/>
          <p:cNvSpPr>
            <a:spLocks noGrp="1"/>
          </p:cNvSpPr>
          <p:nvPr>
            <p:ph type="dt" sz="half" idx="10"/>
          </p:nvPr>
        </p:nvSpPr>
        <p:spPr/>
        <p:txBody>
          <a:bodyPr/>
          <a:lstStyle/>
          <a:p>
            <a:fld id="{47A2C495-08D4-4D0C-8A54-C085D9D931AA}" type="datetime1">
              <a:rPr lang="hr-HR" smtClean="0"/>
              <a:t>23.9.2016.</a:t>
            </a:fld>
            <a:endParaRPr lang="hr-HR"/>
          </a:p>
        </p:txBody>
      </p:sp>
      <p:sp>
        <p:nvSpPr>
          <p:cNvPr id="4" name="Footer Placeholder 3"/>
          <p:cNvSpPr>
            <a:spLocks noGrp="1"/>
          </p:cNvSpPr>
          <p:nvPr>
            <p:ph type="ftr" sz="quarter" idx="11"/>
          </p:nvPr>
        </p:nvSpPr>
        <p:spPr/>
        <p:txBody>
          <a:bodyPr/>
          <a:lstStyle/>
          <a:p>
            <a:endParaRPr lang="hr-HR"/>
          </a:p>
        </p:txBody>
      </p:sp>
      <p:sp>
        <p:nvSpPr>
          <p:cNvPr id="5" name="Slide Number Placeholder 4"/>
          <p:cNvSpPr>
            <a:spLocks noGrp="1"/>
          </p:cNvSpPr>
          <p:nvPr>
            <p:ph type="sldNum" sz="quarter" idx="12"/>
          </p:nvPr>
        </p:nvSpPr>
        <p:spPr/>
        <p:txBody>
          <a:bodyPr/>
          <a:lstStyle/>
          <a:p>
            <a:fld id="{C950FAF0-93CE-46D3-AC51-F37B9C2E7F43}" type="slidenum">
              <a:rPr lang="hr-HR" smtClean="0"/>
              <a:t>‹#›</a:t>
            </a:fld>
            <a:endParaRPr lang="hr-HR"/>
          </a:p>
        </p:txBody>
      </p:sp>
    </p:spTree>
    <p:extLst>
      <p:ext uri="{BB962C8B-B14F-4D97-AF65-F5344CB8AC3E}">
        <p14:creationId xmlns:p14="http://schemas.microsoft.com/office/powerpoint/2010/main" val="40439162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A2C495-08D4-4D0C-8A54-C085D9D931AA}" type="datetime1">
              <a:rPr lang="hr-HR" smtClean="0"/>
              <a:t>23.9.2016.</a:t>
            </a:fld>
            <a:endParaRPr lang="hr-HR"/>
          </a:p>
        </p:txBody>
      </p:sp>
      <p:sp>
        <p:nvSpPr>
          <p:cNvPr id="3" name="Footer Placeholder 2"/>
          <p:cNvSpPr>
            <a:spLocks noGrp="1"/>
          </p:cNvSpPr>
          <p:nvPr>
            <p:ph type="ftr" sz="quarter" idx="11"/>
          </p:nvPr>
        </p:nvSpPr>
        <p:spPr/>
        <p:txBody>
          <a:bodyPr/>
          <a:lstStyle/>
          <a:p>
            <a:endParaRPr lang="hr-HR"/>
          </a:p>
        </p:txBody>
      </p:sp>
      <p:sp>
        <p:nvSpPr>
          <p:cNvPr id="4" name="Slide Number Placeholder 3"/>
          <p:cNvSpPr>
            <a:spLocks noGrp="1"/>
          </p:cNvSpPr>
          <p:nvPr>
            <p:ph type="sldNum" sz="quarter" idx="12"/>
          </p:nvPr>
        </p:nvSpPr>
        <p:spPr/>
        <p:txBody>
          <a:bodyPr/>
          <a:lstStyle/>
          <a:p>
            <a:fld id="{C950FAF0-93CE-46D3-AC51-F37B9C2E7F43}" type="slidenum">
              <a:rPr lang="hr-HR" smtClean="0"/>
              <a:t>‹#›</a:t>
            </a:fld>
            <a:endParaRPr lang="hr-HR"/>
          </a:p>
        </p:txBody>
      </p:sp>
    </p:spTree>
    <p:extLst>
      <p:ext uri="{BB962C8B-B14F-4D97-AF65-F5344CB8AC3E}">
        <p14:creationId xmlns:p14="http://schemas.microsoft.com/office/powerpoint/2010/main" val="3119897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A2C495-08D4-4D0C-8A54-C085D9D931AA}" type="datetime1">
              <a:rPr lang="hr-HR" smtClean="0"/>
              <a:t>23.9.2016.</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C950FAF0-93CE-46D3-AC51-F37B9C2E7F43}" type="slidenum">
              <a:rPr lang="hr-HR" smtClean="0"/>
              <a:t>‹#›</a:t>
            </a:fld>
            <a:endParaRPr lang="hr-HR"/>
          </a:p>
        </p:txBody>
      </p:sp>
    </p:spTree>
    <p:extLst>
      <p:ext uri="{BB962C8B-B14F-4D97-AF65-F5344CB8AC3E}">
        <p14:creationId xmlns:p14="http://schemas.microsoft.com/office/powerpoint/2010/main" val="1862679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r-H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7A2C495-08D4-4D0C-8A54-C085D9D931AA}" type="datetime1">
              <a:rPr lang="hr-HR" smtClean="0"/>
              <a:t>23.9.2016.</a:t>
            </a:fld>
            <a:endParaRPr lang="hr-HR"/>
          </a:p>
        </p:txBody>
      </p:sp>
      <p:sp>
        <p:nvSpPr>
          <p:cNvPr id="6" name="Footer Placeholder 5"/>
          <p:cNvSpPr>
            <a:spLocks noGrp="1"/>
          </p:cNvSpPr>
          <p:nvPr>
            <p:ph type="ftr" sz="quarter" idx="11"/>
          </p:nvPr>
        </p:nvSpPr>
        <p:spPr/>
        <p:txBody>
          <a:bodyPr/>
          <a:lstStyle/>
          <a:p>
            <a:endParaRPr lang="hr-HR"/>
          </a:p>
        </p:txBody>
      </p:sp>
      <p:sp>
        <p:nvSpPr>
          <p:cNvPr id="7" name="Slide Number Placeholder 6"/>
          <p:cNvSpPr>
            <a:spLocks noGrp="1"/>
          </p:cNvSpPr>
          <p:nvPr>
            <p:ph type="sldNum" sz="quarter" idx="12"/>
          </p:nvPr>
        </p:nvSpPr>
        <p:spPr/>
        <p:txBody>
          <a:bodyPr/>
          <a:lstStyle/>
          <a:p>
            <a:fld id="{C950FAF0-93CE-46D3-AC51-F37B9C2E7F43}" type="slidenum">
              <a:rPr lang="hr-HR" smtClean="0"/>
              <a:t>‹#›</a:t>
            </a:fld>
            <a:endParaRPr lang="hr-HR"/>
          </a:p>
        </p:txBody>
      </p:sp>
    </p:spTree>
    <p:extLst>
      <p:ext uri="{BB962C8B-B14F-4D97-AF65-F5344CB8AC3E}">
        <p14:creationId xmlns:p14="http://schemas.microsoft.com/office/powerpoint/2010/main" val="1835719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9000" t="-3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hr-H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2DE278-37A6-45E5-90D4-2B2CBD82B175}" type="datetimeFigureOut">
              <a:rPr lang="hr-HR" smtClean="0"/>
              <a:t>23.9.2016.</a:t>
            </a:fld>
            <a:endParaRPr lang="hr-H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r-H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50FAF0-93CE-46D3-AC51-F37B9C2E7F43}" type="slidenum">
              <a:rPr lang="hr-HR" smtClean="0"/>
              <a:t>‹#›</a:t>
            </a:fld>
            <a:endParaRPr lang="hr-HR"/>
          </a:p>
        </p:txBody>
      </p:sp>
    </p:spTree>
    <p:extLst>
      <p:ext uri="{BB962C8B-B14F-4D97-AF65-F5344CB8AC3E}">
        <p14:creationId xmlns:p14="http://schemas.microsoft.com/office/powerpoint/2010/main" val="8157532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r-Latn-R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marko.markic@mingo.hr"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hyperlink" Target="http://www.mingo.hr/" TargetMode="Externa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2060848"/>
            <a:ext cx="7772400" cy="2232248"/>
          </a:xfrm>
        </p:spPr>
        <p:txBody>
          <a:bodyPr>
            <a:normAutofit fontScale="90000"/>
          </a:bodyPr>
          <a:lstStyle/>
          <a:p>
            <a:pPr>
              <a:lnSpc>
                <a:spcPct val="115000"/>
              </a:lnSpc>
              <a:spcBef>
                <a:spcPts val="1275"/>
              </a:spcBef>
              <a:spcAft>
                <a:spcPts val="640"/>
              </a:spcAft>
            </a:pPr>
            <a:r>
              <a:rPr lang="hr-HR" dirty="0" smtClean="0">
                <a:solidFill>
                  <a:srgbClr val="333333"/>
                </a:solidFill>
                <a:latin typeface="Cambria" panose="02040503050406030204" pitchFamily="18" charset="0"/>
                <a:ea typeface="Times New Roman"/>
                <a:cs typeface="Times New Roman"/>
              </a:rPr>
              <a:t>Uloga Ministarstva gospodarstva u politici energetske učinkovitosti i planirane aktivnosti</a:t>
            </a:r>
            <a:endParaRPr lang="hr-HR" dirty="0">
              <a:solidFill>
                <a:srgbClr val="333333"/>
              </a:solidFill>
              <a:latin typeface="Cambria" panose="02040503050406030204" pitchFamily="18" charset="0"/>
              <a:ea typeface="Times New Roman"/>
              <a:cs typeface="Times New Roman"/>
            </a:endParaRPr>
          </a:p>
        </p:txBody>
      </p:sp>
      <p:sp>
        <p:nvSpPr>
          <p:cNvPr id="3" name="Subtitle 2"/>
          <p:cNvSpPr>
            <a:spLocks noGrp="1"/>
          </p:cNvSpPr>
          <p:nvPr>
            <p:ph type="subTitle" idx="1"/>
          </p:nvPr>
        </p:nvSpPr>
        <p:spPr>
          <a:xfrm>
            <a:off x="323528" y="5157192"/>
            <a:ext cx="8352928" cy="792088"/>
          </a:xfrm>
        </p:spPr>
        <p:txBody>
          <a:bodyPr>
            <a:noAutofit/>
          </a:bodyPr>
          <a:lstStyle/>
          <a:p>
            <a:pPr algn="r"/>
            <a:r>
              <a:rPr lang="hr-HR" sz="1400" dirty="0" smtClean="0">
                <a:solidFill>
                  <a:srgbClr val="333333"/>
                </a:solidFill>
                <a:latin typeface="Cambria" panose="02040503050406030204" pitchFamily="18" charset="0"/>
                <a:ea typeface="Times New Roman"/>
                <a:cs typeface="Times New Roman"/>
              </a:rPr>
              <a:t>Marko </a:t>
            </a:r>
            <a:r>
              <a:rPr lang="hr-HR" sz="1400" dirty="0" err="1" smtClean="0">
                <a:solidFill>
                  <a:srgbClr val="333333"/>
                </a:solidFill>
                <a:latin typeface="Cambria" panose="02040503050406030204" pitchFamily="18" charset="0"/>
                <a:ea typeface="Times New Roman"/>
                <a:cs typeface="Times New Roman"/>
              </a:rPr>
              <a:t>Markić</a:t>
            </a:r>
            <a:r>
              <a:rPr lang="hr-HR" sz="1400" dirty="0" smtClean="0">
                <a:solidFill>
                  <a:srgbClr val="333333"/>
                </a:solidFill>
                <a:latin typeface="Cambria" panose="02040503050406030204" pitchFamily="18" charset="0"/>
                <a:ea typeface="Times New Roman"/>
                <a:cs typeface="Times New Roman"/>
              </a:rPr>
              <a:t>, dipl</a:t>
            </a:r>
            <a:r>
              <a:rPr lang="hr-HR" sz="1400" dirty="0">
                <a:solidFill>
                  <a:srgbClr val="333333"/>
                </a:solidFill>
                <a:latin typeface="Cambria" panose="02040503050406030204" pitchFamily="18" charset="0"/>
                <a:ea typeface="Times New Roman"/>
                <a:cs typeface="Times New Roman"/>
              </a:rPr>
              <a:t>. inž. </a:t>
            </a:r>
            <a:r>
              <a:rPr lang="hr-HR" sz="1400" dirty="0" err="1">
                <a:solidFill>
                  <a:srgbClr val="333333"/>
                </a:solidFill>
                <a:latin typeface="Cambria" panose="02040503050406030204" pitchFamily="18" charset="0"/>
                <a:ea typeface="Times New Roman"/>
                <a:cs typeface="Times New Roman"/>
              </a:rPr>
              <a:t>građ</a:t>
            </a:r>
            <a:r>
              <a:rPr lang="hr-HR" sz="1400" dirty="0">
                <a:solidFill>
                  <a:srgbClr val="333333"/>
                </a:solidFill>
                <a:latin typeface="Cambria" panose="02040503050406030204" pitchFamily="18" charset="0"/>
                <a:ea typeface="Times New Roman"/>
                <a:cs typeface="Times New Roman"/>
              </a:rPr>
              <a:t>.</a:t>
            </a:r>
          </a:p>
          <a:p>
            <a:pPr algn="r"/>
            <a:r>
              <a:rPr lang="hr-HR" sz="1400" dirty="0">
                <a:solidFill>
                  <a:srgbClr val="333333"/>
                </a:solidFill>
                <a:latin typeface="Cambria" panose="02040503050406030204" pitchFamily="18" charset="0"/>
                <a:ea typeface="Times New Roman"/>
                <a:cs typeface="Times New Roman"/>
              </a:rPr>
              <a:t>Voditelj </a:t>
            </a:r>
            <a:r>
              <a:rPr lang="hr-HR" sz="1400" dirty="0" smtClean="0">
                <a:solidFill>
                  <a:srgbClr val="333333"/>
                </a:solidFill>
                <a:latin typeface="Cambria" panose="02040503050406030204" pitchFamily="18" charset="0"/>
                <a:ea typeface="Times New Roman"/>
                <a:cs typeface="Times New Roman"/>
              </a:rPr>
              <a:t>odjela za energetsku učinkovitost </a:t>
            </a:r>
            <a:endParaRPr lang="hr-HR" sz="1400" dirty="0" smtClean="0">
              <a:solidFill>
                <a:srgbClr val="333333"/>
              </a:solidFill>
              <a:latin typeface="Cambria" panose="02040503050406030204" pitchFamily="18" charset="0"/>
              <a:ea typeface="Times New Roman"/>
              <a:cs typeface="Times New Roman"/>
            </a:endParaRPr>
          </a:p>
          <a:p>
            <a:pPr algn="r"/>
            <a:r>
              <a:rPr lang="hr-HR" sz="1400" dirty="0" smtClean="0">
                <a:solidFill>
                  <a:srgbClr val="333333"/>
                </a:solidFill>
                <a:latin typeface="Cambria" panose="02040503050406030204" pitchFamily="18" charset="0"/>
                <a:ea typeface="Times New Roman"/>
                <a:cs typeface="Times New Roman"/>
              </a:rPr>
              <a:t>i </a:t>
            </a:r>
            <a:r>
              <a:rPr lang="hr-HR" sz="1400" dirty="0" smtClean="0">
                <a:solidFill>
                  <a:srgbClr val="333333"/>
                </a:solidFill>
                <a:latin typeface="Cambria" panose="02040503050406030204" pitchFamily="18" charset="0"/>
                <a:ea typeface="Times New Roman"/>
                <a:cs typeface="Times New Roman"/>
              </a:rPr>
              <a:t>nove tehnologije</a:t>
            </a:r>
            <a:endParaRPr lang="hr-HR" sz="1400" dirty="0">
              <a:solidFill>
                <a:srgbClr val="333333"/>
              </a:solidFill>
              <a:latin typeface="Cambria" panose="02040503050406030204" pitchFamily="18" charset="0"/>
              <a:ea typeface="Times New Roman"/>
              <a:cs typeface="Times New Roman"/>
            </a:endParaRPr>
          </a:p>
        </p:txBody>
      </p:sp>
    </p:spTree>
    <p:extLst>
      <p:ext uri="{BB962C8B-B14F-4D97-AF65-F5344CB8AC3E}">
        <p14:creationId xmlns:p14="http://schemas.microsoft.com/office/powerpoint/2010/main" val="3208593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484784"/>
            <a:ext cx="8568952" cy="504056"/>
          </a:xfrm>
        </p:spPr>
        <p:txBody>
          <a:bodyPr>
            <a:noAutofit/>
          </a:bodyPr>
          <a:lstStyle/>
          <a:p>
            <a:r>
              <a:rPr lang="hr-HR" sz="2400" b="1" dirty="0" smtClean="0">
                <a:solidFill>
                  <a:schemeClr val="tx2">
                    <a:lumMod val="60000"/>
                    <a:lumOff val="40000"/>
                  </a:schemeClr>
                </a:solidFill>
                <a:latin typeface="Cambria" panose="02040503050406030204" pitchFamily="18" charset="0"/>
              </a:rPr>
              <a:t>V. Planirane aktivnosti</a:t>
            </a:r>
            <a:endParaRPr lang="hr-HR" sz="2400" b="1" dirty="0">
              <a:solidFill>
                <a:schemeClr val="tx2">
                  <a:lumMod val="60000"/>
                  <a:lumOff val="40000"/>
                </a:schemeClr>
              </a:solidFill>
              <a:latin typeface="Cambria" panose="02040503050406030204" pitchFamily="18" charset="0"/>
            </a:endParaRPr>
          </a:p>
        </p:txBody>
      </p:sp>
      <p:sp>
        <p:nvSpPr>
          <p:cNvPr id="3" name="Subtitle 2"/>
          <p:cNvSpPr>
            <a:spLocks noGrp="1"/>
          </p:cNvSpPr>
          <p:nvPr>
            <p:ph type="subTitle" idx="1"/>
          </p:nvPr>
        </p:nvSpPr>
        <p:spPr>
          <a:xfrm>
            <a:off x="539552" y="2348880"/>
            <a:ext cx="8064819" cy="4320480"/>
          </a:xfrm>
        </p:spPr>
        <p:txBody>
          <a:bodyPr>
            <a:normAutofit fontScale="92500" lnSpcReduction="10000"/>
          </a:bodyPr>
          <a:lstStyle/>
          <a:p>
            <a:pPr algn="l"/>
            <a:endParaRPr lang="hr-HR" sz="2000" dirty="0" smtClean="0"/>
          </a:p>
          <a:p>
            <a:pPr marL="342900" lvl="0" indent="-342900" algn="l">
              <a:lnSpc>
                <a:spcPct val="115000"/>
              </a:lnSpc>
              <a:spcAft>
                <a:spcPts val="0"/>
              </a:spcAft>
              <a:buFont typeface="Calibri"/>
              <a:buChar char="-"/>
            </a:pPr>
            <a:r>
              <a:rPr lang="hr-HR" sz="2800" dirty="0">
                <a:solidFill>
                  <a:schemeClr val="tx1"/>
                </a:solidFill>
                <a:latin typeface="Cambria" panose="02040503050406030204" pitchFamily="18" charset="0"/>
                <a:ea typeface="Calibri"/>
                <a:cs typeface="Times New Roman"/>
              </a:rPr>
              <a:t>Izrada </a:t>
            </a:r>
            <a:r>
              <a:rPr lang="hr-HR" sz="2800" dirty="0" smtClean="0">
                <a:solidFill>
                  <a:schemeClr val="tx1"/>
                </a:solidFill>
                <a:latin typeface="Cambria" panose="02040503050406030204" pitchFamily="18" charset="0"/>
                <a:ea typeface="Calibri"/>
                <a:cs typeface="Times New Roman"/>
              </a:rPr>
              <a:t>IV. </a:t>
            </a:r>
            <a:r>
              <a:rPr lang="hr-HR" sz="2800" dirty="0">
                <a:solidFill>
                  <a:schemeClr val="tx1"/>
                </a:solidFill>
                <a:latin typeface="Cambria" panose="02040503050406030204" pitchFamily="18" charset="0"/>
                <a:ea typeface="Calibri"/>
                <a:cs typeface="Times New Roman"/>
              </a:rPr>
              <a:t>nacionalnog akcijskog plana energetske </a:t>
            </a:r>
            <a:r>
              <a:rPr lang="hr-HR" sz="2800" dirty="0" smtClean="0">
                <a:solidFill>
                  <a:schemeClr val="tx1"/>
                </a:solidFill>
                <a:latin typeface="Cambria" panose="02040503050406030204" pitchFamily="18" charset="0"/>
                <a:ea typeface="Calibri"/>
                <a:cs typeface="Times New Roman"/>
              </a:rPr>
              <a:t>učinkovitosti (4. NAPEU)</a:t>
            </a:r>
            <a:endParaRPr lang="hr-HR" sz="2800" dirty="0">
              <a:solidFill>
                <a:schemeClr val="tx1"/>
              </a:solidFill>
              <a:latin typeface="Cambria" panose="02040503050406030204" pitchFamily="18" charset="0"/>
              <a:ea typeface="Calibri"/>
              <a:cs typeface="Times New Roman"/>
            </a:endParaRPr>
          </a:p>
          <a:p>
            <a:pPr marL="342900" lvl="0" indent="-342900" algn="l">
              <a:lnSpc>
                <a:spcPct val="115000"/>
              </a:lnSpc>
              <a:spcAft>
                <a:spcPts val="0"/>
              </a:spcAft>
              <a:buFont typeface="Calibri"/>
              <a:buChar char="-"/>
            </a:pPr>
            <a:r>
              <a:rPr lang="hr-HR" sz="2800" dirty="0">
                <a:solidFill>
                  <a:schemeClr val="tx1"/>
                </a:solidFill>
                <a:latin typeface="Cambria" panose="02040503050406030204" pitchFamily="18" charset="0"/>
                <a:ea typeface="Calibri"/>
                <a:cs typeface="Times New Roman"/>
              </a:rPr>
              <a:t>Donošenje novog programa energetske obnove zgrada javnog </a:t>
            </a:r>
            <a:r>
              <a:rPr lang="hr-HR" sz="2800" dirty="0" smtClean="0">
                <a:solidFill>
                  <a:schemeClr val="tx1"/>
                </a:solidFill>
                <a:latin typeface="Cambria" panose="02040503050406030204" pitchFamily="18" charset="0"/>
                <a:ea typeface="Calibri"/>
                <a:cs typeface="Times New Roman"/>
              </a:rPr>
              <a:t>sektora (MGIPU)</a:t>
            </a:r>
            <a:endParaRPr lang="hr-HR" sz="2800" dirty="0">
              <a:solidFill>
                <a:schemeClr val="tx1"/>
              </a:solidFill>
              <a:latin typeface="Cambria" panose="02040503050406030204" pitchFamily="18" charset="0"/>
              <a:ea typeface="Calibri"/>
              <a:cs typeface="Times New Roman"/>
            </a:endParaRPr>
          </a:p>
          <a:p>
            <a:pPr marL="342900" lvl="0" indent="-342900" algn="l">
              <a:lnSpc>
                <a:spcPct val="115000"/>
              </a:lnSpc>
              <a:spcAft>
                <a:spcPts val="0"/>
              </a:spcAft>
              <a:buFont typeface="Calibri"/>
              <a:buChar char="-"/>
            </a:pPr>
            <a:r>
              <a:rPr lang="hr-HR" sz="2800" dirty="0">
                <a:solidFill>
                  <a:schemeClr val="tx1"/>
                </a:solidFill>
                <a:latin typeface="Cambria" panose="02040503050406030204" pitchFamily="18" charset="0"/>
                <a:ea typeface="Calibri"/>
                <a:cs typeface="Times New Roman"/>
              </a:rPr>
              <a:t>Donošenje programa energetske obnove javne </a:t>
            </a:r>
            <a:r>
              <a:rPr lang="hr-HR" sz="2800" dirty="0" smtClean="0">
                <a:solidFill>
                  <a:schemeClr val="tx1"/>
                </a:solidFill>
                <a:latin typeface="Cambria" panose="02040503050406030204" pitchFamily="18" charset="0"/>
                <a:ea typeface="Calibri"/>
                <a:cs typeface="Times New Roman"/>
              </a:rPr>
              <a:t>rasvjete (MZOIP/MGIPU)</a:t>
            </a:r>
            <a:endParaRPr lang="hr-HR" sz="2800" dirty="0">
              <a:solidFill>
                <a:schemeClr val="tx1"/>
              </a:solidFill>
              <a:latin typeface="Cambria" panose="02040503050406030204" pitchFamily="18" charset="0"/>
              <a:ea typeface="Calibri"/>
              <a:cs typeface="Times New Roman"/>
            </a:endParaRPr>
          </a:p>
          <a:p>
            <a:pPr marL="342900" lvl="0" indent="-342900" algn="l">
              <a:lnSpc>
                <a:spcPct val="115000"/>
              </a:lnSpc>
              <a:spcAft>
                <a:spcPts val="1000"/>
              </a:spcAft>
              <a:buFont typeface="Calibri"/>
              <a:buChar char="-"/>
            </a:pPr>
            <a:r>
              <a:rPr lang="hr-HR" sz="2800" dirty="0" smtClean="0">
                <a:solidFill>
                  <a:schemeClr val="tx1"/>
                </a:solidFill>
                <a:latin typeface="Cambria" panose="02040503050406030204" pitchFamily="18" charset="0"/>
                <a:ea typeface="Calibri"/>
                <a:cs typeface="Times New Roman"/>
              </a:rPr>
              <a:t>Pravilnik o sustavima </a:t>
            </a:r>
            <a:r>
              <a:rPr lang="hr-HR" sz="2800" dirty="0">
                <a:solidFill>
                  <a:schemeClr val="tx1"/>
                </a:solidFill>
                <a:latin typeface="Cambria" panose="02040503050406030204" pitchFamily="18" charset="0"/>
                <a:ea typeface="Calibri"/>
                <a:cs typeface="Times New Roman"/>
              </a:rPr>
              <a:t>obveze energetske učinkovitosti za stranke obveznice</a:t>
            </a:r>
          </a:p>
          <a:p>
            <a:endParaRPr lang="hr-HR" sz="2800" dirty="0"/>
          </a:p>
        </p:txBody>
      </p:sp>
    </p:spTree>
    <p:extLst>
      <p:ext uri="{BB962C8B-B14F-4D97-AF65-F5344CB8AC3E}">
        <p14:creationId xmlns:p14="http://schemas.microsoft.com/office/powerpoint/2010/main" val="37074140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67544" y="2420888"/>
            <a:ext cx="8064819" cy="3456384"/>
          </a:xfrm>
        </p:spPr>
        <p:txBody>
          <a:bodyPr>
            <a:normAutofit/>
          </a:bodyPr>
          <a:lstStyle/>
          <a:p>
            <a:pPr lvl="0">
              <a:lnSpc>
                <a:spcPct val="115000"/>
              </a:lnSpc>
              <a:spcAft>
                <a:spcPts val="0"/>
              </a:spcAft>
            </a:pPr>
            <a:r>
              <a:rPr lang="hr-HR" sz="2000" dirty="0" smtClean="0">
                <a:solidFill>
                  <a:schemeClr val="tx1"/>
                </a:solidFill>
                <a:latin typeface="Cambria" panose="02040503050406030204" pitchFamily="18" charset="0"/>
                <a:ea typeface="Calibri"/>
                <a:cs typeface="Times New Roman"/>
              </a:rPr>
              <a:t>Hvala </a:t>
            </a:r>
            <a:r>
              <a:rPr lang="hr-HR" sz="2000" dirty="0" smtClean="0">
                <a:solidFill>
                  <a:schemeClr val="tx1"/>
                </a:solidFill>
                <a:latin typeface="Cambria" panose="02040503050406030204" pitchFamily="18" charset="0"/>
                <a:ea typeface="Calibri"/>
                <a:cs typeface="Times New Roman"/>
              </a:rPr>
              <a:t>vam na pažnji,</a:t>
            </a:r>
          </a:p>
          <a:p>
            <a:pPr lvl="0">
              <a:lnSpc>
                <a:spcPct val="115000"/>
              </a:lnSpc>
              <a:spcAft>
                <a:spcPts val="0"/>
              </a:spcAft>
            </a:pPr>
            <a:r>
              <a:rPr lang="hr-HR" sz="2000" dirty="0" smtClean="0">
                <a:solidFill>
                  <a:schemeClr val="tx1"/>
                </a:solidFill>
                <a:latin typeface="Cambria" panose="02040503050406030204" pitchFamily="18" charset="0"/>
                <a:ea typeface="Calibri"/>
                <a:cs typeface="Times New Roman"/>
              </a:rPr>
              <a:t> </a:t>
            </a:r>
            <a:endParaRPr lang="hr-HR" sz="2000" dirty="0" smtClean="0">
              <a:solidFill>
                <a:schemeClr val="tx1"/>
              </a:solidFill>
              <a:latin typeface="Cambria" panose="02040503050406030204" pitchFamily="18" charset="0"/>
              <a:ea typeface="Calibri"/>
              <a:cs typeface="Times New Roman"/>
            </a:endParaRPr>
          </a:p>
          <a:p>
            <a:pPr lvl="0">
              <a:lnSpc>
                <a:spcPct val="115000"/>
              </a:lnSpc>
              <a:spcAft>
                <a:spcPts val="0"/>
              </a:spcAft>
            </a:pPr>
            <a:r>
              <a:rPr lang="hr-HR" sz="2000" dirty="0" err="1" smtClean="0">
                <a:latin typeface="Cambria" panose="02040503050406030204" pitchFamily="18" charset="0"/>
                <a:ea typeface="Calibri"/>
                <a:cs typeface="Times New Roman"/>
                <a:hlinkClick r:id="rId3"/>
              </a:rPr>
              <a:t>marko.markic</a:t>
            </a:r>
            <a:r>
              <a:rPr lang="hr-HR" sz="2000" dirty="0" smtClean="0">
                <a:latin typeface="Cambria" panose="02040503050406030204" pitchFamily="18" charset="0"/>
                <a:ea typeface="Calibri"/>
                <a:cs typeface="Times New Roman"/>
                <a:hlinkClick r:id="rId3"/>
              </a:rPr>
              <a:t>@</a:t>
            </a:r>
            <a:r>
              <a:rPr lang="hr-HR" sz="2000" dirty="0" err="1" smtClean="0">
                <a:latin typeface="Cambria" panose="02040503050406030204" pitchFamily="18" charset="0"/>
                <a:ea typeface="Calibri"/>
                <a:cs typeface="Times New Roman"/>
                <a:hlinkClick r:id="rId3"/>
              </a:rPr>
              <a:t>mingo.hr</a:t>
            </a:r>
            <a:endParaRPr lang="hr-HR" sz="2000" dirty="0" smtClean="0">
              <a:latin typeface="Cambria" panose="02040503050406030204" pitchFamily="18" charset="0"/>
              <a:ea typeface="Calibri"/>
              <a:cs typeface="Times New Roman"/>
            </a:endParaRPr>
          </a:p>
          <a:p>
            <a:pPr lvl="0">
              <a:lnSpc>
                <a:spcPct val="115000"/>
              </a:lnSpc>
              <a:spcAft>
                <a:spcPts val="0"/>
              </a:spcAft>
            </a:pPr>
            <a:r>
              <a:rPr lang="hr-HR" sz="2000" dirty="0" smtClean="0">
                <a:solidFill>
                  <a:schemeClr val="tx1"/>
                </a:solidFill>
                <a:latin typeface="Cambria" panose="02040503050406030204" pitchFamily="18" charset="0"/>
                <a:ea typeface="Calibri"/>
                <a:cs typeface="Times New Roman"/>
              </a:rPr>
              <a:t>+385(0)1 6109865</a:t>
            </a:r>
          </a:p>
          <a:p>
            <a:pPr lvl="0">
              <a:lnSpc>
                <a:spcPct val="115000"/>
              </a:lnSpc>
              <a:spcAft>
                <a:spcPts val="0"/>
              </a:spcAft>
            </a:pPr>
            <a:r>
              <a:rPr lang="hr-HR" sz="2000" b="1" dirty="0" smtClean="0">
                <a:solidFill>
                  <a:schemeClr val="tx1"/>
                </a:solidFill>
                <a:latin typeface="Cambria" panose="02040503050406030204" pitchFamily="18" charset="0"/>
                <a:ea typeface="Calibri"/>
                <a:cs typeface="Times New Roman"/>
              </a:rPr>
              <a:t>Ministarstvo gospodarstva RH</a:t>
            </a:r>
          </a:p>
          <a:p>
            <a:pPr lvl="0">
              <a:lnSpc>
                <a:spcPct val="115000"/>
              </a:lnSpc>
              <a:spcAft>
                <a:spcPts val="0"/>
              </a:spcAft>
            </a:pPr>
            <a:r>
              <a:rPr lang="hr-HR" sz="2000" dirty="0" smtClean="0">
                <a:solidFill>
                  <a:schemeClr val="tx1"/>
                </a:solidFill>
                <a:latin typeface="Cambria" panose="02040503050406030204" pitchFamily="18" charset="0"/>
                <a:ea typeface="Calibri"/>
                <a:cs typeface="Times New Roman"/>
              </a:rPr>
              <a:t>Ulica grada Vukovara 78</a:t>
            </a:r>
          </a:p>
          <a:p>
            <a:pPr lvl="0">
              <a:lnSpc>
                <a:spcPct val="115000"/>
              </a:lnSpc>
              <a:spcAft>
                <a:spcPts val="0"/>
              </a:spcAft>
            </a:pPr>
            <a:r>
              <a:rPr lang="hr-HR" sz="2000" dirty="0" smtClean="0">
                <a:solidFill>
                  <a:schemeClr val="tx1"/>
                </a:solidFill>
                <a:latin typeface="Cambria" panose="02040503050406030204" pitchFamily="18" charset="0"/>
                <a:ea typeface="Calibri"/>
                <a:cs typeface="Times New Roman"/>
              </a:rPr>
              <a:t>10000 Zagreb</a:t>
            </a:r>
          </a:p>
          <a:p>
            <a:pPr lvl="0">
              <a:lnSpc>
                <a:spcPct val="115000"/>
              </a:lnSpc>
              <a:spcAft>
                <a:spcPts val="0"/>
              </a:spcAft>
            </a:pPr>
            <a:r>
              <a:rPr lang="hr-HR" sz="2000" dirty="0" smtClean="0">
                <a:solidFill>
                  <a:schemeClr val="tx1"/>
                </a:solidFill>
                <a:latin typeface="Cambria" panose="02040503050406030204" pitchFamily="18" charset="0"/>
                <a:ea typeface="Calibri"/>
                <a:cs typeface="Times New Roman"/>
                <a:hlinkClick r:id="rId4"/>
              </a:rPr>
              <a:t>www.mingo.hr</a:t>
            </a:r>
            <a:endParaRPr lang="hr-HR" sz="2000" dirty="0">
              <a:solidFill>
                <a:schemeClr val="tx1"/>
              </a:solidFill>
              <a:latin typeface="Cambria" panose="02040503050406030204" pitchFamily="18" charset="0"/>
              <a:ea typeface="Calibri"/>
              <a:cs typeface="Times New Roman"/>
            </a:endParaRPr>
          </a:p>
          <a:p>
            <a:endParaRPr lang="hr-HR" sz="2800" dirty="0"/>
          </a:p>
        </p:txBody>
      </p:sp>
    </p:spTree>
    <p:extLst>
      <p:ext uri="{BB962C8B-B14F-4D97-AF65-F5344CB8AC3E}">
        <p14:creationId xmlns:p14="http://schemas.microsoft.com/office/powerpoint/2010/main" val="37653064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628800"/>
            <a:ext cx="8568952" cy="432048"/>
          </a:xfrm>
        </p:spPr>
        <p:txBody>
          <a:bodyPr>
            <a:noAutofit/>
          </a:bodyPr>
          <a:lstStyle/>
          <a:p>
            <a:r>
              <a:rPr lang="hr-HR" sz="2000" b="1" dirty="0" smtClean="0">
                <a:solidFill>
                  <a:schemeClr val="tx2">
                    <a:lumMod val="60000"/>
                    <a:lumOff val="40000"/>
                  </a:schemeClr>
                </a:solidFill>
                <a:latin typeface="Cambria" panose="02040503050406030204" pitchFamily="18" charset="0"/>
              </a:rPr>
              <a:t>I</a:t>
            </a:r>
            <a:r>
              <a:rPr lang="hr-HR" sz="2400" b="1" dirty="0" smtClean="0">
                <a:solidFill>
                  <a:schemeClr val="tx2">
                    <a:lumMod val="60000"/>
                    <a:lumOff val="40000"/>
                  </a:schemeClr>
                </a:solidFill>
                <a:latin typeface="Cambria" panose="02040503050406030204" pitchFamily="18" charset="0"/>
              </a:rPr>
              <a:t>. </a:t>
            </a:r>
            <a:r>
              <a:rPr lang="hr-HR" sz="2000" b="1" dirty="0" smtClean="0">
                <a:solidFill>
                  <a:schemeClr val="tx2">
                    <a:lumMod val="60000"/>
                    <a:lumOff val="40000"/>
                  </a:schemeClr>
                </a:solidFill>
                <a:latin typeface="Cambria" panose="02040503050406030204" pitchFamily="18" charset="0"/>
                <a:ea typeface="Times New Roman"/>
                <a:cs typeface="Times New Roman"/>
              </a:rPr>
              <a:t>Ministarstvo gospodarstva - krovno tijelo za energetiku</a:t>
            </a:r>
            <a:r>
              <a:rPr lang="hr-HR" sz="2400" b="1" dirty="0" smtClean="0">
                <a:solidFill>
                  <a:schemeClr val="tx2">
                    <a:lumMod val="60000"/>
                    <a:lumOff val="40000"/>
                  </a:schemeClr>
                </a:solidFill>
                <a:latin typeface="Cambria" panose="02040503050406030204" pitchFamily="18" charset="0"/>
              </a:rPr>
              <a:t> u </a:t>
            </a:r>
            <a:r>
              <a:rPr lang="hr-HR" sz="2000" b="1" dirty="0" smtClean="0">
                <a:solidFill>
                  <a:schemeClr val="tx2">
                    <a:lumMod val="60000"/>
                    <a:lumOff val="40000"/>
                  </a:schemeClr>
                </a:solidFill>
                <a:latin typeface="Cambria" panose="02040503050406030204" pitchFamily="18" charset="0"/>
                <a:ea typeface="Times New Roman"/>
                <a:cs typeface="Times New Roman"/>
              </a:rPr>
              <a:t>RH</a:t>
            </a:r>
            <a:endParaRPr lang="hr-HR" sz="2000" b="1" dirty="0">
              <a:solidFill>
                <a:schemeClr val="tx2">
                  <a:lumMod val="60000"/>
                  <a:lumOff val="40000"/>
                </a:schemeClr>
              </a:solidFill>
              <a:latin typeface="Cambria" panose="02040503050406030204" pitchFamily="18" charset="0"/>
              <a:ea typeface="Times New Roman"/>
              <a:cs typeface="Times New Roman"/>
            </a:endParaRPr>
          </a:p>
        </p:txBody>
      </p:sp>
      <p:sp>
        <p:nvSpPr>
          <p:cNvPr id="3" name="Subtitle 2"/>
          <p:cNvSpPr>
            <a:spLocks noGrp="1"/>
          </p:cNvSpPr>
          <p:nvPr>
            <p:ph type="subTitle" idx="1"/>
          </p:nvPr>
        </p:nvSpPr>
        <p:spPr>
          <a:xfrm>
            <a:off x="611560" y="2348880"/>
            <a:ext cx="7776864" cy="3528392"/>
          </a:xfrm>
        </p:spPr>
        <p:txBody>
          <a:bodyPr>
            <a:normAutofit/>
          </a:bodyPr>
          <a:lstStyle/>
          <a:p>
            <a:r>
              <a:rPr lang="hr-HR" sz="2400" smtClean="0">
                <a:solidFill>
                  <a:srgbClr val="333333"/>
                </a:solidFill>
                <a:latin typeface="Cambria" panose="02040503050406030204" pitchFamily="18" charset="0"/>
                <a:ea typeface="Times New Roman"/>
                <a:cs typeface="Times New Roman"/>
              </a:rPr>
              <a:t>Organizacijska struktura sektora za energetiku</a:t>
            </a:r>
          </a:p>
          <a:p>
            <a:endParaRPr lang="hr-HR" sz="2800" dirty="0">
              <a:latin typeface="Cambria" panose="02040503050406030204" pitchFamily="18" charset="0"/>
            </a:endParaRPr>
          </a:p>
        </p:txBody>
      </p:sp>
      <p:graphicFrame>
        <p:nvGraphicFramePr>
          <p:cNvPr id="11" name="Diagram 10"/>
          <p:cNvGraphicFramePr/>
          <p:nvPr>
            <p:extLst>
              <p:ext uri="{D42A27DB-BD31-4B8C-83A1-F6EECF244321}">
                <p14:modId xmlns:p14="http://schemas.microsoft.com/office/powerpoint/2010/main" val="840005269"/>
              </p:ext>
            </p:extLst>
          </p:nvPr>
        </p:nvGraphicFramePr>
        <p:xfrm>
          <a:off x="899592" y="2852936"/>
          <a:ext cx="7632848" cy="33172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8254461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628800"/>
            <a:ext cx="8712968" cy="432048"/>
          </a:xfrm>
        </p:spPr>
        <p:txBody>
          <a:bodyPr vert="horz" lIns="91440" tIns="45720" rIns="91440" bIns="45720" rtlCol="0" anchor="ctr">
            <a:noAutofit/>
          </a:bodyPr>
          <a:lstStyle/>
          <a:p>
            <a:r>
              <a:rPr lang="hr-HR" sz="2200" b="1" dirty="0">
                <a:solidFill>
                  <a:schemeClr val="tx2">
                    <a:lumMod val="60000"/>
                    <a:lumOff val="40000"/>
                  </a:schemeClr>
                </a:solidFill>
                <a:latin typeface="Cambria" panose="02040503050406030204" pitchFamily="18" charset="0"/>
              </a:rPr>
              <a:t>I. Ministarstvo gospodarstva </a:t>
            </a:r>
            <a:r>
              <a:rPr lang="hr-HR" sz="2200" b="1" dirty="0" smtClean="0">
                <a:solidFill>
                  <a:schemeClr val="tx2">
                    <a:lumMod val="60000"/>
                    <a:lumOff val="40000"/>
                  </a:schemeClr>
                </a:solidFill>
                <a:latin typeface="Cambria" panose="02040503050406030204" pitchFamily="18" charset="0"/>
              </a:rPr>
              <a:t>- </a:t>
            </a:r>
            <a:r>
              <a:rPr lang="hr-HR" sz="2200" b="1" dirty="0">
                <a:solidFill>
                  <a:schemeClr val="tx2">
                    <a:lumMod val="60000"/>
                    <a:lumOff val="40000"/>
                  </a:schemeClr>
                </a:solidFill>
                <a:latin typeface="Cambria" panose="02040503050406030204" pitchFamily="18" charset="0"/>
              </a:rPr>
              <a:t>krovno tijelo za energetiku u RH</a:t>
            </a:r>
          </a:p>
        </p:txBody>
      </p:sp>
      <p:sp>
        <p:nvSpPr>
          <p:cNvPr id="3" name="Subtitle 2"/>
          <p:cNvSpPr>
            <a:spLocks noGrp="1"/>
          </p:cNvSpPr>
          <p:nvPr>
            <p:ph type="subTitle" idx="1"/>
          </p:nvPr>
        </p:nvSpPr>
        <p:spPr>
          <a:xfrm>
            <a:off x="482338" y="2348880"/>
            <a:ext cx="8352851" cy="3888432"/>
          </a:xfrm>
        </p:spPr>
        <p:txBody>
          <a:bodyPr>
            <a:noAutofit/>
          </a:bodyPr>
          <a:lstStyle/>
          <a:p>
            <a:pPr algn="l"/>
            <a:r>
              <a:rPr lang="hr-HR" sz="2800" dirty="0">
                <a:solidFill>
                  <a:srgbClr val="333333"/>
                </a:solidFill>
                <a:latin typeface="Cambria" panose="02040503050406030204" pitchFamily="18" charset="0"/>
                <a:ea typeface="Times New Roman"/>
                <a:cs typeface="Times New Roman"/>
              </a:rPr>
              <a:t>Zadaci Ministarstva </a:t>
            </a:r>
            <a:r>
              <a:rPr lang="hr-HR" sz="2800" dirty="0" smtClean="0">
                <a:solidFill>
                  <a:srgbClr val="333333"/>
                </a:solidFill>
                <a:latin typeface="Cambria" panose="02040503050406030204" pitchFamily="18" charset="0"/>
                <a:ea typeface="Times New Roman"/>
                <a:cs typeface="Times New Roman"/>
              </a:rPr>
              <a:t>vezani </a:t>
            </a:r>
            <a:r>
              <a:rPr lang="hr-HR" sz="2800" dirty="0">
                <a:solidFill>
                  <a:srgbClr val="333333"/>
                </a:solidFill>
                <a:latin typeface="Cambria" panose="02040503050406030204" pitchFamily="18" charset="0"/>
                <a:ea typeface="Times New Roman"/>
                <a:cs typeface="Times New Roman"/>
              </a:rPr>
              <a:t>z</a:t>
            </a:r>
            <a:r>
              <a:rPr lang="hr-HR" sz="2800" dirty="0" smtClean="0">
                <a:solidFill>
                  <a:srgbClr val="333333"/>
                </a:solidFill>
                <a:latin typeface="Cambria" panose="02040503050406030204" pitchFamily="18" charset="0"/>
                <a:ea typeface="Times New Roman"/>
                <a:cs typeface="Times New Roman"/>
              </a:rPr>
              <a:t>a </a:t>
            </a:r>
            <a:r>
              <a:rPr lang="hr-HR" sz="2800" dirty="0">
                <a:solidFill>
                  <a:srgbClr val="333333"/>
                </a:solidFill>
                <a:latin typeface="Cambria" panose="02040503050406030204" pitchFamily="18" charset="0"/>
                <a:ea typeface="Times New Roman"/>
                <a:cs typeface="Times New Roman"/>
              </a:rPr>
              <a:t>energetsku politiku:</a:t>
            </a:r>
          </a:p>
          <a:p>
            <a:pPr marL="342900" lvl="0" indent="-342900" algn="l">
              <a:buFont typeface="Arial" pitchFamily="34" charset="0"/>
              <a:buChar char="•"/>
            </a:pPr>
            <a:endParaRPr lang="hr-HR" sz="2000" dirty="0" smtClean="0">
              <a:solidFill>
                <a:srgbClr val="333333"/>
              </a:solidFill>
              <a:latin typeface="Cambria" panose="02040503050406030204" pitchFamily="18" charset="0"/>
              <a:ea typeface="Times New Roman"/>
              <a:cs typeface="Times New Roman"/>
            </a:endParaRPr>
          </a:p>
          <a:p>
            <a:pPr marL="342900" lvl="0" indent="-342900" algn="l">
              <a:buFont typeface="Arial" pitchFamily="34" charset="0"/>
              <a:buChar char="•"/>
            </a:pPr>
            <a:r>
              <a:rPr lang="hr-HR" sz="2000" dirty="0" smtClean="0">
                <a:solidFill>
                  <a:srgbClr val="333333"/>
                </a:solidFill>
                <a:latin typeface="Cambria" panose="02040503050406030204" pitchFamily="18" charset="0"/>
                <a:ea typeface="Times New Roman"/>
                <a:cs typeface="Times New Roman"/>
              </a:rPr>
              <a:t>Neposredno </a:t>
            </a:r>
            <a:r>
              <a:rPr lang="hr-HR" sz="2000" dirty="0">
                <a:solidFill>
                  <a:srgbClr val="333333"/>
                </a:solidFill>
                <a:latin typeface="Cambria" panose="02040503050406030204" pitchFamily="18" charset="0"/>
                <a:ea typeface="Times New Roman"/>
                <a:cs typeface="Times New Roman"/>
              </a:rPr>
              <a:t>provođenje </a:t>
            </a:r>
            <a:r>
              <a:rPr lang="hr-HR" sz="2000" dirty="0" smtClean="0">
                <a:solidFill>
                  <a:srgbClr val="333333"/>
                </a:solidFill>
                <a:latin typeface="Cambria" panose="02040503050406030204" pitchFamily="18" charset="0"/>
                <a:ea typeface="Times New Roman"/>
                <a:cs typeface="Times New Roman"/>
              </a:rPr>
              <a:t>zakona </a:t>
            </a:r>
            <a:r>
              <a:rPr lang="hr-HR" sz="2000" dirty="0">
                <a:solidFill>
                  <a:srgbClr val="333333"/>
                </a:solidFill>
                <a:latin typeface="Cambria" panose="02040503050406030204" pitchFamily="18" charset="0"/>
                <a:ea typeface="Times New Roman"/>
                <a:cs typeface="Times New Roman"/>
              </a:rPr>
              <a:t>i </a:t>
            </a:r>
            <a:r>
              <a:rPr lang="hr-HR" sz="2000" dirty="0" smtClean="0">
                <a:solidFill>
                  <a:srgbClr val="333333"/>
                </a:solidFill>
                <a:latin typeface="Cambria" panose="02040503050406030204" pitchFamily="18" charset="0"/>
                <a:ea typeface="Times New Roman"/>
                <a:cs typeface="Times New Roman"/>
              </a:rPr>
              <a:t>propisa </a:t>
            </a:r>
            <a:r>
              <a:rPr lang="hr-HR" sz="2000" dirty="0">
                <a:solidFill>
                  <a:srgbClr val="333333"/>
                </a:solidFill>
                <a:latin typeface="Cambria" panose="02040503050406030204" pitchFamily="18" charset="0"/>
                <a:ea typeface="Times New Roman"/>
                <a:cs typeface="Times New Roman"/>
              </a:rPr>
              <a:t>vezanih za energetiku,</a:t>
            </a:r>
          </a:p>
          <a:p>
            <a:pPr marL="342900" lvl="0" indent="-342900" algn="l">
              <a:buFont typeface="Arial" pitchFamily="34" charset="0"/>
              <a:buChar char="•"/>
            </a:pPr>
            <a:r>
              <a:rPr lang="hr-HR" sz="2000" dirty="0" smtClean="0">
                <a:solidFill>
                  <a:srgbClr val="333333"/>
                </a:solidFill>
                <a:latin typeface="Cambria" panose="02040503050406030204" pitchFamily="18" charset="0"/>
                <a:ea typeface="Times New Roman"/>
                <a:cs typeface="Times New Roman"/>
              </a:rPr>
              <a:t>Donošenje </a:t>
            </a:r>
            <a:r>
              <a:rPr lang="hr-HR" sz="2000" dirty="0">
                <a:solidFill>
                  <a:srgbClr val="333333"/>
                </a:solidFill>
                <a:latin typeface="Cambria" panose="02040503050406030204" pitchFamily="18" charset="0"/>
                <a:ea typeface="Times New Roman"/>
                <a:cs typeface="Times New Roman"/>
              </a:rPr>
              <a:t>provedbenih propisa,</a:t>
            </a:r>
          </a:p>
          <a:p>
            <a:pPr marL="342900" lvl="0" indent="-342900" algn="l">
              <a:buFont typeface="Arial" pitchFamily="34" charset="0"/>
              <a:buChar char="•"/>
            </a:pPr>
            <a:r>
              <a:rPr lang="hr-HR" sz="2000" dirty="0" smtClean="0">
                <a:solidFill>
                  <a:srgbClr val="333333"/>
                </a:solidFill>
                <a:latin typeface="Cambria" panose="02040503050406030204" pitchFamily="18" charset="0"/>
                <a:ea typeface="Times New Roman"/>
                <a:cs typeface="Times New Roman"/>
              </a:rPr>
              <a:t>Priprema </a:t>
            </a:r>
            <a:r>
              <a:rPr lang="hr-HR" sz="2000" dirty="0">
                <a:solidFill>
                  <a:srgbClr val="333333"/>
                </a:solidFill>
                <a:latin typeface="Cambria" panose="02040503050406030204" pitchFamily="18" charset="0"/>
                <a:ea typeface="Times New Roman"/>
                <a:cs typeface="Times New Roman"/>
              </a:rPr>
              <a:t>nacrta i prijedloga propisa iz djelokruga energetike </a:t>
            </a:r>
          </a:p>
          <a:p>
            <a:pPr marL="342900" lvl="0" indent="-342900" algn="l">
              <a:buFont typeface="Arial" pitchFamily="34" charset="0"/>
              <a:buChar char="•"/>
            </a:pPr>
            <a:r>
              <a:rPr lang="hr-HR" sz="2000" dirty="0" smtClean="0">
                <a:solidFill>
                  <a:srgbClr val="333333"/>
                </a:solidFill>
                <a:latin typeface="Cambria" panose="02040503050406030204" pitchFamily="18" charset="0"/>
                <a:ea typeface="Times New Roman"/>
                <a:cs typeface="Times New Roman"/>
              </a:rPr>
              <a:t>Izrada </a:t>
            </a:r>
            <a:r>
              <a:rPr lang="hr-HR" sz="2000" dirty="0">
                <a:solidFill>
                  <a:srgbClr val="333333"/>
                </a:solidFill>
                <a:latin typeface="Cambria" panose="02040503050406030204" pitchFamily="18" charset="0"/>
                <a:ea typeface="Times New Roman"/>
                <a:cs typeface="Times New Roman"/>
              </a:rPr>
              <a:t>stručnih </a:t>
            </a:r>
            <a:r>
              <a:rPr lang="hr-HR" sz="2000" dirty="0" smtClean="0">
                <a:solidFill>
                  <a:srgbClr val="333333"/>
                </a:solidFill>
                <a:latin typeface="Cambria" panose="02040503050406030204" pitchFamily="18" charset="0"/>
                <a:ea typeface="Times New Roman"/>
                <a:cs typeface="Times New Roman"/>
              </a:rPr>
              <a:t>podloga </a:t>
            </a:r>
            <a:r>
              <a:rPr lang="hr-HR" sz="2000" dirty="0">
                <a:solidFill>
                  <a:srgbClr val="333333"/>
                </a:solidFill>
                <a:latin typeface="Cambria" panose="02040503050406030204" pitchFamily="18" charset="0"/>
                <a:ea typeface="Times New Roman"/>
                <a:cs typeface="Times New Roman"/>
              </a:rPr>
              <a:t>za rješavanje ili objašnjenje određenih pitanja vezanih za energetiku</a:t>
            </a:r>
          </a:p>
          <a:p>
            <a:pPr marL="342900" lvl="0" indent="-342900" algn="l">
              <a:buFont typeface="Arial" pitchFamily="34" charset="0"/>
              <a:buChar char="•"/>
            </a:pPr>
            <a:r>
              <a:rPr lang="hr-HR" sz="2000" dirty="0" smtClean="0">
                <a:solidFill>
                  <a:srgbClr val="333333"/>
                </a:solidFill>
                <a:latin typeface="Cambria" panose="02040503050406030204" pitchFamily="18" charset="0"/>
                <a:ea typeface="Times New Roman"/>
                <a:cs typeface="Times New Roman"/>
              </a:rPr>
              <a:t>Izrada </a:t>
            </a:r>
            <a:r>
              <a:rPr lang="hr-HR" sz="2000" dirty="0">
                <a:solidFill>
                  <a:srgbClr val="333333"/>
                </a:solidFill>
                <a:latin typeface="Cambria" panose="02040503050406030204" pitchFamily="18" charset="0"/>
                <a:ea typeface="Times New Roman"/>
                <a:cs typeface="Times New Roman"/>
              </a:rPr>
              <a:t>mišljenja na prijedloge regulatornih dokumenata Europske unije</a:t>
            </a:r>
          </a:p>
          <a:p>
            <a:pPr marL="342900" lvl="0" indent="-342900" algn="l">
              <a:buFont typeface="Arial" pitchFamily="34" charset="0"/>
              <a:buChar char="•"/>
            </a:pPr>
            <a:r>
              <a:rPr lang="hr-HR" sz="2000" dirty="0">
                <a:solidFill>
                  <a:srgbClr val="333333"/>
                </a:solidFill>
                <a:latin typeface="Cambria" panose="02040503050406030204" pitchFamily="18" charset="0"/>
                <a:ea typeface="Times New Roman"/>
                <a:cs typeface="Times New Roman"/>
              </a:rPr>
              <a:t>Provedbeno tijelo prve razine za korištenje fondova </a:t>
            </a:r>
            <a:r>
              <a:rPr lang="hr-HR" sz="2000" dirty="0" smtClean="0">
                <a:solidFill>
                  <a:srgbClr val="333333"/>
                </a:solidFill>
                <a:latin typeface="Cambria" panose="02040503050406030204" pitchFamily="18" charset="0"/>
                <a:ea typeface="Times New Roman"/>
                <a:cs typeface="Times New Roman"/>
              </a:rPr>
              <a:t>Europske </a:t>
            </a:r>
            <a:r>
              <a:rPr lang="hr-HR" sz="2000" dirty="0">
                <a:solidFill>
                  <a:srgbClr val="333333"/>
                </a:solidFill>
                <a:latin typeface="Cambria" panose="02040503050406030204" pitchFamily="18" charset="0"/>
                <a:ea typeface="Times New Roman"/>
                <a:cs typeface="Times New Roman"/>
              </a:rPr>
              <a:t>unije (</a:t>
            </a:r>
            <a:r>
              <a:rPr lang="hr-HR" sz="2000" i="1" dirty="0">
                <a:solidFill>
                  <a:srgbClr val="333333"/>
                </a:solidFill>
                <a:latin typeface="Cambria" panose="02040503050406030204" pitchFamily="18" charset="0"/>
                <a:ea typeface="Times New Roman"/>
                <a:cs typeface="Times New Roman"/>
              </a:rPr>
              <a:t>PT1</a:t>
            </a:r>
            <a:r>
              <a:rPr lang="hr-HR" sz="2000" dirty="0" smtClean="0">
                <a:solidFill>
                  <a:srgbClr val="333333"/>
                </a:solidFill>
                <a:latin typeface="Cambria" panose="02040503050406030204" pitchFamily="18" charset="0"/>
                <a:ea typeface="Times New Roman"/>
                <a:cs typeface="Times New Roman"/>
              </a:rPr>
              <a:t>)</a:t>
            </a:r>
            <a:endParaRPr lang="hr-HR" sz="1800" dirty="0" smtClean="0">
              <a:latin typeface="Cambria" panose="02040503050406030204" pitchFamily="18" charset="0"/>
            </a:endParaRPr>
          </a:p>
          <a:p>
            <a:endParaRPr lang="hr-HR" sz="2400" dirty="0">
              <a:latin typeface="Cambria" panose="02040503050406030204" pitchFamily="18" charset="0"/>
            </a:endParaRPr>
          </a:p>
        </p:txBody>
      </p:sp>
    </p:spTree>
    <p:extLst>
      <p:ext uri="{BB962C8B-B14F-4D97-AF65-F5344CB8AC3E}">
        <p14:creationId xmlns:p14="http://schemas.microsoft.com/office/powerpoint/2010/main" val="38694394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628800"/>
            <a:ext cx="8568952" cy="792088"/>
          </a:xfrm>
        </p:spPr>
        <p:txBody>
          <a:bodyPr>
            <a:noAutofit/>
          </a:bodyPr>
          <a:lstStyle/>
          <a:p>
            <a:r>
              <a:rPr lang="hr-HR" sz="2400" b="1" dirty="0" smtClean="0">
                <a:solidFill>
                  <a:schemeClr val="tx2">
                    <a:lumMod val="60000"/>
                    <a:lumOff val="40000"/>
                  </a:schemeClr>
                </a:solidFill>
                <a:latin typeface="Cambria" panose="02040503050406030204" pitchFamily="18" charset="0"/>
              </a:rPr>
              <a:t>II. Ostala tijela na nacionalnoj razini koja se bave energetskom učinkovitošću</a:t>
            </a:r>
            <a:endParaRPr lang="hr-HR" sz="2400" b="1" dirty="0">
              <a:solidFill>
                <a:schemeClr val="tx2">
                  <a:lumMod val="60000"/>
                  <a:lumOff val="40000"/>
                </a:schemeClr>
              </a:solidFill>
              <a:latin typeface="Cambria" panose="02040503050406030204" pitchFamily="18" charset="0"/>
            </a:endParaRPr>
          </a:p>
        </p:txBody>
      </p:sp>
      <p:sp>
        <p:nvSpPr>
          <p:cNvPr id="3" name="Subtitle 2"/>
          <p:cNvSpPr>
            <a:spLocks noGrp="1"/>
          </p:cNvSpPr>
          <p:nvPr>
            <p:ph type="subTitle" idx="1"/>
          </p:nvPr>
        </p:nvSpPr>
        <p:spPr>
          <a:xfrm>
            <a:off x="539629" y="2780928"/>
            <a:ext cx="7776864" cy="2736304"/>
          </a:xfrm>
        </p:spPr>
        <p:txBody>
          <a:bodyPr>
            <a:normAutofit fontScale="92500"/>
          </a:bodyPr>
          <a:lstStyle/>
          <a:p>
            <a:pPr marL="342900" lvl="0" indent="-342900" algn="l">
              <a:buFont typeface="Arial" pitchFamily="34" charset="0"/>
              <a:buChar char="•"/>
            </a:pPr>
            <a:r>
              <a:rPr lang="hr-HR" sz="2400" dirty="0">
                <a:solidFill>
                  <a:schemeClr val="tx1"/>
                </a:solidFill>
                <a:latin typeface="Cambria" panose="02040503050406030204" pitchFamily="18" charset="0"/>
              </a:rPr>
              <a:t>Ministarstvo graditeljstva i prostornog </a:t>
            </a:r>
            <a:r>
              <a:rPr lang="hr-HR" sz="2400" dirty="0" smtClean="0">
                <a:solidFill>
                  <a:schemeClr val="tx1"/>
                </a:solidFill>
                <a:latin typeface="Cambria" panose="02040503050406030204" pitchFamily="18" charset="0"/>
              </a:rPr>
              <a:t>uređenja (</a:t>
            </a:r>
            <a:r>
              <a:rPr lang="hr-HR" sz="2400" i="1" dirty="0" smtClean="0">
                <a:solidFill>
                  <a:schemeClr val="tx1"/>
                </a:solidFill>
                <a:latin typeface="Cambria" panose="02040503050406030204" pitchFamily="18" charset="0"/>
              </a:rPr>
              <a:t>MGIPU</a:t>
            </a:r>
            <a:r>
              <a:rPr lang="hr-HR" sz="2400" dirty="0" smtClean="0">
                <a:solidFill>
                  <a:schemeClr val="tx1"/>
                </a:solidFill>
                <a:latin typeface="Cambria" panose="02040503050406030204" pitchFamily="18" charset="0"/>
              </a:rPr>
              <a:t>)</a:t>
            </a:r>
            <a:endParaRPr lang="hr-HR" sz="2400" dirty="0">
              <a:solidFill>
                <a:schemeClr val="tx1"/>
              </a:solidFill>
              <a:latin typeface="Cambria" panose="02040503050406030204" pitchFamily="18" charset="0"/>
            </a:endParaRPr>
          </a:p>
          <a:p>
            <a:pPr marL="342900" lvl="0" indent="-342900" algn="l">
              <a:buFont typeface="Arial" pitchFamily="34" charset="0"/>
              <a:buChar char="•"/>
            </a:pPr>
            <a:r>
              <a:rPr lang="hr-HR" sz="2400" dirty="0">
                <a:solidFill>
                  <a:schemeClr val="tx1"/>
                </a:solidFill>
                <a:latin typeface="Cambria" panose="02040503050406030204" pitchFamily="18" charset="0"/>
              </a:rPr>
              <a:t>Centar za praćenje poslovanja energetskog sektora i investicija </a:t>
            </a:r>
            <a:r>
              <a:rPr lang="hr-HR" sz="2400" dirty="0" smtClean="0">
                <a:solidFill>
                  <a:schemeClr val="tx1"/>
                </a:solidFill>
                <a:latin typeface="Cambria" panose="02040503050406030204" pitchFamily="18" charset="0"/>
              </a:rPr>
              <a:t>(</a:t>
            </a:r>
            <a:r>
              <a:rPr lang="hr-HR" sz="2400" i="1" dirty="0" smtClean="0">
                <a:solidFill>
                  <a:schemeClr val="tx1"/>
                </a:solidFill>
                <a:latin typeface="Cambria" panose="02040503050406030204" pitchFamily="18" charset="0"/>
              </a:rPr>
              <a:t>CEI</a:t>
            </a:r>
            <a:r>
              <a:rPr lang="hr-HR" sz="2400" dirty="0" smtClean="0">
                <a:solidFill>
                  <a:schemeClr val="tx1"/>
                </a:solidFill>
                <a:latin typeface="Cambria" panose="02040503050406030204" pitchFamily="18" charset="0"/>
              </a:rPr>
              <a:t>)- </a:t>
            </a:r>
            <a:r>
              <a:rPr lang="hr-HR" sz="2400" dirty="0">
                <a:solidFill>
                  <a:schemeClr val="tx1"/>
                </a:solidFill>
                <a:latin typeface="Cambria" panose="02040503050406030204" pitchFamily="18" charset="0"/>
              </a:rPr>
              <a:t>Nacionalno koordinacijsko tijelo za energetsku </a:t>
            </a:r>
            <a:r>
              <a:rPr lang="hr-HR" sz="2400" dirty="0" smtClean="0">
                <a:solidFill>
                  <a:schemeClr val="tx1"/>
                </a:solidFill>
                <a:latin typeface="Cambria" panose="02040503050406030204" pitchFamily="18" charset="0"/>
              </a:rPr>
              <a:t>učinkovitost (</a:t>
            </a:r>
            <a:r>
              <a:rPr lang="hr-HR" sz="2400" i="1" dirty="0" smtClean="0">
                <a:solidFill>
                  <a:schemeClr val="tx1"/>
                </a:solidFill>
                <a:latin typeface="Cambria" panose="02040503050406030204" pitchFamily="18" charset="0"/>
              </a:rPr>
              <a:t>NKT</a:t>
            </a:r>
            <a:r>
              <a:rPr lang="hr-HR" sz="2400" dirty="0" smtClean="0">
                <a:solidFill>
                  <a:schemeClr val="tx1"/>
                </a:solidFill>
                <a:latin typeface="Cambria" panose="02040503050406030204" pitchFamily="18" charset="0"/>
              </a:rPr>
              <a:t>)</a:t>
            </a:r>
            <a:endParaRPr lang="hr-HR" sz="2400" dirty="0">
              <a:solidFill>
                <a:schemeClr val="tx1"/>
              </a:solidFill>
              <a:latin typeface="Cambria" panose="02040503050406030204" pitchFamily="18" charset="0"/>
            </a:endParaRPr>
          </a:p>
          <a:p>
            <a:pPr marL="342900" lvl="0" indent="-342900" algn="l">
              <a:buFont typeface="Arial" pitchFamily="34" charset="0"/>
              <a:buChar char="•"/>
            </a:pPr>
            <a:r>
              <a:rPr lang="hr-HR" sz="2400" dirty="0">
                <a:solidFill>
                  <a:schemeClr val="tx1"/>
                </a:solidFill>
                <a:latin typeface="Cambria" panose="02040503050406030204" pitchFamily="18" charset="0"/>
              </a:rPr>
              <a:t>Agencija za pravni promet i posredovanje </a:t>
            </a:r>
            <a:r>
              <a:rPr lang="hr-HR" sz="2400" dirty="0" smtClean="0">
                <a:solidFill>
                  <a:schemeClr val="tx1"/>
                </a:solidFill>
                <a:latin typeface="Cambria" panose="02040503050406030204" pitchFamily="18" charset="0"/>
              </a:rPr>
              <a:t>nekretninama (</a:t>
            </a:r>
            <a:r>
              <a:rPr lang="hr-HR" sz="2400" i="1" dirty="0" smtClean="0">
                <a:solidFill>
                  <a:schemeClr val="tx1"/>
                </a:solidFill>
                <a:latin typeface="Cambria" panose="02040503050406030204" pitchFamily="18" charset="0"/>
              </a:rPr>
              <a:t>APN</a:t>
            </a:r>
            <a:r>
              <a:rPr lang="hr-HR" sz="2400" dirty="0" smtClean="0">
                <a:solidFill>
                  <a:schemeClr val="tx1"/>
                </a:solidFill>
                <a:latin typeface="Cambria" panose="02040503050406030204" pitchFamily="18" charset="0"/>
              </a:rPr>
              <a:t>)</a:t>
            </a:r>
            <a:endParaRPr lang="hr-HR" sz="2400" dirty="0">
              <a:solidFill>
                <a:schemeClr val="tx1"/>
              </a:solidFill>
              <a:latin typeface="Cambria" panose="02040503050406030204" pitchFamily="18" charset="0"/>
            </a:endParaRPr>
          </a:p>
          <a:p>
            <a:pPr marL="342900" lvl="0" indent="-342900" algn="l">
              <a:buFont typeface="Arial" pitchFamily="34" charset="0"/>
              <a:buChar char="•"/>
            </a:pPr>
            <a:r>
              <a:rPr lang="hr-HR" sz="2400" dirty="0">
                <a:solidFill>
                  <a:schemeClr val="tx1"/>
                </a:solidFill>
                <a:latin typeface="Cambria" panose="02040503050406030204" pitchFamily="18" charset="0"/>
              </a:rPr>
              <a:t>Fond za zaštitu okoliša energetsku </a:t>
            </a:r>
            <a:r>
              <a:rPr lang="hr-HR" sz="2400" dirty="0" smtClean="0">
                <a:solidFill>
                  <a:schemeClr val="tx1"/>
                </a:solidFill>
                <a:latin typeface="Cambria" panose="02040503050406030204" pitchFamily="18" charset="0"/>
              </a:rPr>
              <a:t>učinkovitost (</a:t>
            </a:r>
            <a:r>
              <a:rPr lang="hr-HR" sz="2400" i="1" dirty="0" smtClean="0">
                <a:solidFill>
                  <a:schemeClr val="tx1"/>
                </a:solidFill>
                <a:latin typeface="Cambria" panose="02040503050406030204" pitchFamily="18" charset="0"/>
              </a:rPr>
              <a:t>FZOEU</a:t>
            </a:r>
            <a:r>
              <a:rPr lang="hr-HR" sz="2400" dirty="0" smtClean="0">
                <a:solidFill>
                  <a:schemeClr val="tx1"/>
                </a:solidFill>
                <a:latin typeface="Cambria" panose="02040503050406030204" pitchFamily="18" charset="0"/>
              </a:rPr>
              <a:t>)</a:t>
            </a:r>
            <a:endParaRPr lang="hr-HR" sz="2400" dirty="0">
              <a:solidFill>
                <a:schemeClr val="tx1"/>
              </a:solidFill>
              <a:latin typeface="Cambria" panose="02040503050406030204" pitchFamily="18" charset="0"/>
            </a:endParaRPr>
          </a:p>
          <a:p>
            <a:pPr algn="l"/>
            <a:endParaRPr lang="hr-HR" sz="2000" dirty="0" smtClean="0"/>
          </a:p>
          <a:p>
            <a:endParaRPr lang="hr-HR" sz="2800" dirty="0"/>
          </a:p>
        </p:txBody>
      </p:sp>
    </p:spTree>
    <p:extLst>
      <p:ext uri="{BB962C8B-B14F-4D97-AF65-F5344CB8AC3E}">
        <p14:creationId xmlns:p14="http://schemas.microsoft.com/office/powerpoint/2010/main" val="33747759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1484784"/>
            <a:ext cx="8568952" cy="792088"/>
          </a:xfrm>
        </p:spPr>
        <p:txBody>
          <a:bodyPr>
            <a:noAutofit/>
          </a:bodyPr>
          <a:lstStyle/>
          <a:p>
            <a:r>
              <a:rPr lang="hr-HR" sz="2400" b="1" dirty="0" smtClean="0">
                <a:solidFill>
                  <a:schemeClr val="tx2">
                    <a:lumMod val="60000"/>
                    <a:lumOff val="40000"/>
                  </a:schemeClr>
                </a:solidFill>
                <a:latin typeface="Cambria" panose="02040503050406030204" pitchFamily="18" charset="0"/>
              </a:rPr>
              <a:t>III. Regulatorni okvir za energetsku učinkovitost</a:t>
            </a:r>
            <a:endParaRPr lang="hr-HR" sz="2400" b="1" dirty="0">
              <a:solidFill>
                <a:schemeClr val="tx2">
                  <a:lumMod val="60000"/>
                  <a:lumOff val="40000"/>
                </a:schemeClr>
              </a:solidFill>
              <a:latin typeface="Cambria" panose="02040503050406030204" pitchFamily="18" charset="0"/>
            </a:endParaRPr>
          </a:p>
        </p:txBody>
      </p:sp>
      <p:sp>
        <p:nvSpPr>
          <p:cNvPr id="3" name="Subtitle 2"/>
          <p:cNvSpPr>
            <a:spLocks noGrp="1"/>
          </p:cNvSpPr>
          <p:nvPr>
            <p:ph type="subTitle" idx="1"/>
          </p:nvPr>
        </p:nvSpPr>
        <p:spPr>
          <a:xfrm>
            <a:off x="251520" y="2204864"/>
            <a:ext cx="8568952" cy="4032448"/>
          </a:xfrm>
        </p:spPr>
        <p:txBody>
          <a:bodyPr>
            <a:normAutofit fontScale="85000" lnSpcReduction="10000"/>
          </a:bodyPr>
          <a:lstStyle/>
          <a:p>
            <a:pPr marL="342900" lvl="0" indent="-342900" algn="l">
              <a:lnSpc>
                <a:spcPct val="115000"/>
              </a:lnSpc>
              <a:spcBef>
                <a:spcPts val="1000"/>
              </a:spcBef>
              <a:spcAft>
                <a:spcPts val="0"/>
              </a:spcAft>
              <a:buFont typeface="+mj-lt"/>
              <a:buAutoNum type="arabicPeriod"/>
            </a:pPr>
            <a:r>
              <a:rPr lang="hr-HR" sz="2600" b="1" dirty="0" smtClean="0">
                <a:solidFill>
                  <a:schemeClr val="accent1"/>
                </a:solidFill>
                <a:latin typeface="Cambria" panose="02040503050406030204" pitchFamily="18" charset="0"/>
                <a:ea typeface="Times New Roman"/>
                <a:cs typeface="Times New Roman"/>
              </a:rPr>
              <a:t>Direktiva 2012/27/EU Europskog parlamenta i Vijeća od 25. listopada 2012. (</a:t>
            </a:r>
            <a:r>
              <a:rPr lang="hr-HR" sz="2600" b="1" i="1" dirty="0" smtClean="0">
                <a:solidFill>
                  <a:schemeClr val="accent1"/>
                </a:solidFill>
                <a:latin typeface="Cambria" panose="02040503050406030204" pitchFamily="18" charset="0"/>
                <a:ea typeface="Times New Roman"/>
                <a:cs typeface="Times New Roman"/>
              </a:rPr>
              <a:t>EED</a:t>
            </a:r>
            <a:r>
              <a:rPr lang="hr-HR" sz="2600" b="1" dirty="0" smtClean="0">
                <a:solidFill>
                  <a:schemeClr val="accent1"/>
                </a:solidFill>
                <a:latin typeface="Cambria" panose="02040503050406030204" pitchFamily="18" charset="0"/>
                <a:ea typeface="Times New Roman"/>
                <a:cs typeface="Times New Roman"/>
              </a:rPr>
              <a:t>)</a:t>
            </a:r>
            <a:endParaRPr lang="hr-HR" sz="2600" b="1" dirty="0">
              <a:solidFill>
                <a:schemeClr val="accent1"/>
              </a:solidFill>
              <a:latin typeface="Cambria" panose="02040503050406030204" pitchFamily="18" charset="0"/>
              <a:ea typeface="Times New Roman"/>
              <a:cs typeface="Times New Roman"/>
            </a:endParaRPr>
          </a:p>
          <a:p>
            <a:pPr marL="342900" lvl="0" indent="-342900" algn="l">
              <a:lnSpc>
                <a:spcPct val="115000"/>
              </a:lnSpc>
              <a:spcAft>
                <a:spcPts val="0"/>
              </a:spcAft>
              <a:buFont typeface="Symbol"/>
              <a:buChar char=""/>
            </a:pPr>
            <a:r>
              <a:rPr lang="hr-HR" sz="2200" dirty="0">
                <a:solidFill>
                  <a:schemeClr val="tx1"/>
                </a:solidFill>
                <a:latin typeface="Cambria" panose="02040503050406030204" pitchFamily="18" charset="0"/>
                <a:ea typeface="Calibri"/>
                <a:cs typeface="Times New Roman"/>
              </a:rPr>
              <a:t>Definira probleme u Europskoj uniji:</a:t>
            </a:r>
          </a:p>
          <a:p>
            <a:pPr marL="742950" lvl="1" indent="-285750" algn="l">
              <a:lnSpc>
                <a:spcPct val="115000"/>
              </a:lnSpc>
              <a:spcAft>
                <a:spcPts val="0"/>
              </a:spcAft>
              <a:buFont typeface="Courier New"/>
              <a:buChar char="o"/>
            </a:pPr>
            <a:r>
              <a:rPr lang="hr-HR" sz="2200" dirty="0">
                <a:solidFill>
                  <a:schemeClr val="tx1"/>
                </a:solidFill>
                <a:latin typeface="Cambria" panose="02040503050406030204" pitchFamily="18" charset="0"/>
                <a:ea typeface="Calibri"/>
                <a:cs typeface="Times New Roman"/>
              </a:rPr>
              <a:t>Sve veća ovisnost o uvozu energije i oskudnim izvorima energije </a:t>
            </a:r>
          </a:p>
          <a:p>
            <a:pPr marL="742950" lvl="1" indent="-285750" algn="l">
              <a:lnSpc>
                <a:spcPct val="115000"/>
              </a:lnSpc>
              <a:spcAft>
                <a:spcPts val="0"/>
              </a:spcAft>
              <a:buFont typeface="Courier New"/>
              <a:buChar char="o"/>
            </a:pPr>
            <a:r>
              <a:rPr lang="hr-HR" sz="2200" dirty="0">
                <a:solidFill>
                  <a:schemeClr val="tx1"/>
                </a:solidFill>
                <a:latin typeface="Cambria" panose="02040503050406030204" pitchFamily="18" charset="0"/>
                <a:ea typeface="Calibri"/>
                <a:cs typeface="Times New Roman"/>
              </a:rPr>
              <a:t>Klimatske promjene </a:t>
            </a:r>
            <a:r>
              <a:rPr lang="hr-HR" sz="2200" dirty="0" smtClean="0">
                <a:solidFill>
                  <a:schemeClr val="tx1"/>
                </a:solidFill>
                <a:latin typeface="Cambria" panose="02040503050406030204" pitchFamily="18" charset="0"/>
                <a:ea typeface="Calibri"/>
                <a:cs typeface="Times New Roman"/>
              </a:rPr>
              <a:t> </a:t>
            </a:r>
            <a:endParaRPr lang="hr-HR" sz="2200" dirty="0">
              <a:solidFill>
                <a:schemeClr val="tx1"/>
              </a:solidFill>
              <a:latin typeface="Cambria" panose="02040503050406030204" pitchFamily="18" charset="0"/>
              <a:ea typeface="Calibri"/>
              <a:cs typeface="Times New Roman"/>
            </a:endParaRPr>
          </a:p>
          <a:p>
            <a:pPr marL="742950" lvl="1" indent="-285750" algn="l">
              <a:lnSpc>
                <a:spcPct val="115000"/>
              </a:lnSpc>
              <a:spcAft>
                <a:spcPts val="0"/>
              </a:spcAft>
              <a:buFont typeface="Courier New"/>
              <a:buChar char="o"/>
            </a:pPr>
            <a:r>
              <a:rPr lang="hr-HR" sz="2200" dirty="0">
                <a:solidFill>
                  <a:schemeClr val="tx1"/>
                </a:solidFill>
                <a:latin typeface="Cambria" panose="02040503050406030204" pitchFamily="18" charset="0"/>
                <a:ea typeface="Calibri"/>
                <a:cs typeface="Times New Roman"/>
              </a:rPr>
              <a:t>Gospodarska kriza</a:t>
            </a:r>
          </a:p>
          <a:p>
            <a:pPr marL="342900" lvl="0" indent="-342900" algn="l">
              <a:lnSpc>
                <a:spcPct val="115000"/>
              </a:lnSpc>
              <a:spcAft>
                <a:spcPts val="0"/>
              </a:spcAft>
              <a:buFont typeface="Symbol"/>
              <a:buChar char=""/>
            </a:pPr>
            <a:r>
              <a:rPr lang="hr-HR" sz="2200" dirty="0">
                <a:solidFill>
                  <a:schemeClr val="tx1"/>
                </a:solidFill>
                <a:latin typeface="Cambria" panose="02040503050406030204" pitchFamily="18" charset="0"/>
                <a:ea typeface="Calibri"/>
                <a:cs typeface="Times New Roman"/>
              </a:rPr>
              <a:t>Direktiva vidi rješenje </a:t>
            </a:r>
            <a:r>
              <a:rPr lang="hr-HR" sz="2200" dirty="0" smtClean="0">
                <a:solidFill>
                  <a:schemeClr val="tx1"/>
                </a:solidFill>
                <a:latin typeface="Cambria" panose="02040503050406030204" pitchFamily="18" charset="0"/>
                <a:ea typeface="Calibri"/>
                <a:cs typeface="Times New Roman"/>
              </a:rPr>
              <a:t>u </a:t>
            </a:r>
            <a:r>
              <a:rPr lang="hr-HR" sz="2200" dirty="0">
                <a:solidFill>
                  <a:schemeClr val="tx1"/>
                </a:solidFill>
                <a:latin typeface="Cambria" panose="02040503050406030204" pitchFamily="18" charset="0"/>
                <a:ea typeface="Calibri"/>
                <a:cs typeface="Times New Roman"/>
              </a:rPr>
              <a:t>povećanju energetske </a:t>
            </a:r>
            <a:r>
              <a:rPr lang="hr-HR" sz="2200" dirty="0" smtClean="0">
                <a:solidFill>
                  <a:schemeClr val="tx1"/>
                </a:solidFill>
                <a:latin typeface="Cambria" panose="02040503050406030204" pitchFamily="18" charset="0"/>
                <a:ea typeface="Calibri"/>
                <a:cs typeface="Times New Roman"/>
              </a:rPr>
              <a:t>učinkovitosti</a:t>
            </a:r>
          </a:p>
          <a:p>
            <a:pPr lvl="0" algn="l">
              <a:lnSpc>
                <a:spcPct val="115000"/>
              </a:lnSpc>
              <a:spcAft>
                <a:spcPts val="0"/>
              </a:spcAft>
            </a:pPr>
            <a:endParaRPr lang="hr-HR" sz="2200" dirty="0" smtClean="0">
              <a:solidFill>
                <a:schemeClr val="tx1"/>
              </a:solidFill>
              <a:latin typeface="Cambria" panose="02040503050406030204" pitchFamily="18" charset="0"/>
              <a:ea typeface="Calibri"/>
              <a:cs typeface="Times New Roman"/>
            </a:endParaRPr>
          </a:p>
          <a:p>
            <a:pPr lvl="0">
              <a:lnSpc>
                <a:spcPct val="115000"/>
              </a:lnSpc>
              <a:spcAft>
                <a:spcPts val="0"/>
              </a:spcAft>
            </a:pPr>
            <a:r>
              <a:rPr lang="hr-HR" sz="2200" b="1" dirty="0" smtClean="0">
                <a:solidFill>
                  <a:schemeClr val="tx1"/>
                </a:solidFill>
                <a:latin typeface="Cambria" panose="02040503050406030204" pitchFamily="18" charset="0"/>
                <a:ea typeface="Calibri"/>
                <a:cs typeface="Times New Roman"/>
              </a:rPr>
              <a:t>Države članice imaju obvezu implementirati Direktivu u nacionalno zakonodavstvo</a:t>
            </a:r>
          </a:p>
          <a:p>
            <a:pPr lvl="0">
              <a:lnSpc>
                <a:spcPct val="115000"/>
              </a:lnSpc>
              <a:spcAft>
                <a:spcPts val="0"/>
              </a:spcAft>
            </a:pPr>
            <a:r>
              <a:rPr lang="hr-HR" sz="2200" b="1" dirty="0" smtClean="0">
                <a:solidFill>
                  <a:schemeClr val="tx1"/>
                </a:solidFill>
                <a:latin typeface="Cambria" panose="02040503050406030204" pitchFamily="18" charset="0"/>
                <a:ea typeface="Calibri"/>
                <a:cs typeface="Times New Roman"/>
              </a:rPr>
              <a:t>Većina odredbi Direktive je prenesena u zakone i </a:t>
            </a:r>
            <a:r>
              <a:rPr lang="hr-HR" sz="2200" b="1" dirty="0" err="1" smtClean="0">
                <a:solidFill>
                  <a:schemeClr val="tx1"/>
                </a:solidFill>
                <a:latin typeface="Cambria" panose="02040503050406030204" pitchFamily="18" charset="0"/>
                <a:ea typeface="Calibri"/>
                <a:cs typeface="Times New Roman"/>
              </a:rPr>
              <a:t>podzakonske</a:t>
            </a:r>
            <a:r>
              <a:rPr lang="hr-HR" sz="2200" b="1" dirty="0" smtClean="0">
                <a:solidFill>
                  <a:schemeClr val="tx1"/>
                </a:solidFill>
                <a:latin typeface="Cambria" panose="02040503050406030204" pitchFamily="18" charset="0"/>
                <a:ea typeface="Calibri"/>
                <a:cs typeface="Times New Roman"/>
              </a:rPr>
              <a:t> akte u RH</a:t>
            </a:r>
            <a:endParaRPr lang="hr-HR" sz="2200" b="1" dirty="0">
              <a:solidFill>
                <a:schemeClr val="tx1"/>
              </a:solidFill>
              <a:latin typeface="Cambria" panose="02040503050406030204" pitchFamily="18" charset="0"/>
              <a:ea typeface="Calibri"/>
              <a:cs typeface="Times New Roman"/>
            </a:endParaRPr>
          </a:p>
          <a:p>
            <a:endParaRPr lang="hr-HR" sz="2200" dirty="0"/>
          </a:p>
        </p:txBody>
      </p:sp>
    </p:spTree>
    <p:extLst>
      <p:ext uri="{BB962C8B-B14F-4D97-AF65-F5344CB8AC3E}">
        <p14:creationId xmlns:p14="http://schemas.microsoft.com/office/powerpoint/2010/main" val="6901487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628800"/>
            <a:ext cx="8568952" cy="504056"/>
          </a:xfrm>
        </p:spPr>
        <p:txBody>
          <a:bodyPr>
            <a:noAutofit/>
          </a:bodyPr>
          <a:lstStyle/>
          <a:p>
            <a:r>
              <a:rPr lang="hr-HR" sz="2400" b="1" dirty="0" smtClean="0">
                <a:solidFill>
                  <a:schemeClr val="tx2">
                    <a:lumMod val="60000"/>
                    <a:lumOff val="40000"/>
                  </a:schemeClr>
                </a:solidFill>
                <a:latin typeface="Cambria" panose="02040503050406030204" pitchFamily="18" charset="0"/>
              </a:rPr>
              <a:t>III. Regulatorni okvir za energetsku učinkovitost</a:t>
            </a:r>
            <a:endParaRPr lang="hr-HR" sz="2400" b="1" dirty="0">
              <a:solidFill>
                <a:schemeClr val="tx2">
                  <a:lumMod val="60000"/>
                  <a:lumOff val="40000"/>
                </a:schemeClr>
              </a:solidFill>
              <a:latin typeface="Cambria" panose="02040503050406030204" pitchFamily="18" charset="0"/>
            </a:endParaRPr>
          </a:p>
        </p:txBody>
      </p:sp>
      <p:sp>
        <p:nvSpPr>
          <p:cNvPr id="3" name="Subtitle 2"/>
          <p:cNvSpPr>
            <a:spLocks noGrp="1"/>
          </p:cNvSpPr>
          <p:nvPr>
            <p:ph type="subTitle" idx="1"/>
          </p:nvPr>
        </p:nvSpPr>
        <p:spPr>
          <a:xfrm>
            <a:off x="251520" y="2204864"/>
            <a:ext cx="8496944" cy="4320480"/>
          </a:xfrm>
        </p:spPr>
        <p:txBody>
          <a:bodyPr>
            <a:normAutofit fontScale="85000" lnSpcReduction="10000"/>
          </a:bodyPr>
          <a:lstStyle/>
          <a:p>
            <a:pPr lvl="0" algn="l">
              <a:lnSpc>
                <a:spcPct val="115000"/>
              </a:lnSpc>
              <a:spcBef>
                <a:spcPts val="1000"/>
              </a:spcBef>
              <a:spcAft>
                <a:spcPts val="0"/>
              </a:spcAft>
            </a:pPr>
            <a:r>
              <a:rPr lang="hr-HR" sz="2800" b="1" dirty="0" smtClean="0">
                <a:solidFill>
                  <a:srgbClr val="4F81BD"/>
                </a:solidFill>
                <a:latin typeface="Cambria" panose="02040503050406030204" pitchFamily="18" charset="0"/>
                <a:ea typeface="Times New Roman"/>
                <a:cs typeface="Times New Roman"/>
              </a:rPr>
              <a:t>2. Zakoni </a:t>
            </a:r>
            <a:r>
              <a:rPr lang="hr-HR" sz="2800" b="1" dirty="0">
                <a:solidFill>
                  <a:srgbClr val="4F81BD"/>
                </a:solidFill>
                <a:latin typeface="Cambria" panose="02040503050406030204" pitchFamily="18" charset="0"/>
                <a:ea typeface="Times New Roman"/>
                <a:cs typeface="Times New Roman"/>
              </a:rPr>
              <a:t>i </a:t>
            </a:r>
            <a:r>
              <a:rPr lang="hr-HR" sz="2800" b="1" dirty="0" err="1">
                <a:solidFill>
                  <a:srgbClr val="4F81BD"/>
                </a:solidFill>
                <a:latin typeface="Cambria" panose="02040503050406030204" pitchFamily="18" charset="0"/>
                <a:ea typeface="Times New Roman"/>
                <a:cs typeface="Times New Roman"/>
              </a:rPr>
              <a:t>podzakonski</a:t>
            </a:r>
            <a:r>
              <a:rPr lang="hr-HR" sz="2800" b="1" dirty="0">
                <a:solidFill>
                  <a:srgbClr val="4F81BD"/>
                </a:solidFill>
                <a:latin typeface="Cambria" panose="02040503050406030204" pitchFamily="18" charset="0"/>
                <a:ea typeface="Times New Roman"/>
                <a:cs typeface="Times New Roman"/>
              </a:rPr>
              <a:t> akti proistekli iz </a:t>
            </a:r>
            <a:r>
              <a:rPr lang="hr-HR" sz="2800" b="1" dirty="0" smtClean="0">
                <a:solidFill>
                  <a:srgbClr val="4F81BD"/>
                </a:solidFill>
                <a:latin typeface="Cambria" panose="02040503050406030204" pitchFamily="18" charset="0"/>
                <a:ea typeface="Times New Roman"/>
                <a:cs typeface="Times New Roman"/>
              </a:rPr>
              <a:t>direktive</a:t>
            </a:r>
          </a:p>
          <a:p>
            <a:pPr lvl="0" algn="l">
              <a:lnSpc>
                <a:spcPct val="115000"/>
              </a:lnSpc>
              <a:spcBef>
                <a:spcPts val="1000"/>
              </a:spcBef>
              <a:spcAft>
                <a:spcPts val="0"/>
              </a:spcAft>
            </a:pPr>
            <a:endParaRPr lang="hr-HR" sz="2800" b="1" dirty="0">
              <a:solidFill>
                <a:srgbClr val="4F81BD"/>
              </a:solidFill>
              <a:latin typeface="Cambria" panose="02040503050406030204" pitchFamily="18" charset="0"/>
              <a:ea typeface="Times New Roman"/>
              <a:cs typeface="Times New Roman"/>
            </a:endParaRPr>
          </a:p>
          <a:p>
            <a:pPr marL="342900" lvl="0" indent="-342900" algn="l">
              <a:lnSpc>
                <a:spcPct val="115000"/>
              </a:lnSpc>
              <a:spcAft>
                <a:spcPts val="0"/>
              </a:spcAft>
              <a:buFont typeface="Calibri"/>
              <a:buChar char="-"/>
            </a:pPr>
            <a:r>
              <a:rPr lang="hr-HR" sz="2000" b="1" dirty="0">
                <a:solidFill>
                  <a:schemeClr val="tx1"/>
                </a:solidFill>
                <a:latin typeface="Cambria" panose="02040503050406030204" pitchFamily="18" charset="0"/>
                <a:ea typeface="Calibri"/>
                <a:cs typeface="Times New Roman"/>
              </a:rPr>
              <a:t> Zakon o energetskoj učinkovitosti (NN 127/14)</a:t>
            </a:r>
            <a:endParaRPr lang="hr-HR" sz="2000" dirty="0">
              <a:solidFill>
                <a:schemeClr val="tx1"/>
              </a:solidFill>
              <a:latin typeface="Cambria" panose="02040503050406030204" pitchFamily="18" charset="0"/>
              <a:ea typeface="Calibri"/>
              <a:cs typeface="Times New Roman"/>
            </a:endParaRPr>
          </a:p>
          <a:p>
            <a:pPr marL="342900" lvl="0" indent="-342900" algn="l">
              <a:lnSpc>
                <a:spcPct val="115000"/>
              </a:lnSpc>
              <a:spcAft>
                <a:spcPts val="0"/>
              </a:spcAft>
              <a:buFont typeface="Courier New"/>
              <a:buChar char="o"/>
            </a:pPr>
            <a:r>
              <a:rPr lang="hr-HR" sz="2000" dirty="0">
                <a:solidFill>
                  <a:schemeClr val="tx1"/>
                </a:solidFill>
                <a:latin typeface="Cambria" panose="02040503050406030204" pitchFamily="18" charset="0"/>
                <a:ea typeface="Calibri"/>
                <a:cs typeface="Times New Roman"/>
              </a:rPr>
              <a:t>Pravilnik o sustavu za praćenje, mjerenje i verifikaciju ušteda energije (</a:t>
            </a:r>
            <a:r>
              <a:rPr lang="hr-HR" sz="2000" dirty="0" smtClean="0">
                <a:solidFill>
                  <a:schemeClr val="tx1"/>
                </a:solidFill>
                <a:latin typeface="Cambria" panose="02040503050406030204" pitchFamily="18" charset="0"/>
                <a:ea typeface="Calibri"/>
                <a:cs typeface="Times New Roman"/>
              </a:rPr>
              <a:t>NN 71/2015</a:t>
            </a:r>
            <a:r>
              <a:rPr lang="hr-HR" sz="2000" dirty="0">
                <a:solidFill>
                  <a:schemeClr val="tx1"/>
                </a:solidFill>
                <a:latin typeface="Cambria" panose="02040503050406030204" pitchFamily="18" charset="0"/>
                <a:ea typeface="Calibri"/>
                <a:cs typeface="Times New Roman"/>
              </a:rPr>
              <a:t>)</a:t>
            </a:r>
          </a:p>
          <a:p>
            <a:pPr marL="342900" lvl="0" indent="-342900" algn="l">
              <a:lnSpc>
                <a:spcPct val="115000"/>
              </a:lnSpc>
              <a:spcAft>
                <a:spcPts val="0"/>
              </a:spcAft>
              <a:buFont typeface="Courier New"/>
              <a:buChar char="o"/>
            </a:pPr>
            <a:r>
              <a:rPr lang="hr-HR" sz="2000" dirty="0">
                <a:solidFill>
                  <a:schemeClr val="tx1"/>
                </a:solidFill>
                <a:latin typeface="Cambria" panose="02040503050406030204" pitchFamily="18" charset="0"/>
                <a:ea typeface="Calibri"/>
                <a:cs typeface="Times New Roman"/>
              </a:rPr>
              <a:t>Pravilnik o zahtjevima energetske učinkovitosti proizvoda povezanih s energijom u postupcima javne nabave </a:t>
            </a:r>
            <a:r>
              <a:rPr lang="hr-HR" sz="2000" dirty="0" smtClean="0">
                <a:solidFill>
                  <a:schemeClr val="tx1"/>
                </a:solidFill>
                <a:latin typeface="Cambria" panose="02040503050406030204" pitchFamily="18" charset="0"/>
                <a:ea typeface="Calibri"/>
                <a:cs typeface="Times New Roman"/>
              </a:rPr>
              <a:t>(NN 70/2015</a:t>
            </a:r>
            <a:r>
              <a:rPr lang="hr-HR" sz="2000" dirty="0">
                <a:solidFill>
                  <a:schemeClr val="tx1"/>
                </a:solidFill>
                <a:latin typeface="Cambria" panose="02040503050406030204" pitchFamily="18" charset="0"/>
                <a:ea typeface="Calibri"/>
                <a:cs typeface="Times New Roman"/>
              </a:rPr>
              <a:t>)</a:t>
            </a:r>
          </a:p>
          <a:p>
            <a:pPr marL="342900" lvl="0" indent="-342900" algn="l">
              <a:lnSpc>
                <a:spcPct val="115000"/>
              </a:lnSpc>
              <a:spcAft>
                <a:spcPts val="0"/>
              </a:spcAft>
              <a:buFont typeface="Courier New"/>
              <a:buChar char="o"/>
            </a:pPr>
            <a:r>
              <a:rPr lang="hr-HR" sz="2000" dirty="0">
                <a:solidFill>
                  <a:schemeClr val="tx1"/>
                </a:solidFill>
                <a:latin typeface="Cambria" panose="02040503050406030204" pitchFamily="18" charset="0"/>
                <a:ea typeface="Calibri"/>
                <a:cs typeface="Times New Roman"/>
              </a:rPr>
              <a:t>Pravilnik o znaku zaštite okoliša Europske unije – EU ECOLABEL (NN 110/2014)</a:t>
            </a:r>
          </a:p>
          <a:p>
            <a:pPr marL="342900" lvl="0" indent="-342900" algn="l">
              <a:lnSpc>
                <a:spcPct val="115000"/>
              </a:lnSpc>
              <a:spcAft>
                <a:spcPts val="0"/>
              </a:spcAft>
              <a:buFont typeface="Courier New"/>
              <a:buChar char="o"/>
            </a:pPr>
            <a:r>
              <a:rPr lang="hr-HR" sz="2000" dirty="0">
                <a:solidFill>
                  <a:schemeClr val="tx1"/>
                </a:solidFill>
                <a:latin typeface="Cambria" panose="02040503050406030204" pitchFamily="18" charset="0"/>
                <a:ea typeface="Calibri"/>
                <a:cs typeface="Times New Roman"/>
              </a:rPr>
              <a:t>Pravilnik o utvrđivanju zahtjeva za EKO-DIZAJN proizvoda povezanih s energijom (NN 20/2015)</a:t>
            </a:r>
          </a:p>
          <a:p>
            <a:pPr marL="342900" lvl="0" indent="-342900" algn="l">
              <a:lnSpc>
                <a:spcPct val="115000"/>
              </a:lnSpc>
              <a:spcAft>
                <a:spcPts val="0"/>
              </a:spcAft>
              <a:buFont typeface="Courier New"/>
              <a:buChar char="o"/>
            </a:pPr>
            <a:r>
              <a:rPr lang="hr-HR" sz="2000" dirty="0">
                <a:solidFill>
                  <a:schemeClr val="tx1"/>
                </a:solidFill>
                <a:latin typeface="Cambria" panose="02040503050406030204" pitchFamily="18" charset="0"/>
                <a:ea typeface="Calibri"/>
                <a:cs typeface="Times New Roman"/>
              </a:rPr>
              <a:t>Pravilnik o sustavnom gospodarenju energijom u javnom sektoru (18/2015)</a:t>
            </a:r>
          </a:p>
          <a:p>
            <a:pPr marL="342900" lvl="0" indent="-342900" algn="l">
              <a:lnSpc>
                <a:spcPct val="115000"/>
              </a:lnSpc>
              <a:spcAft>
                <a:spcPts val="0"/>
              </a:spcAft>
              <a:buFont typeface="Courier New"/>
              <a:buChar char="o"/>
            </a:pPr>
            <a:r>
              <a:rPr lang="hr-HR" sz="2000" dirty="0">
                <a:solidFill>
                  <a:schemeClr val="tx1"/>
                </a:solidFill>
                <a:latin typeface="Cambria" panose="02040503050406030204" pitchFamily="18" charset="0"/>
                <a:ea typeface="Calibri"/>
                <a:cs typeface="Times New Roman"/>
              </a:rPr>
              <a:t>Pravilnik o energetskom pregledu za velika poduzeća (123/2015)</a:t>
            </a:r>
          </a:p>
          <a:p>
            <a:pPr marL="342900" lvl="0" indent="-342900" algn="l">
              <a:lnSpc>
                <a:spcPct val="115000"/>
              </a:lnSpc>
              <a:spcAft>
                <a:spcPts val="1000"/>
              </a:spcAft>
              <a:buFont typeface="Courier New"/>
              <a:buChar char="o"/>
            </a:pPr>
            <a:r>
              <a:rPr lang="hr-HR" sz="2000" dirty="0">
                <a:solidFill>
                  <a:schemeClr val="tx1"/>
                </a:solidFill>
                <a:latin typeface="Cambria" panose="02040503050406030204" pitchFamily="18" charset="0"/>
                <a:ea typeface="Calibri"/>
                <a:cs typeface="Times New Roman"/>
              </a:rPr>
              <a:t>Uredba o ugovaranju i provedbi energetske usluge u javnom sektoru (NN 11/2015)</a:t>
            </a:r>
          </a:p>
          <a:p>
            <a:pPr algn="l"/>
            <a:endParaRPr lang="hr-HR" sz="2000" dirty="0" smtClean="0"/>
          </a:p>
          <a:p>
            <a:endParaRPr lang="hr-HR" sz="2800" dirty="0"/>
          </a:p>
        </p:txBody>
      </p:sp>
    </p:spTree>
    <p:extLst>
      <p:ext uri="{BB962C8B-B14F-4D97-AF65-F5344CB8AC3E}">
        <p14:creationId xmlns:p14="http://schemas.microsoft.com/office/powerpoint/2010/main" val="9950125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556793"/>
            <a:ext cx="8568952" cy="648072"/>
          </a:xfrm>
        </p:spPr>
        <p:txBody>
          <a:bodyPr>
            <a:noAutofit/>
          </a:bodyPr>
          <a:lstStyle/>
          <a:p>
            <a:r>
              <a:rPr lang="hr-HR" sz="2400" b="1" dirty="0" smtClean="0">
                <a:solidFill>
                  <a:schemeClr val="tx2">
                    <a:lumMod val="60000"/>
                    <a:lumOff val="40000"/>
                  </a:schemeClr>
                </a:solidFill>
                <a:latin typeface="Cambria" panose="02040503050406030204" pitchFamily="18" charset="0"/>
              </a:rPr>
              <a:t>III. Regulatorni okvir za energetsku učinkovitost</a:t>
            </a:r>
            <a:endParaRPr lang="hr-HR" sz="2400" b="1" dirty="0">
              <a:solidFill>
                <a:schemeClr val="tx2">
                  <a:lumMod val="60000"/>
                  <a:lumOff val="40000"/>
                </a:schemeClr>
              </a:solidFill>
              <a:latin typeface="Cambria" panose="02040503050406030204" pitchFamily="18" charset="0"/>
            </a:endParaRPr>
          </a:p>
        </p:txBody>
      </p:sp>
      <p:sp>
        <p:nvSpPr>
          <p:cNvPr id="3" name="Subtitle 2"/>
          <p:cNvSpPr>
            <a:spLocks noGrp="1"/>
          </p:cNvSpPr>
          <p:nvPr>
            <p:ph type="subTitle" idx="1"/>
          </p:nvPr>
        </p:nvSpPr>
        <p:spPr>
          <a:xfrm>
            <a:off x="251520" y="2492896"/>
            <a:ext cx="8496944" cy="4032448"/>
          </a:xfrm>
        </p:spPr>
        <p:txBody>
          <a:bodyPr>
            <a:normAutofit/>
          </a:bodyPr>
          <a:lstStyle/>
          <a:p>
            <a:pPr lvl="0" algn="l">
              <a:lnSpc>
                <a:spcPct val="115000"/>
              </a:lnSpc>
              <a:spcBef>
                <a:spcPts val="1000"/>
              </a:spcBef>
              <a:spcAft>
                <a:spcPts val="0"/>
              </a:spcAft>
            </a:pPr>
            <a:r>
              <a:rPr lang="hr-HR" sz="2400" b="1" dirty="0" smtClean="0">
                <a:solidFill>
                  <a:srgbClr val="4F81BD"/>
                </a:solidFill>
                <a:latin typeface="Cambria" panose="02040503050406030204" pitchFamily="18" charset="0"/>
                <a:ea typeface="Times New Roman"/>
                <a:cs typeface="Times New Roman"/>
              </a:rPr>
              <a:t>2. Zakoni </a:t>
            </a:r>
            <a:r>
              <a:rPr lang="hr-HR" sz="2400" b="1" dirty="0">
                <a:solidFill>
                  <a:srgbClr val="4F81BD"/>
                </a:solidFill>
                <a:latin typeface="Cambria" panose="02040503050406030204" pitchFamily="18" charset="0"/>
                <a:ea typeface="Times New Roman"/>
                <a:cs typeface="Times New Roman"/>
              </a:rPr>
              <a:t>i </a:t>
            </a:r>
            <a:r>
              <a:rPr lang="hr-HR" sz="2400" b="1" dirty="0" err="1">
                <a:solidFill>
                  <a:srgbClr val="4F81BD"/>
                </a:solidFill>
                <a:latin typeface="Cambria" panose="02040503050406030204" pitchFamily="18" charset="0"/>
                <a:ea typeface="Times New Roman"/>
                <a:cs typeface="Times New Roman"/>
              </a:rPr>
              <a:t>podzakonski</a:t>
            </a:r>
            <a:r>
              <a:rPr lang="hr-HR" sz="2400" b="1" dirty="0">
                <a:solidFill>
                  <a:srgbClr val="4F81BD"/>
                </a:solidFill>
                <a:latin typeface="Cambria" panose="02040503050406030204" pitchFamily="18" charset="0"/>
                <a:ea typeface="Times New Roman"/>
                <a:cs typeface="Times New Roman"/>
              </a:rPr>
              <a:t> akti proistekli iz </a:t>
            </a:r>
            <a:r>
              <a:rPr lang="hr-HR" sz="2400" b="1" dirty="0" smtClean="0">
                <a:solidFill>
                  <a:srgbClr val="4F81BD"/>
                </a:solidFill>
                <a:latin typeface="Cambria" panose="02040503050406030204" pitchFamily="18" charset="0"/>
                <a:ea typeface="Times New Roman"/>
                <a:cs typeface="Times New Roman"/>
              </a:rPr>
              <a:t>direktive</a:t>
            </a:r>
          </a:p>
          <a:p>
            <a:pPr marL="342900" lvl="0" indent="-342900" algn="l">
              <a:lnSpc>
                <a:spcPct val="115000"/>
              </a:lnSpc>
              <a:spcAft>
                <a:spcPts val="0"/>
              </a:spcAft>
              <a:buFont typeface="Calibri"/>
              <a:buChar char="-"/>
            </a:pPr>
            <a:r>
              <a:rPr lang="hr-HR" sz="1700" b="1" dirty="0" smtClean="0">
                <a:solidFill>
                  <a:schemeClr val="tx1"/>
                </a:solidFill>
                <a:latin typeface="Cambria" panose="02040503050406030204" pitchFamily="18" charset="0"/>
                <a:ea typeface="Calibri"/>
                <a:cs typeface="Times New Roman"/>
              </a:rPr>
              <a:t>Zakon </a:t>
            </a:r>
            <a:r>
              <a:rPr lang="hr-HR" sz="1700" b="1" dirty="0">
                <a:solidFill>
                  <a:schemeClr val="tx1"/>
                </a:solidFill>
                <a:latin typeface="Cambria" panose="02040503050406030204" pitchFamily="18" charset="0"/>
                <a:ea typeface="Calibri"/>
                <a:cs typeface="Times New Roman"/>
              </a:rPr>
              <a:t>o tržištu toplinske energije (NN 80/13, </a:t>
            </a:r>
            <a:r>
              <a:rPr lang="hr-HR" sz="1700" b="1" dirty="0" smtClean="0">
                <a:solidFill>
                  <a:schemeClr val="tx1"/>
                </a:solidFill>
                <a:latin typeface="Cambria" panose="02040503050406030204" pitchFamily="18" charset="0"/>
                <a:ea typeface="Calibri"/>
                <a:cs typeface="Times New Roman"/>
              </a:rPr>
              <a:t>NN14/14</a:t>
            </a:r>
            <a:r>
              <a:rPr lang="hr-HR" sz="1700" b="1" dirty="0">
                <a:solidFill>
                  <a:schemeClr val="tx1"/>
                </a:solidFill>
                <a:latin typeface="Cambria" panose="02040503050406030204" pitchFamily="18" charset="0"/>
                <a:ea typeface="Calibri"/>
                <a:cs typeface="Times New Roman"/>
              </a:rPr>
              <a:t>, </a:t>
            </a:r>
            <a:r>
              <a:rPr lang="hr-HR" sz="1700" b="1" dirty="0" smtClean="0">
                <a:solidFill>
                  <a:schemeClr val="tx1"/>
                </a:solidFill>
                <a:latin typeface="Cambria" panose="02040503050406030204" pitchFamily="18" charset="0"/>
                <a:ea typeface="Calibri"/>
                <a:cs typeface="Times New Roman"/>
              </a:rPr>
              <a:t>NN102/14, NN95/15</a:t>
            </a:r>
            <a:r>
              <a:rPr lang="hr-HR" sz="1700" b="1" dirty="0">
                <a:solidFill>
                  <a:schemeClr val="tx1"/>
                </a:solidFill>
                <a:latin typeface="Cambria" panose="02040503050406030204" pitchFamily="18" charset="0"/>
                <a:ea typeface="Calibri"/>
                <a:cs typeface="Times New Roman"/>
              </a:rPr>
              <a:t>)</a:t>
            </a:r>
            <a:endParaRPr lang="hr-HR" sz="1700" dirty="0">
              <a:solidFill>
                <a:schemeClr val="tx1"/>
              </a:solidFill>
              <a:latin typeface="Cambria" panose="02040503050406030204" pitchFamily="18" charset="0"/>
              <a:ea typeface="Calibri"/>
              <a:cs typeface="Times New Roman"/>
            </a:endParaRPr>
          </a:p>
          <a:p>
            <a:pPr marL="342900" lvl="0" indent="-342900" algn="l">
              <a:lnSpc>
                <a:spcPct val="115000"/>
              </a:lnSpc>
              <a:spcAft>
                <a:spcPts val="0"/>
              </a:spcAft>
              <a:buFont typeface="Courier New"/>
              <a:buChar char="o"/>
            </a:pPr>
            <a:r>
              <a:rPr lang="hr-HR" sz="1700" dirty="0">
                <a:solidFill>
                  <a:schemeClr val="tx1"/>
                </a:solidFill>
                <a:latin typeface="Cambria" panose="02040503050406030204" pitchFamily="18" charset="0"/>
                <a:ea typeface="Calibri"/>
                <a:cs typeface="Times New Roman"/>
              </a:rPr>
              <a:t>Pravilnik o načinu raspodjele i obračunu troškova za isporučenu toplinsku energiju (NN </a:t>
            </a:r>
            <a:r>
              <a:rPr lang="hr-HR" sz="1700" dirty="0" smtClean="0">
                <a:solidFill>
                  <a:schemeClr val="tx1"/>
                </a:solidFill>
                <a:latin typeface="Cambria" panose="02040503050406030204" pitchFamily="18" charset="0"/>
                <a:ea typeface="Calibri"/>
                <a:cs typeface="Times New Roman"/>
              </a:rPr>
              <a:t>99/14</a:t>
            </a:r>
            <a:r>
              <a:rPr lang="hr-HR" sz="1700" dirty="0">
                <a:solidFill>
                  <a:schemeClr val="tx1"/>
                </a:solidFill>
                <a:latin typeface="Cambria" panose="02040503050406030204" pitchFamily="18" charset="0"/>
                <a:ea typeface="Calibri"/>
                <a:cs typeface="Times New Roman"/>
              </a:rPr>
              <a:t>)</a:t>
            </a:r>
          </a:p>
          <a:p>
            <a:pPr marL="342900" lvl="0" indent="-342900" algn="l">
              <a:lnSpc>
                <a:spcPct val="115000"/>
              </a:lnSpc>
              <a:spcAft>
                <a:spcPts val="0"/>
              </a:spcAft>
              <a:buFont typeface="Calibri"/>
              <a:buChar char="-"/>
            </a:pPr>
            <a:r>
              <a:rPr lang="hr-HR" sz="1700" b="1" dirty="0">
                <a:solidFill>
                  <a:schemeClr val="tx1"/>
                </a:solidFill>
                <a:latin typeface="Cambria" panose="02040503050406030204" pitchFamily="18" charset="0"/>
                <a:ea typeface="Calibri"/>
                <a:cs typeface="Times New Roman"/>
              </a:rPr>
              <a:t>Zakon o zaštiti okoliša (MZOIP)(NN 80/13, </a:t>
            </a:r>
            <a:r>
              <a:rPr lang="hr-HR" sz="1700" b="1" dirty="0" smtClean="0">
                <a:solidFill>
                  <a:schemeClr val="tx1"/>
                </a:solidFill>
                <a:latin typeface="Cambria" panose="02040503050406030204" pitchFamily="18" charset="0"/>
                <a:ea typeface="Calibri"/>
                <a:cs typeface="Times New Roman"/>
              </a:rPr>
              <a:t>NN153/13</a:t>
            </a:r>
            <a:r>
              <a:rPr lang="hr-HR" sz="1700" b="1" dirty="0">
                <a:solidFill>
                  <a:schemeClr val="tx1"/>
                </a:solidFill>
                <a:latin typeface="Cambria" panose="02040503050406030204" pitchFamily="18" charset="0"/>
                <a:ea typeface="Calibri"/>
                <a:cs typeface="Times New Roman"/>
              </a:rPr>
              <a:t>, </a:t>
            </a:r>
            <a:r>
              <a:rPr lang="hr-HR" sz="1700" b="1" dirty="0" smtClean="0">
                <a:solidFill>
                  <a:schemeClr val="tx1"/>
                </a:solidFill>
                <a:latin typeface="Cambria" panose="02040503050406030204" pitchFamily="18" charset="0"/>
                <a:ea typeface="Calibri"/>
                <a:cs typeface="Times New Roman"/>
              </a:rPr>
              <a:t>NN 78/15</a:t>
            </a:r>
            <a:r>
              <a:rPr lang="hr-HR" sz="1700" b="1" dirty="0">
                <a:solidFill>
                  <a:schemeClr val="tx1"/>
                </a:solidFill>
                <a:latin typeface="Cambria" panose="02040503050406030204" pitchFamily="18" charset="0"/>
                <a:ea typeface="Calibri"/>
                <a:cs typeface="Times New Roman"/>
              </a:rPr>
              <a:t>)</a:t>
            </a:r>
            <a:endParaRPr lang="hr-HR" sz="1700" dirty="0">
              <a:solidFill>
                <a:schemeClr val="tx1"/>
              </a:solidFill>
              <a:latin typeface="Cambria" panose="02040503050406030204" pitchFamily="18" charset="0"/>
              <a:ea typeface="Calibri"/>
              <a:cs typeface="Times New Roman"/>
            </a:endParaRPr>
          </a:p>
          <a:p>
            <a:pPr marL="342900" lvl="0" indent="-342900" algn="l">
              <a:lnSpc>
                <a:spcPct val="115000"/>
              </a:lnSpc>
              <a:spcAft>
                <a:spcPts val="0"/>
              </a:spcAft>
              <a:buFont typeface="Courier New"/>
              <a:buChar char="o"/>
            </a:pPr>
            <a:r>
              <a:rPr lang="hr-HR" sz="1700" dirty="0">
                <a:solidFill>
                  <a:schemeClr val="tx1"/>
                </a:solidFill>
                <a:latin typeface="Cambria" panose="02040503050406030204" pitchFamily="18" charset="0"/>
                <a:ea typeface="Calibri"/>
                <a:cs typeface="Times New Roman"/>
              </a:rPr>
              <a:t>Pravilnik o znaku zaštite okoliša Europske unije – EU ECOLABEL</a:t>
            </a:r>
          </a:p>
          <a:p>
            <a:pPr marL="342900" lvl="0" indent="-342900" algn="l">
              <a:lnSpc>
                <a:spcPct val="115000"/>
              </a:lnSpc>
              <a:spcAft>
                <a:spcPts val="0"/>
              </a:spcAft>
              <a:buFont typeface="Calibri"/>
              <a:buChar char="-"/>
            </a:pPr>
            <a:r>
              <a:rPr lang="hr-HR" sz="1700" b="1" dirty="0">
                <a:solidFill>
                  <a:schemeClr val="tx1"/>
                </a:solidFill>
                <a:latin typeface="Cambria" panose="02040503050406030204" pitchFamily="18" charset="0"/>
                <a:ea typeface="Calibri"/>
                <a:cs typeface="Times New Roman"/>
              </a:rPr>
              <a:t>Zakon o gradnji (MGIPU) (NN 153/2013)</a:t>
            </a:r>
            <a:endParaRPr lang="hr-HR" sz="1700" dirty="0">
              <a:solidFill>
                <a:schemeClr val="tx1"/>
              </a:solidFill>
              <a:latin typeface="Cambria" panose="02040503050406030204" pitchFamily="18" charset="0"/>
              <a:ea typeface="Calibri"/>
              <a:cs typeface="Times New Roman"/>
            </a:endParaRPr>
          </a:p>
          <a:p>
            <a:pPr marL="342900" lvl="0" indent="-342900" algn="l">
              <a:lnSpc>
                <a:spcPct val="115000"/>
              </a:lnSpc>
              <a:spcAft>
                <a:spcPts val="1000"/>
              </a:spcAft>
              <a:buFont typeface="Courier New"/>
              <a:buChar char="o"/>
            </a:pPr>
            <a:r>
              <a:rPr lang="hr-HR" sz="1700" dirty="0">
                <a:solidFill>
                  <a:schemeClr val="tx1"/>
                </a:solidFill>
                <a:latin typeface="Cambria" panose="02040503050406030204" pitchFamily="18" charset="0"/>
                <a:ea typeface="Calibri"/>
                <a:cs typeface="Times New Roman"/>
              </a:rPr>
              <a:t>Pravilnik o energetskom pregledu zgrade i </a:t>
            </a:r>
            <a:r>
              <a:rPr lang="hr-HR" sz="1700" dirty="0" smtClean="0">
                <a:solidFill>
                  <a:schemeClr val="tx1"/>
                </a:solidFill>
                <a:latin typeface="Cambria" panose="02040503050406030204" pitchFamily="18" charset="0"/>
                <a:ea typeface="Calibri"/>
                <a:cs typeface="Times New Roman"/>
              </a:rPr>
              <a:t>energetskom </a:t>
            </a:r>
            <a:r>
              <a:rPr lang="hr-HR" sz="1700" dirty="0">
                <a:solidFill>
                  <a:schemeClr val="tx1"/>
                </a:solidFill>
                <a:latin typeface="Cambria" panose="02040503050406030204" pitchFamily="18" charset="0"/>
                <a:ea typeface="Calibri"/>
                <a:cs typeface="Times New Roman"/>
              </a:rPr>
              <a:t>certificiranju </a:t>
            </a:r>
            <a:r>
              <a:rPr lang="hr-HR" sz="1700" dirty="0" smtClean="0">
                <a:solidFill>
                  <a:schemeClr val="tx1"/>
                </a:solidFill>
                <a:latin typeface="Cambria" panose="02040503050406030204" pitchFamily="18" charset="0"/>
                <a:ea typeface="Calibri"/>
                <a:cs typeface="Times New Roman"/>
              </a:rPr>
              <a:t>(NN 48/2014</a:t>
            </a:r>
            <a:r>
              <a:rPr lang="hr-HR" sz="1700" dirty="0">
                <a:solidFill>
                  <a:schemeClr val="tx1"/>
                </a:solidFill>
                <a:latin typeface="Cambria" panose="02040503050406030204" pitchFamily="18" charset="0"/>
                <a:ea typeface="Calibri"/>
                <a:cs typeface="Times New Roman"/>
              </a:rPr>
              <a:t>)</a:t>
            </a:r>
          </a:p>
          <a:p>
            <a:pPr algn="l"/>
            <a:endParaRPr lang="hr-HR" sz="2000" dirty="0" smtClean="0"/>
          </a:p>
          <a:p>
            <a:endParaRPr lang="hr-HR" sz="2800" dirty="0"/>
          </a:p>
        </p:txBody>
      </p:sp>
    </p:spTree>
    <p:extLst>
      <p:ext uri="{BB962C8B-B14F-4D97-AF65-F5344CB8AC3E}">
        <p14:creationId xmlns:p14="http://schemas.microsoft.com/office/powerpoint/2010/main" val="36405587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484784"/>
            <a:ext cx="8568952" cy="504056"/>
          </a:xfrm>
        </p:spPr>
        <p:txBody>
          <a:bodyPr>
            <a:noAutofit/>
          </a:bodyPr>
          <a:lstStyle/>
          <a:p>
            <a:r>
              <a:rPr lang="hr-HR" sz="2400" b="1" dirty="0" smtClean="0">
                <a:solidFill>
                  <a:schemeClr val="tx2">
                    <a:lumMod val="60000"/>
                    <a:lumOff val="40000"/>
                  </a:schemeClr>
                </a:solidFill>
                <a:latin typeface="Cambria" panose="02040503050406030204" pitchFamily="18" charset="0"/>
              </a:rPr>
              <a:t>IV. Regulativa: prepreka ili poslovna prilika?</a:t>
            </a:r>
            <a:endParaRPr lang="hr-HR" sz="2400" b="1" dirty="0">
              <a:solidFill>
                <a:schemeClr val="tx2">
                  <a:lumMod val="60000"/>
                  <a:lumOff val="40000"/>
                </a:schemeClr>
              </a:solidFill>
              <a:latin typeface="Cambria" panose="02040503050406030204" pitchFamily="18" charset="0"/>
            </a:endParaRPr>
          </a:p>
        </p:txBody>
      </p:sp>
      <p:sp>
        <p:nvSpPr>
          <p:cNvPr id="3" name="Subtitle 2"/>
          <p:cNvSpPr>
            <a:spLocks noGrp="1"/>
          </p:cNvSpPr>
          <p:nvPr>
            <p:ph type="subTitle" idx="1"/>
          </p:nvPr>
        </p:nvSpPr>
        <p:spPr>
          <a:xfrm>
            <a:off x="395536" y="2060848"/>
            <a:ext cx="8352927" cy="4320480"/>
          </a:xfrm>
        </p:spPr>
        <p:txBody>
          <a:bodyPr>
            <a:normAutofit/>
          </a:bodyPr>
          <a:lstStyle/>
          <a:p>
            <a:pPr algn="l">
              <a:spcAft>
                <a:spcPts val="0"/>
              </a:spcAft>
            </a:pPr>
            <a:r>
              <a:rPr lang="hr-HR" sz="2000" dirty="0" smtClean="0">
                <a:solidFill>
                  <a:schemeClr val="tx1"/>
                </a:solidFill>
                <a:latin typeface="Cambria" panose="02040503050406030204" pitchFamily="18" charset="0"/>
                <a:ea typeface="Calibri"/>
                <a:cs typeface="Times New Roman"/>
              </a:rPr>
              <a:t>Ciljevi Direktive su ambiciozni. Države članice ih prenose u Zakone i </a:t>
            </a:r>
            <a:r>
              <a:rPr lang="hr-HR" sz="2000" dirty="0" err="1" smtClean="0">
                <a:solidFill>
                  <a:schemeClr val="tx1"/>
                </a:solidFill>
                <a:latin typeface="Cambria" panose="02040503050406030204" pitchFamily="18" charset="0"/>
                <a:ea typeface="Calibri"/>
                <a:cs typeface="Times New Roman"/>
              </a:rPr>
              <a:t>podzakonske</a:t>
            </a:r>
            <a:r>
              <a:rPr lang="hr-HR" sz="2000" dirty="0" smtClean="0">
                <a:solidFill>
                  <a:schemeClr val="tx1"/>
                </a:solidFill>
                <a:latin typeface="Cambria" panose="02040503050406030204" pitchFamily="18" charset="0"/>
                <a:ea typeface="Calibri"/>
                <a:cs typeface="Times New Roman"/>
              </a:rPr>
              <a:t> akte.</a:t>
            </a:r>
          </a:p>
          <a:p>
            <a:pPr algn="l">
              <a:spcAft>
                <a:spcPts val="0"/>
              </a:spcAft>
            </a:pPr>
            <a:r>
              <a:rPr lang="hr-HR" sz="2000" dirty="0" smtClean="0">
                <a:solidFill>
                  <a:schemeClr val="tx1"/>
                </a:solidFill>
                <a:latin typeface="Cambria" panose="02040503050406030204" pitchFamily="18" charset="0"/>
                <a:ea typeface="Calibri"/>
                <a:cs typeface="Times New Roman"/>
              </a:rPr>
              <a:t>Zakoni i </a:t>
            </a:r>
            <a:r>
              <a:rPr lang="hr-HR" sz="2000" dirty="0" err="1" smtClean="0">
                <a:solidFill>
                  <a:schemeClr val="tx1"/>
                </a:solidFill>
                <a:latin typeface="Cambria" panose="02040503050406030204" pitchFamily="18" charset="0"/>
                <a:ea typeface="Calibri"/>
                <a:cs typeface="Times New Roman"/>
              </a:rPr>
              <a:t>podzakonski</a:t>
            </a:r>
            <a:r>
              <a:rPr lang="hr-HR" sz="2000" dirty="0" smtClean="0">
                <a:solidFill>
                  <a:schemeClr val="tx1"/>
                </a:solidFill>
                <a:latin typeface="Cambria" panose="02040503050406030204" pitchFamily="18" charset="0"/>
                <a:ea typeface="Calibri"/>
                <a:cs typeface="Times New Roman"/>
              </a:rPr>
              <a:t> akti provedbu ciljeva na nacionalnim razinama prenose na stanovništvo, gospodarstvo te na državne i lokalne institucije</a:t>
            </a:r>
            <a:endParaRPr lang="hr-HR" sz="2000" dirty="0">
              <a:solidFill>
                <a:schemeClr val="tx1"/>
              </a:solidFill>
              <a:latin typeface="Cambria" panose="02040503050406030204" pitchFamily="18" charset="0"/>
              <a:ea typeface="Calibri"/>
              <a:cs typeface="Times New Roman"/>
            </a:endParaRPr>
          </a:p>
          <a:p>
            <a:pPr algn="l">
              <a:spcAft>
                <a:spcPts val="0"/>
              </a:spcAft>
            </a:pPr>
            <a:r>
              <a:rPr lang="hr-HR" sz="2000" u="sng" dirty="0" smtClean="0">
                <a:solidFill>
                  <a:schemeClr val="tx1"/>
                </a:solidFill>
                <a:latin typeface="Cambria" panose="02040503050406030204" pitchFamily="18" charset="0"/>
                <a:ea typeface="Calibri"/>
                <a:cs typeface="Times New Roman"/>
              </a:rPr>
              <a:t>Ali </a:t>
            </a:r>
            <a:r>
              <a:rPr lang="hr-HR" sz="2000" u="sng" dirty="0">
                <a:solidFill>
                  <a:schemeClr val="tx1"/>
                </a:solidFill>
                <a:latin typeface="Cambria" panose="02040503050406030204" pitchFamily="18" charset="0"/>
                <a:ea typeface="Calibri"/>
                <a:cs typeface="Times New Roman"/>
              </a:rPr>
              <a:t>se daju i </a:t>
            </a:r>
            <a:r>
              <a:rPr lang="hr-HR" sz="2000" u="sng" dirty="0" smtClean="0">
                <a:solidFill>
                  <a:schemeClr val="tx1"/>
                </a:solidFill>
                <a:latin typeface="Cambria" panose="02040503050406030204" pitchFamily="18" charset="0"/>
                <a:ea typeface="Calibri"/>
                <a:cs typeface="Times New Roman"/>
              </a:rPr>
              <a:t>alati</a:t>
            </a:r>
            <a:r>
              <a:rPr lang="hr-HR" sz="2000" dirty="0" smtClean="0">
                <a:solidFill>
                  <a:schemeClr val="tx1"/>
                </a:solidFill>
                <a:latin typeface="Cambria" panose="02040503050406030204" pitchFamily="18" charset="0"/>
                <a:ea typeface="Calibri"/>
                <a:cs typeface="Times New Roman"/>
              </a:rPr>
              <a:t>…</a:t>
            </a:r>
          </a:p>
          <a:p>
            <a:pPr marL="342900" indent="-342900" algn="l">
              <a:spcAft>
                <a:spcPts val="0"/>
              </a:spcAft>
              <a:buFont typeface="Arial" pitchFamily="34" charset="0"/>
              <a:buChar char="•"/>
            </a:pPr>
            <a:r>
              <a:rPr lang="hr-HR" sz="2000" dirty="0" smtClean="0">
                <a:solidFill>
                  <a:schemeClr val="tx1"/>
                </a:solidFill>
                <a:latin typeface="Cambria" panose="02040503050406030204" pitchFamily="18" charset="0"/>
                <a:ea typeface="Calibri"/>
                <a:cs typeface="Times New Roman"/>
              </a:rPr>
              <a:t>Metode </a:t>
            </a:r>
            <a:r>
              <a:rPr lang="hr-HR" sz="2000" dirty="0">
                <a:solidFill>
                  <a:schemeClr val="tx1"/>
                </a:solidFill>
                <a:latin typeface="Cambria" panose="02040503050406030204" pitchFamily="18" charset="0"/>
                <a:ea typeface="Calibri"/>
                <a:cs typeface="Times New Roman"/>
              </a:rPr>
              <a:t>planiranja i valorizacija rezultata (nacionalni akcijski plan i godišnji planovi</a:t>
            </a:r>
            <a:r>
              <a:rPr lang="hr-HR" sz="2000" dirty="0" smtClean="0">
                <a:solidFill>
                  <a:schemeClr val="tx1"/>
                </a:solidFill>
                <a:latin typeface="Cambria" panose="02040503050406030204" pitchFamily="18" charset="0"/>
                <a:ea typeface="Calibri"/>
                <a:cs typeface="Times New Roman"/>
              </a:rPr>
              <a:t>)</a:t>
            </a:r>
          </a:p>
          <a:p>
            <a:pPr marL="342900" indent="-342900" algn="l">
              <a:spcAft>
                <a:spcPts val="0"/>
              </a:spcAft>
              <a:buFont typeface="Arial" pitchFamily="34" charset="0"/>
              <a:buChar char="•"/>
            </a:pPr>
            <a:r>
              <a:rPr lang="hr-HR" sz="2000" dirty="0" smtClean="0">
                <a:solidFill>
                  <a:schemeClr val="tx1"/>
                </a:solidFill>
                <a:latin typeface="Cambria" panose="02040503050406030204" pitchFamily="18" charset="0"/>
                <a:ea typeface="Calibri"/>
                <a:cs typeface="Times New Roman"/>
              </a:rPr>
              <a:t>Sustavi akreditacija za stručnjake</a:t>
            </a:r>
            <a:endParaRPr lang="hr-HR" sz="2000" dirty="0">
              <a:solidFill>
                <a:schemeClr val="tx1"/>
              </a:solidFill>
              <a:latin typeface="Cambria" panose="02040503050406030204" pitchFamily="18" charset="0"/>
              <a:ea typeface="Calibri"/>
              <a:cs typeface="Times New Roman"/>
            </a:endParaRPr>
          </a:p>
          <a:p>
            <a:pPr algn="l">
              <a:spcAft>
                <a:spcPts val="0"/>
              </a:spcAft>
            </a:pPr>
            <a:r>
              <a:rPr lang="hr-HR" sz="2000" dirty="0">
                <a:solidFill>
                  <a:schemeClr val="tx1"/>
                </a:solidFill>
                <a:latin typeface="Cambria" panose="02040503050406030204" pitchFamily="18" charset="0"/>
                <a:ea typeface="Calibri"/>
                <a:cs typeface="Times New Roman"/>
              </a:rPr>
              <a:t>… </a:t>
            </a:r>
            <a:r>
              <a:rPr lang="hr-HR" sz="2000" u="sng" dirty="0">
                <a:solidFill>
                  <a:schemeClr val="tx1"/>
                </a:solidFill>
                <a:latin typeface="Cambria" panose="02040503050406030204" pitchFamily="18" charset="0"/>
                <a:ea typeface="Calibri"/>
                <a:cs typeface="Times New Roman"/>
              </a:rPr>
              <a:t>i subvencije</a:t>
            </a:r>
          </a:p>
          <a:p>
            <a:pPr marL="342900" indent="-342900" algn="l">
              <a:spcAft>
                <a:spcPts val="0"/>
              </a:spcAft>
              <a:buFont typeface="Arial" pitchFamily="34" charset="0"/>
              <a:buChar char="•"/>
            </a:pPr>
            <a:r>
              <a:rPr lang="hr-HR" sz="2000" dirty="0">
                <a:solidFill>
                  <a:schemeClr val="tx1"/>
                </a:solidFill>
                <a:latin typeface="Cambria" panose="02040503050406030204" pitchFamily="18" charset="0"/>
                <a:ea typeface="Calibri"/>
                <a:cs typeface="Times New Roman"/>
              </a:rPr>
              <a:t>Nacionalni – </a:t>
            </a:r>
            <a:r>
              <a:rPr lang="hr-HR" sz="2000" dirty="0" smtClean="0">
                <a:solidFill>
                  <a:schemeClr val="tx1"/>
                </a:solidFill>
                <a:latin typeface="Cambria" panose="02040503050406030204" pitchFamily="18" charset="0"/>
                <a:ea typeface="Calibri"/>
                <a:cs typeface="Times New Roman"/>
              </a:rPr>
              <a:t>Fond </a:t>
            </a:r>
            <a:r>
              <a:rPr lang="hr-HR" sz="2000" dirty="0">
                <a:solidFill>
                  <a:schemeClr val="tx1"/>
                </a:solidFill>
                <a:latin typeface="Cambria" panose="02040503050406030204" pitchFamily="18" charset="0"/>
                <a:ea typeface="Calibri"/>
                <a:cs typeface="Times New Roman"/>
              </a:rPr>
              <a:t>za zaštitu okoliša i energetsku učinkovitost</a:t>
            </a:r>
          </a:p>
          <a:p>
            <a:pPr marL="342900" indent="-342900" algn="l">
              <a:spcAft>
                <a:spcPts val="0"/>
              </a:spcAft>
              <a:buFont typeface="Arial" pitchFamily="34" charset="0"/>
              <a:buChar char="•"/>
            </a:pPr>
            <a:r>
              <a:rPr lang="hr-HR" sz="2000" dirty="0">
                <a:solidFill>
                  <a:schemeClr val="tx1"/>
                </a:solidFill>
                <a:latin typeface="Cambria" panose="02040503050406030204" pitchFamily="18" charset="0"/>
                <a:ea typeface="Calibri"/>
                <a:cs typeface="Times New Roman"/>
              </a:rPr>
              <a:t>Europski – Operativni program Konkurentnost i kohezija </a:t>
            </a:r>
            <a:endParaRPr lang="hr-HR" sz="2000" dirty="0" smtClean="0">
              <a:solidFill>
                <a:schemeClr val="tx1"/>
              </a:solidFill>
              <a:latin typeface="Cambria" panose="02040503050406030204" pitchFamily="18" charset="0"/>
              <a:ea typeface="Calibri"/>
              <a:cs typeface="Times New Roman"/>
            </a:endParaRPr>
          </a:p>
          <a:p>
            <a:pPr marL="342900" indent="-342900" algn="l">
              <a:spcAft>
                <a:spcPts val="0"/>
              </a:spcAft>
              <a:buFont typeface="Arial" pitchFamily="34" charset="0"/>
              <a:buChar char="•"/>
            </a:pPr>
            <a:r>
              <a:rPr lang="hr-HR" sz="2000" dirty="0" smtClean="0">
                <a:solidFill>
                  <a:schemeClr val="tx1"/>
                </a:solidFill>
                <a:latin typeface="Cambria" panose="02040503050406030204" pitchFamily="18" charset="0"/>
                <a:cs typeface="Times New Roman"/>
              </a:rPr>
              <a:t>…</a:t>
            </a:r>
            <a:endParaRPr lang="hr-HR" sz="2000" dirty="0" smtClean="0">
              <a:solidFill>
                <a:schemeClr val="tx1"/>
              </a:solidFill>
              <a:latin typeface="Cambria" panose="02040503050406030204" pitchFamily="18" charset="0"/>
            </a:endParaRPr>
          </a:p>
          <a:p>
            <a:endParaRPr lang="hr-HR" sz="2800" dirty="0"/>
          </a:p>
        </p:txBody>
      </p:sp>
    </p:spTree>
    <p:extLst>
      <p:ext uri="{BB962C8B-B14F-4D97-AF65-F5344CB8AC3E}">
        <p14:creationId xmlns:p14="http://schemas.microsoft.com/office/powerpoint/2010/main" val="2060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95536" y="1556792"/>
            <a:ext cx="8568952" cy="504056"/>
          </a:xfrm>
        </p:spPr>
        <p:txBody>
          <a:bodyPr>
            <a:noAutofit/>
          </a:bodyPr>
          <a:lstStyle/>
          <a:p>
            <a:r>
              <a:rPr lang="hr-HR" sz="2400" b="1" dirty="0">
                <a:solidFill>
                  <a:schemeClr val="tx2">
                    <a:lumMod val="60000"/>
                    <a:lumOff val="40000"/>
                  </a:schemeClr>
                </a:solidFill>
                <a:latin typeface="Cambria" panose="02040503050406030204" pitchFamily="18" charset="0"/>
              </a:rPr>
              <a:t>IV. Regulativa: prepreka ili poslovna prilika?</a:t>
            </a:r>
          </a:p>
        </p:txBody>
      </p:sp>
      <p:sp>
        <p:nvSpPr>
          <p:cNvPr id="3" name="Subtitle 2"/>
          <p:cNvSpPr>
            <a:spLocks noGrp="1"/>
          </p:cNvSpPr>
          <p:nvPr>
            <p:ph type="subTitle" idx="1"/>
          </p:nvPr>
        </p:nvSpPr>
        <p:spPr>
          <a:xfrm>
            <a:off x="395536" y="2060848"/>
            <a:ext cx="8352927" cy="4320480"/>
          </a:xfrm>
        </p:spPr>
        <p:txBody>
          <a:bodyPr>
            <a:normAutofit fontScale="92500" lnSpcReduction="10000"/>
          </a:bodyPr>
          <a:lstStyle/>
          <a:p>
            <a:pPr algn="l"/>
            <a:r>
              <a:rPr lang="hr-HR" sz="2400" dirty="0" smtClean="0">
                <a:solidFill>
                  <a:schemeClr val="tx1"/>
                </a:solidFill>
                <a:latin typeface="Cambria" panose="02040503050406030204" pitchFamily="18" charset="0"/>
              </a:rPr>
              <a:t>Primjer:</a:t>
            </a:r>
          </a:p>
          <a:p>
            <a:pPr algn="l">
              <a:tabLst>
                <a:tab pos="269875" algn="l"/>
              </a:tabLst>
            </a:pPr>
            <a:r>
              <a:rPr lang="hr-HR" sz="2400" dirty="0" smtClean="0">
                <a:solidFill>
                  <a:schemeClr val="tx1"/>
                </a:solidFill>
                <a:latin typeface="Cambria" panose="02040503050406030204" pitchFamily="18" charset="0"/>
              </a:rPr>
              <a:t>Energetsko certificiranje i energetski pregledi zgrada: </a:t>
            </a:r>
          </a:p>
          <a:p>
            <a:pPr marL="625475" indent="-355600" algn="l">
              <a:buAutoNum type="arabicPeriod"/>
              <a:tabLst>
                <a:tab pos="625475" algn="l"/>
              </a:tabLst>
            </a:pPr>
            <a:r>
              <a:rPr lang="hr-HR" sz="2400" dirty="0" smtClean="0">
                <a:solidFill>
                  <a:schemeClr val="tx1"/>
                </a:solidFill>
                <a:latin typeface="Cambria" panose="02040503050406030204" pitchFamily="18" charset="0"/>
              </a:rPr>
              <a:t>Kao obveza radi uvođenja reda u tržište nekretninama,</a:t>
            </a:r>
          </a:p>
          <a:p>
            <a:pPr marL="625475" indent="-355600" algn="l">
              <a:buAutoNum type="arabicPeriod"/>
              <a:tabLst>
                <a:tab pos="625475" algn="l"/>
              </a:tabLst>
            </a:pPr>
            <a:r>
              <a:rPr lang="hr-HR" sz="2400" dirty="0" smtClean="0">
                <a:solidFill>
                  <a:schemeClr val="tx1"/>
                </a:solidFill>
                <a:latin typeface="Cambria" panose="02040503050406030204" pitchFamily="18" charset="0"/>
              </a:rPr>
              <a:t>Namet</a:t>
            </a:r>
          </a:p>
          <a:p>
            <a:pPr marL="625475" indent="-355600" algn="l">
              <a:buAutoNum type="arabicPeriod"/>
              <a:tabLst>
                <a:tab pos="625475" algn="l"/>
              </a:tabLst>
            </a:pPr>
            <a:r>
              <a:rPr lang="hr-HR" sz="2400" dirty="0" smtClean="0">
                <a:solidFill>
                  <a:schemeClr val="tx1"/>
                </a:solidFill>
                <a:latin typeface="Cambria" panose="02040503050406030204" pitchFamily="18" charset="0"/>
              </a:rPr>
              <a:t>Investicijska studije za energetsku obnovu</a:t>
            </a:r>
          </a:p>
          <a:p>
            <a:pPr algn="just"/>
            <a:r>
              <a:rPr lang="hr-HR" sz="2400" dirty="0" smtClean="0">
                <a:solidFill>
                  <a:schemeClr val="tx1"/>
                </a:solidFill>
                <a:latin typeface="Cambria" panose="02040503050406030204" pitchFamily="18" charset="0"/>
              </a:rPr>
              <a:t>Nadamo se da će sličan put od obveze i nameta do investicijskih potencijala prijeći i:</a:t>
            </a:r>
          </a:p>
          <a:p>
            <a:pPr marL="342900" indent="-342900" algn="just">
              <a:buFontTx/>
              <a:buChar char="-"/>
            </a:pPr>
            <a:r>
              <a:rPr lang="hr-HR" sz="2400" dirty="0" smtClean="0">
                <a:solidFill>
                  <a:schemeClr val="tx1"/>
                </a:solidFill>
                <a:latin typeface="Cambria" panose="02040503050406030204" pitchFamily="18" charset="0"/>
              </a:rPr>
              <a:t>Energetski pregledi velikih poduzeća</a:t>
            </a:r>
          </a:p>
          <a:p>
            <a:pPr marL="342900" indent="-342900" algn="just">
              <a:buFontTx/>
              <a:buChar char="-"/>
            </a:pPr>
            <a:r>
              <a:rPr lang="hr-HR" sz="2400" dirty="0" smtClean="0">
                <a:solidFill>
                  <a:schemeClr val="tx1"/>
                </a:solidFill>
                <a:latin typeface="Cambria" panose="02040503050406030204" pitchFamily="18" charset="0"/>
              </a:rPr>
              <a:t>Pravilnik </a:t>
            </a:r>
            <a:r>
              <a:rPr lang="pl-PL" sz="2400" dirty="0" smtClean="0">
                <a:solidFill>
                  <a:schemeClr val="tx1"/>
                </a:solidFill>
                <a:latin typeface="Cambria" panose="02040503050406030204" pitchFamily="18" charset="0"/>
              </a:rPr>
              <a:t>o načinu raspodjele i obračunu troškova za </a:t>
            </a:r>
            <a:r>
              <a:rPr lang="hr-HR" sz="2400" dirty="0" smtClean="0">
                <a:solidFill>
                  <a:schemeClr val="tx1"/>
                </a:solidFill>
                <a:latin typeface="Cambria" panose="02040503050406030204" pitchFamily="18" charset="0"/>
              </a:rPr>
              <a:t>isporučenu toplinsku energiju.</a:t>
            </a:r>
          </a:p>
          <a:p>
            <a:pPr marL="342900" lvl="0" indent="-342900" algn="just">
              <a:buFontTx/>
              <a:buChar char="-"/>
            </a:pPr>
            <a:r>
              <a:rPr lang="hr-HR" sz="2400" dirty="0">
                <a:solidFill>
                  <a:schemeClr val="tx1"/>
                </a:solidFill>
                <a:latin typeface="Cambria" panose="02040503050406030204" pitchFamily="18" charset="0"/>
                <a:ea typeface="Calibri"/>
                <a:cs typeface="Times New Roman"/>
              </a:rPr>
              <a:t>Pravilnik o sustavima obveze energetske učinkovitosti za stranke obveznice</a:t>
            </a:r>
          </a:p>
          <a:p>
            <a:pPr marL="342900" indent="-342900" algn="just">
              <a:buFontTx/>
              <a:buChar char="-"/>
            </a:pPr>
            <a:endParaRPr lang="hr-HR" sz="2400" dirty="0" smtClean="0">
              <a:solidFill>
                <a:schemeClr val="tx1"/>
              </a:solidFill>
              <a:latin typeface="Cambria" panose="02040503050406030204" pitchFamily="18" charset="0"/>
            </a:endParaRPr>
          </a:p>
          <a:p>
            <a:pPr marL="342900" indent="-342900" algn="just">
              <a:buFontTx/>
              <a:buChar char="-"/>
            </a:pPr>
            <a:endParaRPr lang="hr-HR" sz="2400" dirty="0" smtClean="0">
              <a:solidFill>
                <a:schemeClr val="tx1"/>
              </a:solidFill>
              <a:latin typeface="Cambria" panose="02040503050406030204" pitchFamily="18" charset="0"/>
            </a:endParaRPr>
          </a:p>
        </p:txBody>
      </p:sp>
    </p:spTree>
    <p:extLst>
      <p:ext uri="{BB962C8B-B14F-4D97-AF65-F5344CB8AC3E}">
        <p14:creationId xmlns:p14="http://schemas.microsoft.com/office/powerpoint/2010/main" val="234449637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346</TotalTime>
  <Words>1261</Words>
  <Application>Microsoft Office PowerPoint</Application>
  <PresentationFormat>On-screen Show (4:3)</PresentationFormat>
  <Paragraphs>118</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Uloga Ministarstva gospodarstva u politici energetske učinkovitosti i planirane aktivnosti</vt:lpstr>
      <vt:lpstr>I. Ministarstvo gospodarstva - krovno tijelo za energetiku u RH</vt:lpstr>
      <vt:lpstr>I. Ministarstvo gospodarstva - krovno tijelo za energetiku u RH</vt:lpstr>
      <vt:lpstr>II. Ostala tijela na nacionalnoj razini koja se bave energetskom učinkovitošću</vt:lpstr>
      <vt:lpstr>III. Regulatorni okvir za energetsku učinkovitost</vt:lpstr>
      <vt:lpstr>III. Regulatorni okvir za energetsku učinkovitost</vt:lpstr>
      <vt:lpstr>III. Regulatorni okvir za energetsku učinkovitost</vt:lpstr>
      <vt:lpstr>IV. Regulativa: prepreka ili poslovna prilika?</vt:lpstr>
      <vt:lpstr>IV. Regulativa: prepreka ili poslovna prilika?</vt:lpstr>
      <vt:lpstr>V. Planirane aktivnosti</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Marko Markić</dc:creator>
  <cp:lastModifiedBy>Marko Markić</cp:lastModifiedBy>
  <cp:revision>31</cp:revision>
  <dcterms:created xsi:type="dcterms:W3CDTF">2016-09-14T13:31:02Z</dcterms:created>
  <dcterms:modified xsi:type="dcterms:W3CDTF">2016-09-23T12:09:42Z</dcterms:modified>
</cp:coreProperties>
</file>