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4"/>
  </p:notesMasterIdLst>
  <p:sldIdLst>
    <p:sldId id="256" r:id="rId3"/>
    <p:sldId id="257" r:id="rId4"/>
    <p:sldId id="319" r:id="rId5"/>
    <p:sldId id="320" r:id="rId6"/>
    <p:sldId id="321" r:id="rId7"/>
    <p:sldId id="259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315" r:id="rId16"/>
    <p:sldId id="316" r:id="rId17"/>
    <p:sldId id="318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288" r:id="rId32"/>
    <p:sldId id="289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CC"/>
    <a:srgbClr val="6600FF"/>
    <a:srgbClr val="0066FF"/>
    <a:srgbClr val="800000"/>
    <a:srgbClr val="660066"/>
    <a:srgbClr val="660033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6" autoAdjust="0"/>
    <p:restoredTop sz="95397" autoAdjust="0"/>
  </p:normalViewPr>
  <p:slideViewPr>
    <p:cSldViewPr snapToGrid="0">
      <p:cViewPr varScale="1">
        <p:scale>
          <a:sx n="73" d="100"/>
          <a:sy n="73" d="100"/>
        </p:scale>
        <p:origin x="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2A-4923-A38C-0EC9EE1A861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2A-4923-A38C-0EC9EE1A861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2A-4923-A38C-0EC9EE1A861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2A-4923-A38C-0EC9EE1A861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2A-4923-A38C-0EC9EE1A861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2A-4923-A38C-0EC9EE1A861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2A-4923-A38C-0EC9EE1A861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2A-4923-A38C-0EC9EE1A861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2A-4923-A38C-0EC9EE1A861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2A-4923-A38C-0EC9EE1A861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02A-4923-A38C-0EC9EE1A861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02A-4923-A38C-0EC9EE1A8614}"/>
                </c:ext>
              </c:extLst>
            </c:dLbl>
            <c:dLbl>
              <c:idx val="12"/>
              <c:layout>
                <c:manualLayout>
                  <c:x val="-5.3945249597423577E-2"/>
                  <c:y val="-3.06457462049604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6DA3A3-7A08-45CA-8C91-D028C2CBFC18}" type="VALUE">
                      <a:rPr lang="en-US" sz="1400" b="1" dirty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86157708547301"/>
                      <c:h val="6.89091493237252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02A-4923-A38C-0EC9EE1A861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02A-4923-A38C-0EC9EE1A861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02A-4923-A38C-0EC9EE1A861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02A-4923-A38C-0EC9EE1A861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02A-4923-A38C-0EC9EE1A861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02A-4923-A38C-0EC9EE1A8614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02A-4923-A38C-0EC9EE1A8614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02A-4923-A38C-0EC9EE1A861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02A-4923-A38C-0EC9EE1A8614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02A-4923-A38C-0EC9EE1A861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02A-4923-A38C-0EC9EE1A861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02A-4923-A38C-0EC9EE1A8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Proizvodnja prehrambenih proizvoda</c:v>
                </c:pt>
                <c:pt idx="1">
                  <c:v>Proizvodnja pića</c:v>
                </c:pt>
                <c:pt idx="2">
                  <c:v>Proizvodnja duhanskih proizvoda</c:v>
                </c:pt>
                <c:pt idx="3">
                  <c:v>Proizvodnja tekstila</c:v>
                </c:pt>
                <c:pt idx="4">
                  <c:v>Proizvodnja odjeće</c:v>
                </c:pt>
                <c:pt idx="5">
                  <c:v>Proizvodnja kože i srodnih proizvoda</c:v>
                </c:pt>
                <c:pt idx="6">
                  <c:v>Prerada drva i proizvoda od drva i pluta, osim namještaja; proizvodnja proizvoda od slame i pletarskih materijala</c:v>
                </c:pt>
                <c:pt idx="7">
                  <c:v>Proizvodnja papira i proizvoda od papira</c:v>
                </c:pt>
                <c:pt idx="8">
                  <c:v>Tiskanje i umnožavanje snimljenih zapisa</c:v>
                </c:pt>
                <c:pt idx="9">
                  <c:v>Proizvodnja koksa i rafiniranih naftnih proizvoda</c:v>
                </c:pt>
                <c:pt idx="10">
                  <c:v>Proizvodnja kemikalija i kemijskih proizvoda</c:v>
                </c:pt>
                <c:pt idx="11">
                  <c:v>Proizvodnja osnovnih farmaceutskih proizvoda i farmaceutskih pripravaka</c:v>
                </c:pt>
                <c:pt idx="12">
                  <c:v>Proizvodnja proizvoda od gume i plastike</c:v>
                </c:pt>
                <c:pt idx="13">
                  <c:v>Proizvodnja ostalih nemetalnih mineralnih proizvoda</c:v>
                </c:pt>
                <c:pt idx="14">
                  <c:v>Proizvodnja metala</c:v>
                </c:pt>
                <c:pt idx="15">
                  <c:v>Proizvodnja gotovih metalnih proizvoda, osim strojeva i opreme</c:v>
                </c:pt>
                <c:pt idx="16">
                  <c:v>Proizvodnja računala te elektroničkih i optičkih proizvoda</c:v>
                </c:pt>
                <c:pt idx="17">
                  <c:v>Proizvodnja električne opreme</c:v>
                </c:pt>
                <c:pt idx="18">
                  <c:v>Proizvodnja strojeva i uređaja, d. n.</c:v>
                </c:pt>
                <c:pt idx="19">
                  <c:v>Proizvodnja motornih vozila, prikolica i poluprikolica</c:v>
                </c:pt>
                <c:pt idx="20">
                  <c:v>Proizvodnja ostalih prijevoznih sredstava</c:v>
                </c:pt>
                <c:pt idx="21">
                  <c:v>Proizvodnja namještaja</c:v>
                </c:pt>
                <c:pt idx="22">
                  <c:v>Ostala prerađivačka industrija</c:v>
                </c:pt>
                <c:pt idx="23">
                  <c:v>Popravak i instaliranje strojeva i opreme</c:v>
                </c:pt>
              </c:strCache>
            </c:strRef>
          </c:cat>
          <c:val>
            <c:numRef>
              <c:f>Sheet1!$B$2:$B$25</c:f>
              <c:numCache>
                <c:formatCode>0.00%</c:formatCode>
                <c:ptCount val="24"/>
                <c:pt idx="0">
                  <c:v>0.125</c:v>
                </c:pt>
                <c:pt idx="1">
                  <c:v>2.5000000000000001E-2</c:v>
                </c:pt>
                <c:pt idx="2">
                  <c:v>2.9999999999999997E-4</c:v>
                </c:pt>
                <c:pt idx="3">
                  <c:v>2.12E-2</c:v>
                </c:pt>
                <c:pt idx="4">
                  <c:v>4.2299999999999997E-2</c:v>
                </c:pt>
                <c:pt idx="5">
                  <c:v>1.0999999999999999E-2</c:v>
                </c:pt>
                <c:pt idx="6">
                  <c:v>8.1699999999999995E-2</c:v>
                </c:pt>
                <c:pt idx="7">
                  <c:v>1.5299999999999999E-2</c:v>
                </c:pt>
                <c:pt idx="8">
                  <c:v>6.7000000000000004E-2</c:v>
                </c:pt>
                <c:pt idx="9">
                  <c:v>1.4E-3</c:v>
                </c:pt>
                <c:pt idx="10">
                  <c:v>2.7300000000000001E-2</c:v>
                </c:pt>
                <c:pt idx="11">
                  <c:v>4.1000000000000003E-3</c:v>
                </c:pt>
                <c:pt idx="12">
                  <c:v>5.4699999999999999E-2</c:v>
                </c:pt>
                <c:pt idx="13">
                  <c:v>5.2600000000000001E-2</c:v>
                </c:pt>
                <c:pt idx="14">
                  <c:v>8.8999999999999999E-3</c:v>
                </c:pt>
                <c:pt idx="15">
                  <c:v>0.15740000000000001</c:v>
                </c:pt>
                <c:pt idx="16">
                  <c:v>4.02E-2</c:v>
                </c:pt>
                <c:pt idx="17">
                  <c:v>2.4E-2</c:v>
                </c:pt>
                <c:pt idx="18">
                  <c:v>4.9700000000000001E-2</c:v>
                </c:pt>
                <c:pt idx="19">
                  <c:v>8.0999999999999996E-3</c:v>
                </c:pt>
                <c:pt idx="20">
                  <c:v>2.5600000000000001E-2</c:v>
                </c:pt>
                <c:pt idx="21">
                  <c:v>5.5199999999999999E-2</c:v>
                </c:pt>
                <c:pt idx="22">
                  <c:v>3.5000000000000003E-2</c:v>
                </c:pt>
                <c:pt idx="23">
                  <c:v>6.7000000000000004E-2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902A-4923-A38C-0EC9EE1A8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1136384"/>
        <c:axId val="1981139648"/>
        <c:axId val="1930924672"/>
      </c:line3DChart>
      <c:catAx>
        <c:axId val="19811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1139648"/>
        <c:crosses val="autoZero"/>
        <c:auto val="1"/>
        <c:lblAlgn val="ctr"/>
        <c:lblOffset val="100"/>
        <c:noMultiLvlLbl val="0"/>
      </c:catAx>
      <c:valAx>
        <c:axId val="1981139648"/>
        <c:scaling>
          <c:orientation val="minMax"/>
          <c:max val="0.160000000000000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36384"/>
        <c:crosses val="autoZero"/>
        <c:crossBetween val="between"/>
        <c:majorUnit val="5.000000000000001E-2"/>
      </c:valAx>
      <c:serAx>
        <c:axId val="1930924672"/>
        <c:scaling>
          <c:orientation val="minMax"/>
        </c:scaling>
        <c:delete val="1"/>
        <c:axPos val="b"/>
        <c:majorTickMark val="out"/>
        <c:minorTickMark val="none"/>
        <c:tickLblPos val="nextTo"/>
        <c:crossAx val="198113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accent3">
            <a:lumMod val="20000"/>
            <a:lumOff val="80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Izvoz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Sheet1!$A$2:$A$10</c:f>
              <c:strCache>
                <c:ptCount val="9"/>
                <c:pt idx="0">
                  <c:v>1997.</c:v>
                </c:pt>
                <c:pt idx="1">
                  <c:v>2000.</c:v>
                </c:pt>
                <c:pt idx="2">
                  <c:v>2005.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</c:v>
                </c:pt>
                <c:pt idx="7">
                  <c:v>2014.</c:v>
                </c:pt>
                <c:pt idx="8">
                  <c:v>2015.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82</c:v>
                </c:pt>
                <c:pt idx="1">
                  <c:v>69.2</c:v>
                </c:pt>
                <c:pt idx="2">
                  <c:v>144</c:v>
                </c:pt>
                <c:pt idx="3">
                  <c:v>172.3</c:v>
                </c:pt>
                <c:pt idx="4">
                  <c:v>205.5</c:v>
                </c:pt>
                <c:pt idx="5">
                  <c:v>211.2</c:v>
                </c:pt>
                <c:pt idx="6">
                  <c:v>255.2</c:v>
                </c:pt>
                <c:pt idx="7">
                  <c:v>335.8</c:v>
                </c:pt>
                <c:pt idx="8">
                  <c:v>397.1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C-41FB-A063-461196A245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Uvoz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Sheet1!$A$2:$A$10</c:f>
              <c:strCache>
                <c:ptCount val="9"/>
                <c:pt idx="0">
                  <c:v>1997.</c:v>
                </c:pt>
                <c:pt idx="1">
                  <c:v>2000.</c:v>
                </c:pt>
                <c:pt idx="2">
                  <c:v>2005.</c:v>
                </c:pt>
                <c:pt idx="3">
                  <c:v>2010.</c:v>
                </c:pt>
                <c:pt idx="4">
                  <c:v>2011.</c:v>
                </c:pt>
                <c:pt idx="5">
                  <c:v>2012.</c:v>
                </c:pt>
                <c:pt idx="6">
                  <c:v>2013.</c:v>
                </c:pt>
                <c:pt idx="7">
                  <c:v>2014.</c:v>
                </c:pt>
                <c:pt idx="8">
                  <c:v>2015.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279.5</c:v>
                </c:pt>
                <c:pt idx="1">
                  <c:v>241.5</c:v>
                </c:pt>
                <c:pt idx="2">
                  <c:v>640.9</c:v>
                </c:pt>
                <c:pt idx="3">
                  <c:v>543.4</c:v>
                </c:pt>
                <c:pt idx="4">
                  <c:v>624.9</c:v>
                </c:pt>
                <c:pt idx="5">
                  <c:v>766.3</c:v>
                </c:pt>
                <c:pt idx="6">
                  <c:v>800.1</c:v>
                </c:pt>
                <c:pt idx="7">
                  <c:v>862.2</c:v>
                </c:pt>
                <c:pt idx="8" formatCode="#,##0.00">
                  <c:v>1153.8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C-41FB-A063-461196A24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3580480"/>
        <c:axId val="1983586464"/>
        <c:axId val="0"/>
      </c:bar3DChart>
      <c:catAx>
        <c:axId val="198358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3586464"/>
        <c:crosses val="autoZero"/>
        <c:auto val="1"/>
        <c:lblAlgn val="ctr"/>
        <c:lblOffset val="100"/>
        <c:noMultiLvlLbl val="0"/>
      </c:catAx>
      <c:valAx>
        <c:axId val="198358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358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hr-HR" b="1" i="0" baseline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UVOZ</a:t>
            </a:r>
            <a:endParaRPr lang="en-US" b="1" i="0" baseline="0" dirty="0">
              <a:solidFill>
                <a:srgbClr val="002060"/>
              </a:solidFill>
              <a:latin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8411863201617533E-2"/>
          <c:w val="0.99591529000051471"/>
          <c:h val="0.9048763851486599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D42-4DA4-818E-6A1854CAC7E2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D42-4DA4-818E-6A1854CAC7E2}"/>
              </c:ext>
            </c:extLst>
          </c:dPt>
          <c:dPt>
            <c:idx val="2"/>
            <c:bubble3D val="0"/>
            <c:explosion val="11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D42-4DA4-818E-6A1854CAC7E2}"/>
              </c:ext>
            </c:extLst>
          </c:dPt>
          <c:dPt>
            <c:idx val="3"/>
            <c:bubble3D val="0"/>
            <c:explosion val="11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D42-4DA4-818E-6A1854CAC7E2}"/>
              </c:ext>
            </c:extLst>
          </c:dPt>
          <c:dPt>
            <c:idx val="4"/>
            <c:bubble3D val="0"/>
            <c:explosion val="14"/>
            <c:spPr>
              <a:solidFill>
                <a:srgbClr val="8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D42-4DA4-818E-6A1854CAC7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40517</c:v>
                </c:pt>
                <c:pt idx="1">
                  <c:v>31363</c:v>
                </c:pt>
                <c:pt idx="2">
                  <c:v>18760</c:v>
                </c:pt>
                <c:pt idx="3">
                  <c:v>28942</c:v>
                </c:pt>
                <c:pt idx="4">
                  <c:v>4733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42-4DA4-818E-6A1854CAC7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9D42-4DA4-818E-6A1854CAC7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9D42-4DA4-818E-6A1854CAC7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9D42-4DA4-818E-6A1854CAC7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9D42-4DA4-818E-6A1854CAC7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9D42-4DA4-818E-6A1854CAC7E2}"/>
              </c:ext>
            </c:extLst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5-9D42-4DA4-818E-6A1854CAC7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9D42-4DA4-818E-6A1854CAC7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9D42-4DA4-818E-6A1854CAC7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9D42-4DA4-818E-6A1854CAC7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9D42-4DA4-818E-6A1854CAC7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9D42-4DA4-818E-6A1854CAC7E2}"/>
              </c:ext>
            </c:extLst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20-9D42-4DA4-818E-6A1854CAC7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2-9D42-4DA4-818E-6A1854CAC7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4-9D42-4DA4-818E-6A1854CAC7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6-9D42-4DA4-818E-6A1854CAC7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8-9D42-4DA4-818E-6A1854CAC7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A-9D42-4DA4-818E-6A1854CAC7E2}"/>
              </c:ext>
            </c:extLst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2B-9D42-4DA4-818E-6A1854CAC7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9D42-4DA4-818E-6A1854CAC7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9D42-4DA4-818E-6A1854CAC7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1-9D42-4DA4-818E-6A1854CAC7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3-9D42-4DA4-818E-6A1854CAC7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35-9D42-4DA4-818E-6A1854CAC7E2}"/>
              </c:ext>
            </c:extLst>
          </c:dPt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36-9D42-4DA4-818E-6A1854CAC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hr-HR" b="1" i="0" baseline="0" dirty="0">
                <a:solidFill>
                  <a:srgbClr val="002060"/>
                </a:solidFill>
                <a:latin typeface="Calibri" panose="020F0502020204030204" pitchFamily="34" charset="0"/>
              </a:rPr>
              <a:t>IZVOZ</a:t>
            </a:r>
          </a:p>
        </c:rich>
      </c:tx>
      <c:layout>
        <c:manualLayout>
          <c:xMode val="edge"/>
          <c:yMode val="edge"/>
          <c:x val="0.42062571292512491"/>
          <c:y val="1.698514179026960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73677973797583E-2"/>
          <c:y val="0.15585294166161051"/>
          <c:w val="0.89703334551535485"/>
          <c:h val="0.679454264273648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  <a:effectLst/>
              <a:sp3d contourW="25400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FE0-400D-AB87-E6051F5D6776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FE0-400D-AB87-E6051F5D6776}"/>
              </c:ext>
            </c:extLst>
          </c:dPt>
          <c:dPt>
            <c:idx val="2"/>
            <c:bubble3D val="0"/>
            <c:explosion val="6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FE0-400D-AB87-E6051F5D6776}"/>
              </c:ext>
            </c:extLst>
          </c:dPt>
          <c:dPt>
            <c:idx val="3"/>
            <c:bubble3D val="0"/>
            <c:explosion val="8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FE0-400D-AB87-E6051F5D6776}"/>
              </c:ext>
            </c:extLst>
          </c:dPt>
          <c:dPt>
            <c:idx val="4"/>
            <c:bubble3D val="0"/>
            <c:explosion val="4"/>
            <c:spPr>
              <a:solidFill>
                <a:srgbClr val="8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FE0-400D-AB87-E6051F5D6776}"/>
              </c:ext>
            </c:extLst>
          </c:dPt>
          <c:dLbls>
            <c:dLbl>
              <c:idx val="0"/>
              <c:layout>
                <c:manualLayout>
                  <c:x val="-2.741619322901093E-2"/>
                  <c:y val="-1.25953073753408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0-400D-AB87-E6051F5D6776}"/>
                </c:ext>
              </c:extLst>
            </c:dLbl>
            <c:dLbl>
              <c:idx val="2"/>
              <c:layout>
                <c:manualLayout>
                  <c:x val="-0.11198312236286929"/>
                  <c:y val="-8.08559619853803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0-400D-AB87-E6051F5D6776}"/>
                </c:ext>
              </c:extLst>
            </c:dLbl>
            <c:dLbl>
              <c:idx val="3"/>
              <c:layout>
                <c:manualLayout>
                  <c:x val="0.12516883174413324"/>
                  <c:y val="-0.14722261725431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E0-400D-AB87-E6051F5D67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 PLASTIKA</c:v>
                </c:pt>
                <c:pt idx="1">
                  <c:v> DRVO</c:v>
                </c:pt>
                <c:pt idx="2">
                  <c:v> PAPIR I KARTON</c:v>
                </c:pt>
                <c:pt idx="3">
                  <c:v>STAKLENO </c:v>
                </c:pt>
                <c:pt idx="4">
                  <c:v>METAL 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30316</c:v>
                </c:pt>
                <c:pt idx="1">
                  <c:v>31042</c:v>
                </c:pt>
                <c:pt idx="2">
                  <c:v>42392</c:v>
                </c:pt>
                <c:pt idx="3">
                  <c:v>195809</c:v>
                </c:pt>
                <c:pt idx="4">
                  <c:v>5297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E0-400D-AB87-E6051F5D6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29987193629775E-2"/>
          <c:y val="2.9560088992536669E-2"/>
          <c:w val="0.89047725918318177"/>
          <c:h val="0.731235056900554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Ambalaža od plastike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816425120772958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22-4043-B433-6211B3978F9D}"/>
                </c:ext>
              </c:extLst>
            </c:dLbl>
            <c:dLbl>
              <c:idx val="1"/>
              <c:layout>
                <c:manualLayout>
                  <c:x val="-2.2544283413848662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22-4043-B433-6211B3978F9D}"/>
                </c:ext>
              </c:extLst>
            </c:dLbl>
            <c:dLbl>
              <c:idx val="2"/>
              <c:layout>
                <c:manualLayout>
                  <c:x val="-2.0933977455716644E-2"/>
                  <c:y val="-3.29569950140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22-4043-B433-6211B3978F9D}"/>
                </c:ext>
              </c:extLst>
            </c:dLbl>
            <c:dLbl>
              <c:idx val="3"/>
              <c:layout>
                <c:manualLayout>
                  <c:x val="-1.2882447665056361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22-4043-B433-6211B3978F9D}"/>
                </c:ext>
              </c:extLst>
            </c:dLbl>
            <c:dLbl>
              <c:idx val="4"/>
              <c:layout>
                <c:manualLayout>
                  <c:x val="-1.2882447665056302E-2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22-4043-B433-6211B3978F9D}"/>
                </c:ext>
              </c:extLst>
            </c:dLbl>
            <c:dLbl>
              <c:idx val="5"/>
              <c:layout>
                <c:manualLayout>
                  <c:x val="-2.4154589371980676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22-4043-B433-6211B3978F9D}"/>
                </c:ext>
              </c:extLst>
            </c:dLbl>
            <c:dLbl>
              <c:idx val="6"/>
              <c:layout>
                <c:manualLayout>
                  <c:x val="-3.2206119162640899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22-4043-B433-6211B3978F9D}"/>
                </c:ext>
              </c:extLst>
            </c:dLbl>
            <c:dLbl>
              <c:idx val="7"/>
              <c:layout>
                <c:manualLayout>
                  <c:x val="-3.3816425120773062E-2"/>
                  <c:y val="-5.4928325023441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22-4043-B433-6211B3978F9D}"/>
                </c:ext>
              </c:extLst>
            </c:dLbl>
            <c:dLbl>
              <c:idx val="8"/>
              <c:layout>
                <c:manualLayout>
                  <c:x val="-1.9323671497584658E-2"/>
                  <c:y val="1.0985665004688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22-4043-B433-6211B3978F9D}"/>
                </c:ext>
              </c:extLst>
            </c:dLbl>
            <c:dLbl>
              <c:idx val="9"/>
              <c:layout>
                <c:manualLayout>
                  <c:x val="-5.3140096618357606E-2"/>
                  <c:y val="-3.2956995014065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22-4043-B433-6211B3978F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49802</c:v>
                </c:pt>
                <c:pt idx="1">
                  <c:v>46267</c:v>
                </c:pt>
                <c:pt idx="2">
                  <c:v>48862</c:v>
                </c:pt>
                <c:pt idx="3">
                  <c:v>43505</c:v>
                </c:pt>
                <c:pt idx="4">
                  <c:v>51714</c:v>
                </c:pt>
                <c:pt idx="5">
                  <c:v>47994</c:v>
                </c:pt>
                <c:pt idx="6">
                  <c:v>53172</c:v>
                </c:pt>
                <c:pt idx="7">
                  <c:v>49934</c:v>
                </c:pt>
                <c:pt idx="8">
                  <c:v>62444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622-4043-B433-6211B3978F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Ambalaža od papira i kartona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698872785829307E-2"/>
                  <c:y val="-3.2956995014065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22-4043-B433-6211B3978F9D}"/>
                </c:ext>
              </c:extLst>
            </c:dLbl>
            <c:dLbl>
              <c:idx val="2"/>
              <c:layout>
                <c:manualLayout>
                  <c:x val="3.2206119162640607E-3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22-4043-B433-6211B3978F9D}"/>
                </c:ext>
              </c:extLst>
            </c:dLbl>
            <c:dLbl>
              <c:idx val="3"/>
              <c:layout>
                <c:manualLayout>
                  <c:x val="-1.6103059581321041E-3"/>
                  <c:y val="3.5703411265237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22-4043-B433-6211B3978F9D}"/>
                </c:ext>
              </c:extLst>
            </c:dLbl>
            <c:dLbl>
              <c:idx val="4"/>
              <c:layout>
                <c:manualLayout>
                  <c:x val="-2.4154589371980617E-2"/>
                  <c:y val="-3.0210578762893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622-4043-B433-6211B3978F9D}"/>
                </c:ext>
              </c:extLst>
            </c:dLbl>
            <c:dLbl>
              <c:idx val="5"/>
              <c:layout>
                <c:manualLayout>
                  <c:x val="-6.4412238325281803E-3"/>
                  <c:y val="-3.2956995014065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622-4043-B433-6211B3978F9D}"/>
                </c:ext>
              </c:extLst>
            </c:dLbl>
            <c:dLbl>
              <c:idx val="6"/>
              <c:layout>
                <c:manualLayout>
                  <c:x val="-2.5764895330112721E-2"/>
                  <c:y val="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622-4043-B433-6211B3978F9D}"/>
                </c:ext>
              </c:extLst>
            </c:dLbl>
            <c:dLbl>
              <c:idx val="7"/>
              <c:layout>
                <c:manualLayout>
                  <c:x val="3.2206119162640902E-3"/>
                  <c:y val="-2.4717746260548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622-4043-B433-6211B3978F9D}"/>
                </c:ext>
              </c:extLst>
            </c:dLbl>
            <c:dLbl>
              <c:idx val="8"/>
              <c:layout>
                <c:manualLayout>
                  <c:x val="2.8985507246376694E-2"/>
                  <c:y val="-2.197133000937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622-4043-B433-6211B3978F9D}"/>
                </c:ext>
              </c:extLst>
            </c:dLbl>
            <c:dLbl>
              <c:idx val="9"/>
              <c:layout>
                <c:manualLayout>
                  <c:x val="-1.7713365539452495E-2"/>
                  <c:y val="-4.94354925210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622-4043-B433-6211B3978F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236065</c:v>
                </c:pt>
                <c:pt idx="1">
                  <c:v>263270</c:v>
                </c:pt>
                <c:pt idx="2">
                  <c:v>267452</c:v>
                </c:pt>
                <c:pt idx="3">
                  <c:v>257711</c:v>
                </c:pt>
                <c:pt idx="4">
                  <c:v>267595</c:v>
                </c:pt>
                <c:pt idx="5">
                  <c:v>266036</c:v>
                </c:pt>
                <c:pt idx="6">
                  <c:v>252587</c:v>
                </c:pt>
                <c:pt idx="7">
                  <c:v>267593</c:v>
                </c:pt>
                <c:pt idx="8">
                  <c:v>243085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622-4043-B433-6211B3978F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Staklena ambalaža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3478260869565216E-2"/>
                  <c:y val="-3.02105787628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622-4043-B433-6211B3978F9D}"/>
                </c:ext>
              </c:extLst>
            </c:dLbl>
            <c:dLbl>
              <c:idx val="2"/>
              <c:layout>
                <c:manualLayout>
                  <c:x val="-4.1867954911433185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622-4043-B433-6211B3978F9D}"/>
                </c:ext>
              </c:extLst>
            </c:dLbl>
            <c:dLbl>
              <c:idx val="3"/>
              <c:layout>
                <c:manualLayout>
                  <c:x val="-3.864734299516908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622-4043-B433-6211B3978F9D}"/>
                </c:ext>
              </c:extLst>
            </c:dLbl>
            <c:dLbl>
              <c:idx val="4"/>
              <c:layout>
                <c:manualLayout>
                  <c:x val="-3.3816425120772944E-2"/>
                  <c:y val="-4.6689076269925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622-4043-B433-6211B3978F9D}"/>
                </c:ext>
              </c:extLst>
            </c:dLbl>
            <c:dLbl>
              <c:idx val="5"/>
              <c:layout>
                <c:manualLayout>
                  <c:x val="-3.3816425120772944E-2"/>
                  <c:y val="-4.3942660018753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622-4043-B433-6211B3978F9D}"/>
                </c:ext>
              </c:extLst>
            </c:dLbl>
            <c:dLbl>
              <c:idx val="6"/>
              <c:layout>
                <c:manualLayout>
                  <c:x val="-3.3816425120772944E-2"/>
                  <c:y val="-4.943549252109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622-4043-B433-6211B3978F9D}"/>
                </c:ext>
              </c:extLst>
            </c:dLbl>
            <c:dLbl>
              <c:idx val="7"/>
              <c:layout>
                <c:manualLayout>
                  <c:x val="-3.7037037037037035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622-4043-B433-6211B3978F9D}"/>
                </c:ext>
              </c:extLst>
            </c:dLbl>
            <c:dLbl>
              <c:idx val="8"/>
              <c:layout>
                <c:manualLayout>
                  <c:x val="-9.661835748792388E-3"/>
                  <c:y val="-2.746416251172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622-4043-B433-6211B3978F9D}"/>
                </c:ext>
              </c:extLst>
            </c:dLbl>
            <c:dLbl>
              <c:idx val="9"/>
              <c:layout>
                <c:manualLayout>
                  <c:x val="-1.932367149758454E-2"/>
                  <c:y val="-3.84498275164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622-4043-B433-6211B3978F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C0000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Sheet1!$D$2:$D$11</c:f>
              <c:numCache>
                <c:formatCode>#,##0</c:formatCode>
                <c:ptCount val="10"/>
                <c:pt idx="0">
                  <c:v>93764</c:v>
                </c:pt>
                <c:pt idx="1">
                  <c:v>113731</c:v>
                </c:pt>
                <c:pt idx="2">
                  <c:v>117840</c:v>
                </c:pt>
                <c:pt idx="3">
                  <c:v>62968</c:v>
                </c:pt>
                <c:pt idx="4">
                  <c:v>85075</c:v>
                </c:pt>
                <c:pt idx="5">
                  <c:v>106197</c:v>
                </c:pt>
                <c:pt idx="6">
                  <c:v>81416</c:v>
                </c:pt>
                <c:pt idx="7">
                  <c:v>111579</c:v>
                </c:pt>
                <c:pt idx="8">
                  <c:v>73376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3622-4043-B433-6211B3978F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Metalna ambalaža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0595813204508857E-2"/>
                  <c:y val="-3.570341126523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622-4043-B433-6211B3978F9D}"/>
                </c:ext>
              </c:extLst>
            </c:dLbl>
            <c:dLbl>
              <c:idx val="1"/>
              <c:layout>
                <c:manualLayout>
                  <c:x val="-2.2544283413848662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622-4043-B433-6211B3978F9D}"/>
                </c:ext>
              </c:extLst>
            </c:dLbl>
            <c:dLbl>
              <c:idx val="2"/>
              <c:layout>
                <c:manualLayout>
                  <c:x val="-2.8985507246376871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622-4043-B433-6211B3978F9D}"/>
                </c:ext>
              </c:extLst>
            </c:dLbl>
            <c:dLbl>
              <c:idx val="3"/>
              <c:layout>
                <c:manualLayout>
                  <c:x val="-4.0257648953301126E-2"/>
                  <c:y val="-3.29569950140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622-4043-B433-6211B3978F9D}"/>
                </c:ext>
              </c:extLst>
            </c:dLbl>
            <c:dLbl>
              <c:idx val="4"/>
              <c:layout>
                <c:manualLayout>
                  <c:x val="-3.7037037037037035E-2"/>
                  <c:y val="-3.570341126523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622-4043-B433-6211B3978F9D}"/>
                </c:ext>
              </c:extLst>
            </c:dLbl>
            <c:dLbl>
              <c:idx val="5"/>
              <c:layout>
                <c:manualLayout>
                  <c:x val="-3.0595813204508857E-2"/>
                  <c:y val="-3.8449827516409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622-4043-B433-6211B3978F9D}"/>
                </c:ext>
              </c:extLst>
            </c:dLbl>
            <c:dLbl>
              <c:idx val="6"/>
              <c:layout>
                <c:manualLayout>
                  <c:x val="-2.8985507246376812E-2"/>
                  <c:y val="-3.021057876289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622-4043-B433-6211B3978F9D}"/>
                </c:ext>
              </c:extLst>
            </c:dLbl>
            <c:dLbl>
              <c:idx val="7"/>
              <c:layout>
                <c:manualLayout>
                  <c:x val="-3.0595813204508975E-2"/>
                  <c:y val="-3.29569950140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622-4043-B433-6211B3978F9D}"/>
                </c:ext>
              </c:extLst>
            </c:dLbl>
            <c:dLbl>
              <c:idx val="8"/>
              <c:layout>
                <c:manualLayout>
                  <c:x val="-2.898550724637693E-2"/>
                  <c:y val="-3.570341126523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622-4043-B433-6211B3978F9D}"/>
                </c:ext>
              </c:extLst>
            </c:dLbl>
            <c:dLbl>
              <c:idx val="9"/>
              <c:layout>
                <c:manualLayout>
                  <c:x val="-1.1272141706924315E-2"/>
                  <c:y val="1.6478497507032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622-4043-B433-6211B3978F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accent5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Sheet1!$E$2:$E$11</c:f>
              <c:numCache>
                <c:formatCode>#,##0</c:formatCode>
                <c:ptCount val="10"/>
                <c:pt idx="0">
                  <c:v>8273</c:v>
                </c:pt>
                <c:pt idx="1">
                  <c:v>7684</c:v>
                </c:pt>
                <c:pt idx="2">
                  <c:v>8953</c:v>
                </c:pt>
                <c:pt idx="3">
                  <c:v>7522</c:v>
                </c:pt>
                <c:pt idx="4">
                  <c:v>7002</c:v>
                </c:pt>
                <c:pt idx="5">
                  <c:v>5942</c:v>
                </c:pt>
                <c:pt idx="6">
                  <c:v>5874</c:v>
                </c:pt>
                <c:pt idx="7">
                  <c:v>4543</c:v>
                </c:pt>
                <c:pt idx="8">
                  <c:v>5838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3622-4043-B433-6211B3978F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Column6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6.1191626409017728E-2"/>
                  <c:y val="2.4717746260548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622-4043-B433-6211B3978F9D}"/>
                </c:ext>
              </c:extLst>
            </c:dLbl>
            <c:dLbl>
              <c:idx val="3"/>
              <c:layout>
                <c:manualLayout>
                  <c:x val="-5.9581320450885669E-2"/>
                  <c:y val="3.02105787628929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622-4043-B433-6211B3978F9D}"/>
                </c:ext>
              </c:extLst>
            </c:dLbl>
            <c:dLbl>
              <c:idx val="4"/>
              <c:layout>
                <c:manualLayout>
                  <c:x val="-4.1867954911433171E-2"/>
                  <c:y val="3.8449827516409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622-4043-B433-6211B3978F9D}"/>
                </c:ext>
              </c:extLst>
            </c:dLbl>
            <c:dLbl>
              <c:idx val="5"/>
              <c:layout>
                <c:manualLayout>
                  <c:x val="-6.1191626409017714E-2"/>
                  <c:y val="3.0210578762893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622-4043-B433-6211B3978F9D}"/>
                </c:ext>
              </c:extLst>
            </c:dLbl>
            <c:dLbl>
              <c:idx val="6"/>
              <c:layout>
                <c:manualLayout>
                  <c:x val="-2.8985507246376812E-2"/>
                  <c:y val="3.84498275164092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622-4043-B433-6211B3978F9D}"/>
                </c:ext>
              </c:extLst>
            </c:dLbl>
            <c:dLbl>
              <c:idx val="7"/>
              <c:layout>
                <c:manualLayout>
                  <c:x val="-3.2206119162640899E-2"/>
                  <c:y val="3.29569950140651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3622-4043-B433-6211B3978F9D}"/>
                </c:ext>
              </c:extLst>
            </c:dLbl>
            <c:dLbl>
              <c:idx val="8"/>
              <c:layout>
                <c:manualLayout>
                  <c:x val="-4.1867954911433289E-2"/>
                  <c:y val="3.8449827516409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dirty="0" smtClean="0">
                        <a:solidFill>
                          <a:srgbClr val="002060"/>
                        </a:solidFill>
                      </a:rPr>
                      <a:t>4.696</a:t>
                    </a:r>
                    <a:endParaRPr lang="en-US" sz="1000" b="1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3622-4043-B433-6211B3978F9D}"/>
                </c:ext>
              </c:extLst>
            </c:dLbl>
            <c:dLbl>
              <c:idx val="9"/>
              <c:layout>
                <c:manualLayout>
                  <c:x val="-1.932367149758454E-2"/>
                  <c:y val="3.02105787628930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3622-4043-B433-6211B3978F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2015.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3622-4043-B433-6211B3978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3575040"/>
        <c:axId val="1983583744"/>
      </c:lineChart>
      <c:catAx>
        <c:axId val="198357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3583744"/>
        <c:crosses val="autoZero"/>
        <c:auto val="1"/>
        <c:lblAlgn val="ctr"/>
        <c:lblOffset val="100"/>
        <c:noMultiLvlLbl val="0"/>
      </c:catAx>
      <c:valAx>
        <c:axId val="198358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357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660998896877023"/>
          <c:y val="2.132079833835018E-2"/>
          <c:w val="0.81727351110096746"/>
          <c:h val="0.5029687420283141"/>
        </c:manualLayout>
      </c:layout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1-4536-8EB7-77610CCD30D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81-4536-8EB7-77610CCD30D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1-4536-8EB7-77610CCD30D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81-4536-8EB7-77610CCD30D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81-4536-8EB7-77610CCD30D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81-4536-8EB7-77610CCD30D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81-4536-8EB7-77610CCD30D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81-4536-8EB7-77610CCD30D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81-4536-8EB7-77610CCD30D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81-4536-8EB7-77610CCD30D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81-4536-8EB7-77610CCD30D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81-4536-8EB7-77610CCD30D9}"/>
                </c:ext>
              </c:extLst>
            </c:dLbl>
            <c:dLbl>
              <c:idx val="12"/>
              <c:layout>
                <c:manualLayout>
                  <c:x val="-5.3945249597423577E-2"/>
                  <c:y val="-3.06457462049604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6DA3A3-7A08-45CA-8C91-D028C2CBFC18}" type="VALUE">
                      <a:rPr lang="en-US" sz="1400" b="1" dirty="0">
                        <a:solidFill>
                          <a:srgbClr val="FF0000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86157708547301"/>
                      <c:h val="6.89091493237252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9C81-4536-8EB7-77610CCD30D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81-4536-8EB7-77610CCD30D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81-4536-8EB7-77610CCD30D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81-4536-8EB7-77610CCD30D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C81-4536-8EB7-77610CCD30D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C81-4536-8EB7-77610CCD30D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C81-4536-8EB7-77610CCD30D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C81-4536-8EB7-77610CCD30D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C81-4536-8EB7-77610CCD30D9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C81-4536-8EB7-77610CCD30D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C81-4536-8EB7-77610CCD30D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C81-4536-8EB7-77610CCD3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24"/>
                <c:pt idx="0">
                  <c:v>Proizvodnja prehrambenih proizvoda</c:v>
                </c:pt>
                <c:pt idx="1">
                  <c:v>Proizvodnja pića</c:v>
                </c:pt>
                <c:pt idx="2">
                  <c:v>Proizvodnja duhanskih proizvoda</c:v>
                </c:pt>
                <c:pt idx="3">
                  <c:v>Proizvodnja tekstila</c:v>
                </c:pt>
                <c:pt idx="4">
                  <c:v>Proizvodnja odjeće</c:v>
                </c:pt>
                <c:pt idx="5">
                  <c:v>Proizvodnja kože i srodnih proizvoda</c:v>
                </c:pt>
                <c:pt idx="6">
                  <c:v>Prerada drva i proizvoda od drva i pluta, osim namještaja; proizvodnja proizvoda od slame i pletarskih materijala</c:v>
                </c:pt>
                <c:pt idx="7">
                  <c:v>Proizvodnja papira i proizvoda od papira</c:v>
                </c:pt>
                <c:pt idx="8">
                  <c:v>Tiskanje i umnožavanje snimljenih zapisa</c:v>
                </c:pt>
                <c:pt idx="9">
                  <c:v>Proizvodnja koksa i rafiniranih naftnih proizvoda</c:v>
                </c:pt>
                <c:pt idx="10">
                  <c:v>Proizvodnja kemikalija i kemijskih proizvoda</c:v>
                </c:pt>
                <c:pt idx="11">
                  <c:v>Proizvodnja osnovnih farmaceutskih proizvoda i farmaceutskih pripravaka</c:v>
                </c:pt>
                <c:pt idx="12">
                  <c:v>Proizvodnja proizvoda od gume i plastike</c:v>
                </c:pt>
                <c:pt idx="13">
                  <c:v>Proizvodnja ostalih nemetalnih mineralnih proizvoda</c:v>
                </c:pt>
                <c:pt idx="14">
                  <c:v>Proizvodnja metala</c:v>
                </c:pt>
                <c:pt idx="15">
                  <c:v>Proizvodnja gotovih metalnih proizvoda, osim strojeva i opreme</c:v>
                </c:pt>
                <c:pt idx="16">
                  <c:v>Proizvodnja računala te elektroničkih i optičkih proizvoda</c:v>
                </c:pt>
                <c:pt idx="17">
                  <c:v>Proizvodnja električne opreme</c:v>
                </c:pt>
                <c:pt idx="18">
                  <c:v>Proizvodnja strojeva i uređaja, d. n.</c:v>
                </c:pt>
                <c:pt idx="19">
                  <c:v>Proizvodnja motornih vozila, prikolica i poluprikolica</c:v>
                </c:pt>
                <c:pt idx="20">
                  <c:v>Proizvodnja ostalih prijevoznih sredstava</c:v>
                </c:pt>
                <c:pt idx="21">
                  <c:v>Proizvodnja namještaja</c:v>
                </c:pt>
                <c:pt idx="22">
                  <c:v>Ostala prerađivačka industrija</c:v>
                </c:pt>
                <c:pt idx="23">
                  <c:v>Popravak i instaliranje strojeva i opreme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18.440000000000001</c:v>
                </c:pt>
                <c:pt idx="1">
                  <c:v>2.2999999999999998</c:v>
                </c:pt>
                <c:pt idx="2">
                  <c:v>0.28999999999999998</c:v>
                </c:pt>
                <c:pt idx="3">
                  <c:v>1.4</c:v>
                </c:pt>
                <c:pt idx="4">
                  <c:v>6.22</c:v>
                </c:pt>
                <c:pt idx="5">
                  <c:v>4.6399999999999997</c:v>
                </c:pt>
                <c:pt idx="6">
                  <c:v>5.84</c:v>
                </c:pt>
                <c:pt idx="7">
                  <c:v>1.48</c:v>
                </c:pt>
                <c:pt idx="8">
                  <c:v>2.56</c:v>
                </c:pt>
                <c:pt idx="9">
                  <c:v>3.6</c:v>
                </c:pt>
                <c:pt idx="10">
                  <c:v>2.52</c:v>
                </c:pt>
                <c:pt idx="11">
                  <c:v>2.14</c:v>
                </c:pt>
                <c:pt idx="12" formatCode="0%">
                  <c:v>3.1699999999999999E-2</c:v>
                </c:pt>
                <c:pt idx="13">
                  <c:v>4.33</c:v>
                </c:pt>
                <c:pt idx="14">
                  <c:v>2.0299999999999998</c:v>
                </c:pt>
                <c:pt idx="15">
                  <c:v>13.98</c:v>
                </c:pt>
                <c:pt idx="16">
                  <c:v>2.97</c:v>
                </c:pt>
                <c:pt idx="17">
                  <c:v>4.07</c:v>
                </c:pt>
                <c:pt idx="18">
                  <c:v>4.78</c:v>
                </c:pt>
                <c:pt idx="19">
                  <c:v>1.92</c:v>
                </c:pt>
                <c:pt idx="20">
                  <c:v>3.45</c:v>
                </c:pt>
                <c:pt idx="21">
                  <c:v>3.93</c:v>
                </c:pt>
                <c:pt idx="22">
                  <c:v>1.03</c:v>
                </c:pt>
                <c:pt idx="23">
                  <c:v>2.87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9C81-4536-8EB7-77610CCD3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1131488"/>
        <c:axId val="1981138016"/>
        <c:axId val="1986674320"/>
      </c:line3DChart>
      <c:catAx>
        <c:axId val="198113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5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1138016"/>
        <c:crosses val="autoZero"/>
        <c:auto val="1"/>
        <c:lblAlgn val="ctr"/>
        <c:lblOffset val="100"/>
        <c:noMultiLvlLbl val="0"/>
      </c:catAx>
      <c:valAx>
        <c:axId val="198113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981131488"/>
        <c:crosses val="autoZero"/>
        <c:crossBetween val="between"/>
      </c:valAx>
      <c:serAx>
        <c:axId val="1986674320"/>
        <c:scaling>
          <c:orientation val="minMax"/>
        </c:scaling>
        <c:delete val="1"/>
        <c:axPos val="b"/>
        <c:majorTickMark val="out"/>
        <c:minorTickMark val="none"/>
        <c:tickLblPos val="nextTo"/>
        <c:crossAx val="198113801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4F81BD">
                  <a:shade val="95000"/>
                  <a:satMod val="105000"/>
                </a:srgbClr>
              </a:solidFill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0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40-492F-AE5E-71176961B8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585</c:v>
                </c:pt>
                <c:pt idx="1">
                  <c:v>591</c:v>
                </c:pt>
                <c:pt idx="2">
                  <c:v>640</c:v>
                </c:pt>
                <c:pt idx="3">
                  <c:v>647</c:v>
                </c:pt>
                <c:pt idx="4">
                  <c:v>628</c:v>
                </c:pt>
                <c:pt idx="5">
                  <c:v>615</c:v>
                </c:pt>
                <c:pt idx="6">
                  <c:v>654</c:v>
                </c:pt>
                <c:pt idx="7">
                  <c:v>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40-492F-AE5E-71176961B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7224544"/>
        <c:axId val="1767225088"/>
        <c:axId val="0"/>
      </c:bar3DChart>
      <c:catAx>
        <c:axId val="176722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767225088"/>
        <c:crosses val="autoZero"/>
        <c:auto val="1"/>
        <c:lblAlgn val="ctr"/>
        <c:lblOffset val="100"/>
        <c:noMultiLvlLbl val="0"/>
      </c:catAx>
      <c:valAx>
        <c:axId val="176722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76722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rgbClr val="002060"/>
                </a:gs>
                <a:gs pos="92000">
                  <a:schemeClr val="bg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solidFill>
                <a:srgbClr val="4F81BD">
                  <a:shade val="95000"/>
                  <a:satMod val="105000"/>
                </a:srgbClr>
              </a:solidFill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0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7-4426-95FF-E60272638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6918</c:v>
                </c:pt>
                <c:pt idx="1">
                  <c:v>6916</c:v>
                </c:pt>
                <c:pt idx="2">
                  <c:v>6974</c:v>
                </c:pt>
                <c:pt idx="3">
                  <c:v>6986</c:v>
                </c:pt>
                <c:pt idx="4">
                  <c:v>6177</c:v>
                </c:pt>
                <c:pt idx="5">
                  <c:v>6303</c:v>
                </c:pt>
                <c:pt idx="6">
                  <c:v>6663</c:v>
                </c:pt>
                <c:pt idx="7">
                  <c:v>7122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7-4426-95FF-E60272638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1138560"/>
        <c:axId val="1981140736"/>
        <c:axId val="0"/>
      </c:bar3DChart>
      <c:catAx>
        <c:axId val="198113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40736"/>
        <c:crosses val="autoZero"/>
        <c:auto val="1"/>
        <c:lblAlgn val="ctr"/>
        <c:lblOffset val="100"/>
        <c:noMultiLvlLbl val="0"/>
      </c:catAx>
      <c:valAx>
        <c:axId val="198114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3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rgbClr val="002060"/>
                </a:gs>
                <a:gs pos="92000">
                  <a:schemeClr val="bg1"/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solidFill>
                <a:srgbClr val="4F81BD">
                  <a:shade val="95000"/>
                  <a:satMod val="105000"/>
                </a:srgbClr>
              </a:solidFill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0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61-4860-AD12-E9D4CEBA53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2008.</c:v>
                </c:pt>
                <c:pt idx="1">
                  <c:v>2009.</c:v>
                </c:pt>
                <c:pt idx="2">
                  <c:v>2010.</c:v>
                </c:pt>
                <c:pt idx="3">
                  <c:v>2011.</c:v>
                </c:pt>
                <c:pt idx="4">
                  <c:v>2012.</c:v>
                </c:pt>
                <c:pt idx="5">
                  <c:v>2013.</c:v>
                </c:pt>
                <c:pt idx="6">
                  <c:v>2014.</c:v>
                </c:pt>
                <c:pt idx="7">
                  <c:v>2015.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4232</c:v>
                </c:pt>
                <c:pt idx="1">
                  <c:v>4234</c:v>
                </c:pt>
                <c:pt idx="2">
                  <c:v>4329</c:v>
                </c:pt>
                <c:pt idx="3">
                  <c:v>4737</c:v>
                </c:pt>
                <c:pt idx="4">
                  <c:v>4040</c:v>
                </c:pt>
                <c:pt idx="5">
                  <c:v>4111</c:v>
                </c:pt>
                <c:pt idx="6">
                  <c:v>4585</c:v>
                </c:pt>
                <c:pt idx="7">
                  <c:v>4948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1-4860-AD12-E9D4CEBA5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1141280"/>
        <c:axId val="1981146176"/>
        <c:axId val="0"/>
      </c:bar3DChart>
      <c:catAx>
        <c:axId val="198114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46176"/>
        <c:crosses val="autoZero"/>
        <c:auto val="1"/>
        <c:lblAlgn val="ctr"/>
        <c:lblOffset val="100"/>
        <c:noMultiLvlLbl val="0"/>
      </c:catAx>
      <c:valAx>
        <c:axId val="198114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4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9D18E"/>
            </a:solidFill>
            <a:ln>
              <a:noFill/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1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4A-447A-86E9-C07768BE8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2014.</c:v>
                </c:pt>
                <c:pt idx="9">
                  <c:v>2015.</c:v>
                </c:pt>
                <c:pt idx="10">
                  <c:v>2016.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196648</c:v>
                </c:pt>
                <c:pt idx="1">
                  <c:v>216432</c:v>
                </c:pt>
                <c:pt idx="2">
                  <c:v>208315</c:v>
                </c:pt>
                <c:pt idx="3">
                  <c:v>207226</c:v>
                </c:pt>
                <c:pt idx="4">
                  <c:v>215900</c:v>
                </c:pt>
                <c:pt idx="5">
                  <c:v>143335</c:v>
                </c:pt>
                <c:pt idx="6">
                  <c:v>23647</c:v>
                </c:pt>
                <c:pt idx="7">
                  <c:v>33354</c:v>
                </c:pt>
                <c:pt idx="8">
                  <c:v>41523</c:v>
                </c:pt>
                <c:pt idx="9">
                  <c:v>42525</c:v>
                </c:pt>
                <c:pt idx="10">
                  <c:v>45325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>
                    <a:contourClr>
                      <a:srgbClr val="4F81BD">
                        <a:shade val="95000"/>
                        <a:satMod val="105000"/>
                      </a:srgb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1-054A-447A-86E9-C07768BE8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1142368"/>
        <c:axId val="1981132576"/>
        <c:axId val="0"/>
      </c:bar3DChart>
      <c:catAx>
        <c:axId val="198114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32576"/>
        <c:crosses val="autoZero"/>
        <c:auto val="1"/>
        <c:lblAlgn val="ctr"/>
        <c:lblOffset val="100"/>
        <c:noMultiLvlLbl val="0"/>
      </c:catAx>
      <c:valAx>
        <c:axId val="198113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4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9D18E"/>
            </a:solidFill>
            <a:ln>
              <a:noFill/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1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D9-429D-9CF0-52752B7FAE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1990.</c:v>
                </c:pt>
                <c:pt idx="1">
                  <c:v>1995.</c:v>
                </c:pt>
                <c:pt idx="2">
                  <c:v>2000.</c:v>
                </c:pt>
                <c:pt idx="3">
                  <c:v>2005.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2014.</c:v>
                </c:pt>
                <c:pt idx="9">
                  <c:v>2015.</c:v>
                </c:pt>
                <c:pt idx="10">
                  <c:v>2016.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125000</c:v>
                </c:pt>
                <c:pt idx="1">
                  <c:v>79900</c:v>
                </c:pt>
                <c:pt idx="2">
                  <c:v>62300</c:v>
                </c:pt>
                <c:pt idx="3">
                  <c:v>96800</c:v>
                </c:pt>
                <c:pt idx="4">
                  <c:v>103609</c:v>
                </c:pt>
                <c:pt idx="5">
                  <c:v>107042</c:v>
                </c:pt>
                <c:pt idx="6">
                  <c:v>111916</c:v>
                </c:pt>
                <c:pt idx="7">
                  <c:v>113654</c:v>
                </c:pt>
                <c:pt idx="8">
                  <c:v>160326</c:v>
                </c:pt>
                <c:pt idx="9">
                  <c:v>180218</c:v>
                </c:pt>
                <c:pt idx="10">
                  <c:v>195458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>
                    <a:contourClr>
                      <a:srgbClr val="4F81BD">
                        <a:shade val="95000"/>
                        <a:satMod val="105000"/>
                      </a:srgb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1-C7D9-429D-9CF0-52752B7FA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1133664"/>
        <c:axId val="1981145632"/>
        <c:axId val="0"/>
      </c:bar3DChart>
      <c:catAx>
        <c:axId val="19811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45632"/>
        <c:crosses val="autoZero"/>
        <c:auto val="1"/>
        <c:lblAlgn val="ctr"/>
        <c:lblOffset val="100"/>
        <c:noMultiLvlLbl val="0"/>
      </c:catAx>
      <c:valAx>
        <c:axId val="198114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98113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noFill/>
        </a:ln>
        <a:effectLst>
          <a:outerShdw blurRad="50800" dist="50800" dir="5400000" algn="ctr" rotWithShape="0">
            <a:schemeClr val="bg1">
              <a:lumMod val="95000"/>
            </a:schemeClr>
          </a:outerShdw>
        </a:effectLst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A9D18E"/>
            </a:solidFill>
            <a:ln>
              <a:noFill/>
            </a:ln>
            <a:effectLst/>
            <a:sp3d>
              <a:contourClr>
                <a:srgbClr val="4F81BD">
                  <a:shade val="95000"/>
                  <a:satMod val="105000"/>
                </a:srgbClr>
              </a:contourClr>
            </a:sp3d>
          </c:spPr>
          <c:invertIfNegative val="1"/>
          <c:dLbls>
            <c:dLbl>
              <c:idx val="6"/>
              <c:layout>
                <c:manualLayout>
                  <c:x val="6.44122383252806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4A-41A0-9B44-42373057DC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5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2006.</c:v>
                </c:pt>
                <c:pt idx="1">
                  <c:v>2007.</c:v>
                </c:pt>
                <c:pt idx="2">
                  <c:v>2008.</c:v>
                </c:pt>
                <c:pt idx="3">
                  <c:v>2009.</c:v>
                </c:pt>
                <c:pt idx="4">
                  <c:v>2010.</c:v>
                </c:pt>
                <c:pt idx="5">
                  <c:v>2011.</c:v>
                </c:pt>
                <c:pt idx="6">
                  <c:v>2012.</c:v>
                </c:pt>
                <c:pt idx="7">
                  <c:v>2013.</c:v>
                </c:pt>
                <c:pt idx="8">
                  <c:v>2014.</c:v>
                </c:pt>
                <c:pt idx="9">
                  <c:v>2015.</c:v>
                </c:pt>
                <c:pt idx="10">
                  <c:v>2016.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1611</c:v>
                </c:pt>
                <c:pt idx="1">
                  <c:v>1550</c:v>
                </c:pt>
                <c:pt idx="2">
                  <c:v>1556</c:v>
                </c:pt>
                <c:pt idx="3">
                  <c:v>1269</c:v>
                </c:pt>
                <c:pt idx="4">
                  <c:v>1174</c:v>
                </c:pt>
                <c:pt idx="5">
                  <c:v>1629</c:v>
                </c:pt>
                <c:pt idx="6">
                  <c:v>1422</c:v>
                </c:pt>
                <c:pt idx="7">
                  <c:v>1712</c:v>
                </c:pt>
                <c:pt idx="8">
                  <c:v>1749</c:v>
                </c:pt>
                <c:pt idx="9">
                  <c:v>1887</c:v>
                </c:pt>
                <c:pt idx="10">
                  <c:v>2197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>
                    <a:contourClr>
                      <a:srgbClr val="4F81BD">
                        <a:shade val="95000"/>
                        <a:satMod val="105000"/>
                      </a:srgbClr>
                    </a:contourClr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1-434A-41A0-9B44-42373057D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7218016"/>
        <c:axId val="1767220736"/>
        <c:axId val="0"/>
      </c:bar3DChart>
      <c:catAx>
        <c:axId val="176721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767220736"/>
        <c:crosses val="autoZero"/>
        <c:auto val="1"/>
        <c:lblAlgn val="ctr"/>
        <c:lblOffset val="100"/>
        <c:noMultiLvlLbl val="0"/>
      </c:catAx>
      <c:valAx>
        <c:axId val="176722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7672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92658526379848E-2"/>
          <c:y val="0.13124177234117362"/>
          <c:w val="0.83957345911471215"/>
          <c:h val="0.811986846120311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"/>
          <c:dPt>
            <c:idx val="0"/>
            <c:bubble3D val="0"/>
            <c:explosion val="4"/>
            <c:spPr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8F-4083-9F8E-F39E43FF49AC}"/>
              </c:ext>
            </c:extLst>
          </c:dPt>
          <c:dPt>
            <c:idx val="1"/>
            <c:bubble3D val="0"/>
            <c:explosion val="4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48F-4083-9F8E-F39E43FF49AC}"/>
              </c:ext>
            </c:extLst>
          </c:dPt>
          <c:dPt>
            <c:idx val="2"/>
            <c:bubble3D val="0"/>
            <c:explosion val="4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48F-4083-9F8E-F39E43FF49AC}"/>
              </c:ext>
            </c:extLst>
          </c:dPt>
          <c:dPt>
            <c:idx val="3"/>
            <c:bubble3D val="0"/>
            <c:explosion val="4"/>
            <c:spPr>
              <a:solidFill>
                <a:srgbClr val="80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48F-4083-9F8E-F39E43FF49AC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48F-4083-9F8E-F39E43FF49AC}"/>
              </c:ext>
            </c:extLst>
          </c:dPt>
          <c:dLbls>
            <c:dLbl>
              <c:idx val="0"/>
              <c:layout>
                <c:manualLayout>
                  <c:x val="-5.1301558319702791E-3"/>
                  <c:y val="-7.94771826737035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CBFB5C-E940-48B9-91E5-60A5AC502EE3}" type="CATEGORYNAME">
                      <a:rPr lang="it-IT" baseline="0" smtClean="0">
                        <a:solidFill>
                          <a:schemeClr val="accent2"/>
                        </a:solidFill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r>
                      <a:rPr lang="it-IT" baseline="0" dirty="0" smtClean="0">
                        <a:solidFill>
                          <a:schemeClr val="accent2"/>
                        </a:solidFill>
                      </a:rPr>
                      <a:t> 48,4%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48F-4083-9F8E-F39E43FF49AC}"/>
                </c:ext>
              </c:extLst>
            </c:dLbl>
            <c:dLbl>
              <c:idx val="1"/>
              <c:layout>
                <c:manualLayout>
                  <c:x val="-1.6200058326042578E-2"/>
                  <c:y val="8.215198229490138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94965E-CD2E-4695-A210-F6D41D99C514}" type="CATEGORYNAME">
                      <a:rPr lang="en-US" baseline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6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 30,3%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48F-4083-9F8E-F39E43FF49AC}"/>
                </c:ext>
              </c:extLst>
            </c:dLbl>
            <c:dLbl>
              <c:idx val="2"/>
              <c:layout>
                <c:manualLayout>
                  <c:x val="3.164847147729722E-2"/>
                  <c:y val="6.90971107878998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A75677-D0B8-4ED8-B736-619F3A91C312}" type="CATEGORYNAME">
                      <a:rPr lang="en-US" baseline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 10,1%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88083735909822"/>
                      <c:h val="0.164640784681986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48F-4083-9F8E-F39E43FF49AC}"/>
                </c:ext>
              </c:extLst>
            </c:dLbl>
            <c:dLbl>
              <c:idx val="3"/>
              <c:layout>
                <c:manualLayout>
                  <c:x val="2.8985507246376812E-2"/>
                  <c:y val="2.8642458001022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8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973FFF0-85E6-4D05-A7B6-E4321149BF6A}" type="CATEGORYNAME">
                      <a:rPr lang="en-US" baseline="0" smtClean="0">
                        <a:solidFill>
                          <a:srgbClr val="800000"/>
                        </a:solidFill>
                      </a:rPr>
                      <a:pPr>
                        <a:defRPr>
                          <a:solidFill>
                            <a:srgbClr val="800000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rgbClr val="800000"/>
                        </a:solidFill>
                      </a:rPr>
                      <a:t> 10,2 %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8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48F-4083-9F8E-F39E43FF49AC}"/>
                </c:ext>
              </c:extLst>
            </c:dLbl>
            <c:dLbl>
              <c:idx val="4"/>
              <c:layout>
                <c:manualLayout>
                  <c:x val="9.178750301139887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56682BA-9B33-4E53-BEBB-0D89F5F3F60F}" type="CATEGORYNAME">
                      <a:rPr lang="en-US" baseline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accent1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 1,0%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9178743961351"/>
                      <c:h val="0.165410194955905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48F-4083-9F8E-F39E43FF4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Proizvodnja ploča, listova, cijevi i profila</c:v>
                </c:pt>
                <c:pt idx="1">
                  <c:v>Proizvodnja plastične ambalaže</c:v>
                </c:pt>
                <c:pt idx="2">
                  <c:v>Proizvodnja proizvoda za građevinarstvo</c:v>
                </c:pt>
                <c:pt idx="3">
                  <c:v>Proizvodnja ostalih proizvoda od plastike</c:v>
                </c:pt>
                <c:pt idx="4">
                  <c:v>Proizvodnja polugotovih i gotovih proizvoda od gume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0.52600000000000002</c:v>
                </c:pt>
                <c:pt idx="1">
                  <c:v>0.26500000000000001</c:v>
                </c:pt>
                <c:pt idx="2">
                  <c:v>0.10100000000000001</c:v>
                </c:pt>
                <c:pt idx="3">
                  <c:v>9.7000000000000003E-2</c:v>
                </c:pt>
                <c:pt idx="4" formatCode="0%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48F-4083-9F8E-F39E43FF49A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55137-BAD9-4284-99E8-845FDAE86156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010C-46AD-464E-94DB-9E8D73D3C4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962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028" y="5759669"/>
            <a:ext cx="5434176" cy="1098331"/>
          </a:xfrm>
        </p:spPr>
        <p:txBody>
          <a:bodyPr anchor="ctr"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22737" y="4910192"/>
            <a:ext cx="7459717" cy="712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SEKTOR ZA INDUSTRIJU I IT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INDUSTRY </a:t>
            </a:r>
            <a:r>
              <a:rPr lang="hr-HR" sz="1400" b="0" smtClean="0">
                <a:solidFill>
                  <a:schemeClr val="bg1"/>
                </a:solidFill>
                <a:latin typeface="Dosis" panose="02010503020202060003" pitchFamily="2" charset="-18"/>
              </a:rPr>
              <a:t>AND  IT </a:t>
            </a:r>
            <a:r>
              <a:rPr lang="en-US" sz="14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SECTOR</a:t>
            </a:r>
            <a:endParaRPr lang="en-US" sz="12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3798503" y="6478588"/>
            <a:ext cx="5219700" cy="269053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247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53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41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56885-09F7-441C-A974-1FA1179ABDEB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68233-B7E9-40E8-956B-C8584E99B06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85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CBD738-4ED5-4DC8-B39B-53DCDB27DB0F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1B55E4-BE64-40D1-B7D1-36E4C4C369C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7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DD5F27-C8CA-42C7-901B-A7C2A314EC45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972D3D-CF67-438D-9896-62DDFB1E2F9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41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E8B4D0-52B9-4284-80C1-9910386C83C1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7E7BD1-F94F-41FF-A313-8D618D4BBBF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88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1E0A7-7E4E-42A3-9B16-516C40E58EBC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7AB63-5B3A-407D-8753-39415536C51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10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AE611-1B35-4B87-AEA6-E3D425A623C7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131F28-4094-40EF-A8F9-E57F2C1A936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18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99256-7676-456D-8FAB-8350FBDBEE4C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3F4046-067E-4CA4-929D-8EF010838F2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773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6AA54-48EC-40B1-9BE4-F009E6A315C5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2D8017-E654-4283-A3E0-EB1BDA77C62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2616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67447-759B-4682-BE89-0F898CD6524A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36B155-C6FC-4371-883D-91531A8DA6C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49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C38D4-E7B6-4298-ACA5-3B79A2CDB2F9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BA7623-3A5F-49DC-9179-8120272D1A8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54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476250"/>
            <a:ext cx="2095500" cy="564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135688" cy="5649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439534-F1EA-4E1E-B31E-6F92CBA96E41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C510E-91A3-4E28-AEB4-9193ED53546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42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76250"/>
            <a:ext cx="8383588" cy="564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4000" y="63817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38DB7224-00C2-4D88-BBAC-7D5A406CCCAC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235825" y="6308725"/>
            <a:ext cx="1701800" cy="404813"/>
          </a:xfrm>
        </p:spPr>
        <p:txBody>
          <a:bodyPr/>
          <a:lstStyle>
            <a:lvl1pPr>
              <a:defRPr/>
            </a:lvl1pPr>
          </a:lstStyle>
          <a:p>
            <a:fld id="{05448DF2-1A43-4FD4-8B44-5DCC3F36052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83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4000" y="63817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34B0926D-C854-46E3-A05E-AE5F5B328BD7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5825" y="6308725"/>
            <a:ext cx="1701800" cy="404813"/>
          </a:xfrm>
        </p:spPr>
        <p:txBody>
          <a:bodyPr/>
          <a:lstStyle>
            <a:lvl1pPr>
              <a:defRPr/>
            </a:lvl1pPr>
          </a:lstStyle>
          <a:p>
            <a:fld id="{85096FEF-42AB-43F7-B8B0-A685ED37B40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91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4000" y="63817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9CF6B1E5-E74A-4914-942F-C4239F384CEC}" type="datetime1">
              <a:rPr lang="en-GB"/>
              <a:pPr/>
              <a:t>03/03/2017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5825" y="6308725"/>
            <a:ext cx="1701800" cy="404813"/>
          </a:xfrm>
        </p:spPr>
        <p:txBody>
          <a:bodyPr/>
          <a:lstStyle>
            <a:lvl1pPr>
              <a:defRPr/>
            </a:lvl1pPr>
          </a:lstStyle>
          <a:p>
            <a:fld id="{EF91991A-09A4-49C2-BDED-975E273C1AA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139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08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775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018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13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73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7A76-4852-4B6C-BAE3-FDE89166443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38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450" y="635635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3407A76-4852-4B6C-BAE3-FDE8916644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581024" y="6176962"/>
            <a:ext cx="3019425" cy="681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160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SEKTOR ZA INDUSTRIJU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5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INDUSTRY </a:t>
            </a:r>
            <a:r>
              <a:rPr lang="hr-HR" sz="105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AND  IT </a:t>
            </a:r>
            <a:r>
              <a:rPr lang="en-US" sz="1050" b="0" dirty="0" smtClean="0">
                <a:solidFill>
                  <a:schemeClr val="bg1"/>
                </a:solidFill>
                <a:latin typeface="Dosis" panose="02010503020202060003" pitchFamily="2" charset="-18"/>
              </a:rPr>
              <a:t>SECTOR</a:t>
            </a:r>
            <a:endParaRPr lang="en-US" sz="1000" b="0" dirty="0" smtClean="0">
              <a:solidFill>
                <a:schemeClr val="bg1"/>
              </a:solidFill>
              <a:latin typeface="Dosis" panose="02010503020202060003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068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9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0" y="6381750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33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A9F7C0-947E-4E30-BE99-6D6C3918252A}" type="datetime1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03/03/2017</a:t>
            </a:fld>
            <a:endParaRPr lang="en-GB" smtClean="0"/>
          </a:p>
        </p:txBody>
      </p:sp>
      <p:sp>
        <p:nvSpPr>
          <p:cNvPr id="479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308725"/>
            <a:ext cx="17018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66C232-35CD-4190-A8A5-FD545D90F417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479239" name="Rectangle 7"/>
          <p:cNvSpPr>
            <a:spLocks noChangeArrowheads="1"/>
          </p:cNvSpPr>
          <p:nvPr userDrawn="1"/>
        </p:nvSpPr>
        <p:spPr bwMode="auto">
          <a:xfrm>
            <a:off x="4491038" y="0"/>
            <a:ext cx="4257675" cy="295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 sz="2800" b="1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gpehnec@hgk.h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647" y="5759669"/>
            <a:ext cx="6597353" cy="1098331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Radionica za prikupljanje otpadne plastične folije</a:t>
            </a:r>
            <a:r>
              <a:rPr lang="hr-HR" sz="2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hr-HR" sz="2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hr-HR" sz="1400" b="1" dirty="0" smtClean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mr. Gordana Pehnec Pavlović, dipl. inž.</a:t>
            </a:r>
            <a:endParaRPr lang="hr-HR" sz="1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48" y="189782"/>
            <a:ext cx="7894248" cy="951181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3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B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ROJ ZAPOSLENIH (2008. – 201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5.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0963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374230"/>
              </p:ext>
            </p:extLst>
          </p:nvPr>
        </p:nvGraphicFramePr>
        <p:xfrm>
          <a:off x="551013" y="1311214"/>
          <a:ext cx="7886700" cy="4606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6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275"/>
            <a:ext cx="7886700" cy="974785"/>
          </a:xfrm>
        </p:spPr>
        <p:txBody>
          <a:bodyPr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UKUPNI PRIHOD (2008. – 2015.)u mil.HRK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381211"/>
              </p:ext>
            </p:extLst>
          </p:nvPr>
        </p:nvGraphicFramePr>
        <p:xfrm>
          <a:off x="628650" y="1354346"/>
          <a:ext cx="7886700" cy="458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1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045"/>
            <a:ext cx="7886700" cy="1046073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PROIZVODNJA POLIMERA U PRIMARNIM OBLICIMA ( 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488278"/>
              </p:ext>
            </p:extLst>
          </p:nvPr>
        </p:nvGraphicFramePr>
        <p:xfrm>
          <a:off x="628650" y="1406106"/>
          <a:ext cx="7886700" cy="450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743476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68576"/>
            <a:ext cx="7886700" cy="1690689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PROIZVODNJA POLUGOTOVIH I GOTOVIH PROIZVODA OD PLASTIKE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402706"/>
              </p:ext>
            </p:extLst>
          </p:nvPr>
        </p:nvGraphicFramePr>
        <p:xfrm>
          <a:off x="628650" y="158408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2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18601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PROIZVODNJA POLUGOTOVIH I GOTOVIH PROIZVODA OD GUME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32932"/>
              </p:ext>
            </p:extLst>
          </p:nvPr>
        </p:nvGraphicFramePr>
        <p:xfrm>
          <a:off x="559639" y="160996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2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012"/>
            <a:ext cx="7886700" cy="1190445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STRUKTURA PROIZVODNJE PO GRUPAMA PROIZVODA U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2016.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GODINI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077812"/>
              </p:ext>
            </p:extLst>
          </p:nvPr>
        </p:nvGraphicFramePr>
        <p:xfrm>
          <a:off x="628650" y="1431985"/>
          <a:ext cx="7886700" cy="443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190447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8848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429555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IZVOZ I UVOZ PROIZVODA OD PLASTIKE I GUME U MIL.</a:t>
            </a:r>
            <a:r>
              <a:rPr lang="en-GB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US$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60176"/>
              </p:ext>
            </p:extLst>
          </p:nvPr>
        </p:nvGraphicFramePr>
        <p:xfrm>
          <a:off x="296214" y="1429555"/>
          <a:ext cx="8219136" cy="474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0" y="1313645"/>
            <a:ext cx="9144000" cy="7987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4237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UDIO U UVOZU I IZVOZU AMBALAŽE U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2015. GODINI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0157614"/>
              </p:ext>
            </p:extLst>
          </p:nvPr>
        </p:nvGraphicFramePr>
        <p:xfrm>
          <a:off x="120770" y="1690689"/>
          <a:ext cx="4367122" cy="442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9120586"/>
              </p:ext>
            </p:extLst>
          </p:nvPr>
        </p:nvGraphicFramePr>
        <p:xfrm>
          <a:off x="4629150" y="1621677"/>
          <a:ext cx="451485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71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011"/>
            <a:ext cx="7886700" cy="1061049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POTROŠNJA AMBALAŽE U RH</a:t>
            </a:r>
            <a:b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2008. DO 2015. GODINE (u tonama)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106384"/>
              </p:ext>
            </p:extLst>
          </p:nvPr>
        </p:nvGraphicFramePr>
        <p:xfrm>
          <a:off x="507879" y="1268083"/>
          <a:ext cx="8118535" cy="4718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132336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3031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</p:spPr>
        <p:txBody>
          <a:bodyPr>
            <a:normAutofit/>
          </a:bodyPr>
          <a:lstStyle/>
          <a:p>
            <a:r>
              <a:rPr lang="hr-HR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KRUŽNO GOSPODARSTVO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7910"/>
            <a:ext cx="7886700" cy="4949054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PGO bazira se na ciljevima Kružnog gospodarstva, potiče hijerarhiju otpada i stavlja težište na recikliranje otpada i povećanje resursne učinkovitosti. </a:t>
            </a:r>
          </a:p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Obveze: Recikliranje komunalnog 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otpada</a:t>
            </a:r>
            <a:endParaRPr lang="hr-HR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do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2025. 60%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do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2030. 65%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Recikliranje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ambalažnog otpada: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do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2025. 65%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do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2030. 75%</a:t>
            </a:r>
          </a:p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Do 1.1.2020: 50% odvojeno prikupljanje. (1.1.2015. mogućnost odvajanja). 31.12.2020. Smanjenje odlaganja  </a:t>
            </a:r>
            <a:r>
              <a:rPr lang="hr-HR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biootpada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na 35% u odnosu na 1997.</a:t>
            </a:r>
          </a:p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Odlaganje komunalnog otpada 2030. – 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najviše do 10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%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312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6089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6989"/>
            <a:ext cx="7886700" cy="3959974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Udruženje industrije plastike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gume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Kružno gospodarstvo i ciljevi EU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Smjernice za sortiranje otpadne meke plastike - folije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altLang="sr-Latn-RS" b="1" dirty="0">
              <a:solidFill>
                <a:schemeClr val="tx2"/>
              </a:solidFill>
            </a:endParaRPr>
          </a:p>
          <a:p>
            <a:pPr marL="609600" lvl="0" indent="-6096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GB" b="1" kern="0" dirty="0">
              <a:solidFill>
                <a:srgbClr val="336699"/>
              </a:solidFill>
              <a:latin typeface="Arial"/>
            </a:endParaRPr>
          </a:p>
          <a:p>
            <a:pPr marL="0" indent="0">
              <a:buNone/>
            </a:pPr>
            <a:endParaRPr lang="hr-H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66842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0911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7948"/>
          </a:xfrm>
        </p:spPr>
        <p:txBody>
          <a:bodyPr>
            <a:normAutofit/>
          </a:bodyPr>
          <a:lstStyle/>
          <a:p>
            <a:r>
              <a:rPr lang="hr-HR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KRUŽNO GOSPODARSTVO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4896803"/>
          </a:xfrm>
        </p:spPr>
        <p:txBody>
          <a:bodyPr>
            <a:normAutofit/>
          </a:bodyPr>
          <a:lstStyle/>
          <a:p>
            <a:r>
              <a:rPr lang="hr-HR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HGK </a:t>
            </a:r>
            <a:r>
              <a:rPr lang="hr-HR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želi pomoći ostvarenje EU ciljeva reciklaže</a:t>
            </a:r>
            <a:r>
              <a:rPr lang="hr-HR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sukladno zahtjevima Kružnog gospodarstva. Neispunjenje EU cilja znači plaćanje penala za RH.</a:t>
            </a:r>
          </a:p>
          <a:p>
            <a:endParaRPr lang="hr-HR" sz="26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hr-HR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 pripremi je projekt koji će biti pilot projekt kojim bi </a:t>
            </a:r>
            <a:r>
              <a:rPr lang="hr-HR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 kućnom </a:t>
            </a:r>
            <a:r>
              <a:rPr lang="hr-HR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pragu odvojeno prikupljali otpadnu plastiku, tekstil i gumu. Projektom se želi stvoriti tržište za sekundarne sirovine koje bi u najvećem mogućem dijelu preuzela hrvatska industrija. Projekt je još u pripremi</a:t>
            </a:r>
            <a:r>
              <a:rPr lang="hr-HR" sz="2600" b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hr-HR" sz="26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48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8611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SORTIRANJE</a:t>
            </a:r>
            <a:r>
              <a:rPr lang="en-GB" dirty="0"/>
              <a:t> 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PLASTIČNIH FOLIJA</a:t>
            </a:r>
            <a:endParaRPr lang="hr-HR" sz="3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870677"/>
          </a:xfrm>
        </p:spPr>
        <p:txBody>
          <a:bodyPr/>
          <a:lstStyle/>
          <a:p>
            <a:pPr lvl="0"/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Međunarodne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oznake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(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kodovi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polimera</a:t>
            </a:r>
            <a:endParaRPr lang="hr-HR" sz="2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Budući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je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sortiranje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polimernih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kompleksan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posao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u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kojemu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se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sortiranje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temelji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empirijskom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iskustvu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za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početak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je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vrlo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bitno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upoznati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se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međunarodnim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oznakama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polimera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 (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tabela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1</a:t>
            </a:r>
            <a:r>
              <a:rPr lang="en-GB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.)</a:t>
            </a:r>
            <a:endParaRPr lang="hr-HR" sz="2600" b="1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hr-HR" sz="2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večini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slučajeva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plastični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proizvodi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plasirani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tržište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označeni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jednim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od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ovih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kodova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iz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razloga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da se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olakša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proces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sortiranja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oporabe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otpadnih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polimera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hr-HR" sz="2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hr-HR" sz="2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67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480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212" y="1036604"/>
            <a:ext cx="5733575" cy="492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5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08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SORTIRANJE FOLIJA PREMA 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VRSTAMA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4297"/>
            <a:ext cx="7886700" cy="4452666"/>
          </a:xfrm>
        </p:spPr>
        <p:txBody>
          <a:bodyPr>
            <a:normAutofit/>
          </a:bodyPr>
          <a:lstStyle/>
          <a:p>
            <a:r>
              <a:rPr lang="en-GB" sz="2600" b="1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Budući</a:t>
            </a:r>
            <a:r>
              <a:rPr lang="en-GB" sz="26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polimerni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matrerijali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nisu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kompatibilni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vrlo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je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bitno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sortirati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ih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prema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vrstama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da bi se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postigao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optimalan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komercijalan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učinak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s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naglaskom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da je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otpadnu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najjednostavnije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sortirati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izvoru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(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tj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 u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rasutom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stanju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).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Kada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se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folija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jednom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izbalira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troškovi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sortiranja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iste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eksponencijalno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rastu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samim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time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plasman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istih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na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tržište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postaje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u="sng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upitan</a:t>
            </a:r>
            <a:r>
              <a:rPr lang="en-GB" sz="2600" b="1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hr-HR" sz="2600" b="1" u="sng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Otpadne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je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potrebno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sortirati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u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sljedeće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2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frakcije</a:t>
            </a: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  <a:endParaRPr lang="hr-HR" sz="26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09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22851"/>
          </a:xfrm>
        </p:spPr>
        <p:txBody>
          <a:bodyPr>
            <a:noAutofit/>
          </a:bodyPr>
          <a:lstStyle/>
          <a:p>
            <a:r>
              <a:rPr lang="en-GB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PET</a:t>
            </a:r>
            <a:r>
              <a:rPr lang="en-GB" altLang="sr-Latn-RS" sz="2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GB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FOLIJA</a:t>
            </a:r>
            <a:endParaRPr lang="hr-HR" sz="3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672968"/>
              </p:ext>
            </p:extLst>
          </p:nvPr>
        </p:nvGraphicFramePr>
        <p:xfrm>
          <a:off x="879566" y="1428204"/>
          <a:ext cx="6409508" cy="4115378"/>
        </p:xfrm>
        <a:graphic>
          <a:graphicData uri="http://schemas.openxmlformats.org/drawingml/2006/table">
            <a:tbl>
              <a:tblPr firstRow="1" firstCol="1" bandRow="1"/>
              <a:tblGrid>
                <a:gridCol w="1914855">
                  <a:extLst>
                    <a:ext uri="{9D8B030D-6E8A-4147-A177-3AD203B41FA5}">
                      <a16:colId xmlns:a16="http://schemas.microsoft.com/office/drawing/2014/main" val="2023178628"/>
                    </a:ext>
                  </a:extLst>
                </a:gridCol>
                <a:gridCol w="4494653">
                  <a:extLst>
                    <a:ext uri="{9D8B030D-6E8A-4147-A177-3AD203B41FA5}">
                      <a16:colId xmlns:a16="http://schemas.microsoft.com/office/drawing/2014/main" val="937441128"/>
                    </a:ext>
                  </a:extLst>
                </a:gridCol>
              </a:tblGrid>
              <a:tr h="25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-međunarodna oznaka: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428807"/>
                  </a:ext>
                </a:extLst>
              </a:tr>
              <a:tr h="25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-područje primjene: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u industriji igračaka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16380"/>
                  </a:ext>
                </a:extLst>
              </a:tr>
              <a:tr h="25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u elektronskoj industiji ( miševi, tipkovnice)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847848"/>
                  </a:ext>
                </a:extLst>
              </a:tr>
              <a:tr h="514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u prehrambenoj industriji ( sendviči, mesni proizvodi i slastičarski proizvodi)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689573"/>
                  </a:ext>
                </a:extLst>
              </a:tr>
              <a:tr h="25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Čaše za napitke ( vrlo rijetko)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539530"/>
                  </a:ext>
                </a:extLst>
              </a:tr>
              <a:tr h="257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819601"/>
                  </a:ext>
                </a:extLst>
              </a:tr>
              <a:tr h="2314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-problematika kod sortiranja: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industriji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igračaka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elektronskoj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industriji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PET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koriste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PVC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Ukoliko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označena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uvijek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postavlja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pitanje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raspoznati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PET od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polimera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 gore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navedenom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slučaju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najjednostanije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upaljačem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rubno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zapaliti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predmetnu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ukoliko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plamen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sagorijevanja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polimera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plavkaste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znači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 PET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 PS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PVC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gore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crnim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plamenom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62659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85258" y="2556833"/>
            <a:ext cx="53819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sr-Latn-R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 FOLIJA</a:t>
            </a:r>
            <a:endParaRPr kumimoji="0" lang="en-GB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288" y="1332411"/>
            <a:ext cx="349975" cy="33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657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66690"/>
          </a:xfrm>
        </p:spPr>
        <p:txBody>
          <a:bodyPr>
            <a:normAutofit fontScale="90000"/>
          </a:bodyPr>
          <a:lstStyle/>
          <a:p>
            <a:r>
              <a:rPr lang="en-GB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PE</a:t>
            </a:r>
            <a:r>
              <a:rPr lang="en-GB" altLang="sr-Latn-RS" sz="4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920064"/>
              </p:ext>
            </p:extLst>
          </p:nvPr>
        </p:nvGraphicFramePr>
        <p:xfrm>
          <a:off x="1210491" y="1319818"/>
          <a:ext cx="6688183" cy="4732638"/>
        </p:xfrm>
        <a:graphic>
          <a:graphicData uri="http://schemas.openxmlformats.org/drawingml/2006/table">
            <a:tbl>
              <a:tblPr firstRow="1" firstCol="1" bandRow="1"/>
              <a:tblGrid>
                <a:gridCol w="1998110">
                  <a:extLst>
                    <a:ext uri="{9D8B030D-6E8A-4147-A177-3AD203B41FA5}">
                      <a16:colId xmlns:a16="http://schemas.microsoft.com/office/drawing/2014/main" val="3440869689"/>
                    </a:ext>
                  </a:extLst>
                </a:gridCol>
                <a:gridCol w="4690073">
                  <a:extLst>
                    <a:ext uri="{9D8B030D-6E8A-4147-A177-3AD203B41FA5}">
                      <a16:colId xmlns:a16="http://schemas.microsoft.com/office/drawing/2014/main" val="4151949794"/>
                    </a:ext>
                  </a:extLst>
                </a:gridCol>
              </a:tblGrid>
              <a:tr h="3218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-međunarodna oznaka: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735695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-područje primjene: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Transpotna ambalaža ( vrećice iz trgovačkih centara)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860275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Zbirna ambalaža ( 6 boca napitaka, šečer, brašno, itd)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770439"/>
                  </a:ext>
                </a:extLst>
              </a:tr>
              <a:tr h="48275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Industrijska ambalaža ( prekrivna folija građevniskih materijala, ambalaža od humusa, umjetnog gnojiva, pijeska, itd)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543125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Strech folija 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611325"/>
                  </a:ext>
                </a:extLst>
              </a:tr>
              <a:tr h="6436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Građevniske folije ( debele građevinske folije koje sluše za prekirvanje , koriste se za postavljanje ispod glazure, soboslikarska folija koja se koristi za zaštitu namještaja, itd)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13003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od časopisa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104620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Vreće za smeće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340066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 za silažu ( zelena kojom se omataju bale)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333032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Vreće od krumpira, luka i češnjaka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168189"/>
                  </a:ext>
                </a:extLst>
              </a:tr>
              <a:tr h="169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284735"/>
                  </a:ext>
                </a:extLst>
              </a:tr>
              <a:tr h="193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-problematika: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Najveći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prilikom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sortiranja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odvojiti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višeslojne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PE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budući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vizualno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osjetno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opipom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jednake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LDPE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Višeslojne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koriste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pakiranje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prehrambenih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artikala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kvarljive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robe)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smiju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doći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doticaj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zrakom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U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svrhu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folijama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postoji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tvz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barijerni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sloj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služi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barijera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zrak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prolazi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kroz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Takva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sebi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oznaku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(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polimeri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spada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LD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Ukoliko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višeslojna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sebi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oznaku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najlakše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raspoznati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mjestu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kojem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spajana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varu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širok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specifičnog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oblika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210587"/>
                  </a:ext>
                </a:extLst>
              </a:tr>
            </a:tbl>
          </a:graphicData>
        </a:graphic>
      </p:graphicFrame>
      <p:pic>
        <p:nvPicPr>
          <p:cNvPr id="2052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936" y="1319213"/>
            <a:ext cx="383177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71" y="1319213"/>
            <a:ext cx="42672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968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2485"/>
          </a:xfrm>
        </p:spPr>
        <p:txBody>
          <a:bodyPr>
            <a:normAutofit/>
          </a:bodyPr>
          <a:lstStyle/>
          <a:p>
            <a:r>
              <a:rPr lang="en-GB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hr-HR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VC</a:t>
            </a:r>
            <a:r>
              <a:rPr lang="en-GB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FOLIJA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252470"/>
              </p:ext>
            </p:extLst>
          </p:nvPr>
        </p:nvGraphicFramePr>
        <p:xfrm>
          <a:off x="1672046" y="1759133"/>
          <a:ext cx="5609499" cy="3744685"/>
        </p:xfrm>
        <a:graphic>
          <a:graphicData uri="http://schemas.openxmlformats.org/drawingml/2006/table">
            <a:tbl>
              <a:tblPr firstRow="1" firstCol="1" bandRow="1"/>
              <a:tblGrid>
                <a:gridCol w="1841788">
                  <a:extLst>
                    <a:ext uri="{9D8B030D-6E8A-4147-A177-3AD203B41FA5}">
                      <a16:colId xmlns:a16="http://schemas.microsoft.com/office/drawing/2014/main" val="4182839413"/>
                    </a:ext>
                  </a:extLst>
                </a:gridCol>
                <a:gridCol w="3767711">
                  <a:extLst>
                    <a:ext uri="{9D8B030D-6E8A-4147-A177-3AD203B41FA5}">
                      <a16:colId xmlns:a16="http://schemas.microsoft.com/office/drawing/2014/main" val="152285043"/>
                    </a:ext>
                  </a:extLst>
                </a:gridCol>
              </a:tblGrid>
              <a:tr h="31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-međunordna oznaka: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139860"/>
                  </a:ext>
                </a:extLst>
              </a:tr>
              <a:tr h="31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-područje primjene: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za posteljinu ( jastuke)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791862"/>
                  </a:ext>
                </a:extLst>
              </a:tr>
              <a:tr h="31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za igračke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926955"/>
                  </a:ext>
                </a:extLst>
              </a:tr>
              <a:tr h="312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515748"/>
                  </a:ext>
                </a:extLst>
              </a:tr>
              <a:tr h="2496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Udio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PVC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folijama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PVC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materijal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problematičan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zbog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nekompatibilnosti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polimerima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zbog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toga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posebno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treba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obratit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pozornost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takav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strogo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odvoji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ostalih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polimera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Predstavlja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 (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prepreku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kakvoj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oporabi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materijalnoj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energetskoj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PVC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najjednostavnije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detektira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rubnim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paljenjem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upaljačem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specifičan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miris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upali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čađi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482159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890" y="1759133"/>
            <a:ext cx="317019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85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57983"/>
          </a:xfrm>
        </p:spPr>
        <p:txBody>
          <a:bodyPr>
            <a:normAutofit/>
          </a:bodyPr>
          <a:lstStyle/>
          <a:p>
            <a:r>
              <a:rPr lang="en-GB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hr-HR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en-GB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FOLIJA</a:t>
            </a:r>
            <a:endParaRPr lang="hr-H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678599"/>
              </p:ext>
            </p:extLst>
          </p:nvPr>
        </p:nvGraphicFramePr>
        <p:xfrm>
          <a:off x="1419496" y="1820091"/>
          <a:ext cx="6043749" cy="3431179"/>
        </p:xfrm>
        <a:graphic>
          <a:graphicData uri="http://schemas.openxmlformats.org/drawingml/2006/table">
            <a:tbl>
              <a:tblPr firstRow="1" firstCol="1" bandRow="1"/>
              <a:tblGrid>
                <a:gridCol w="1984367">
                  <a:extLst>
                    <a:ext uri="{9D8B030D-6E8A-4147-A177-3AD203B41FA5}">
                      <a16:colId xmlns:a16="http://schemas.microsoft.com/office/drawing/2014/main" val="3912258484"/>
                    </a:ext>
                  </a:extLst>
                </a:gridCol>
                <a:gridCol w="4059382">
                  <a:extLst>
                    <a:ext uri="{9D8B030D-6E8A-4147-A177-3AD203B41FA5}">
                      <a16:colId xmlns:a16="http://schemas.microsoft.com/office/drawing/2014/main" val="1943055937"/>
                    </a:ext>
                  </a:extLst>
                </a:gridCol>
              </a:tblGrid>
              <a:tr h="34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-međunarodna oznaka: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155035"/>
                  </a:ext>
                </a:extLst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-područje primjene: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u prehrambenoj industiji ( keksi, kava)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182364"/>
                  </a:ext>
                </a:extLst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Plastične čaše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4484440"/>
                  </a:ext>
                </a:extLst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od tjestenine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863768"/>
                  </a:ext>
                </a:extLst>
              </a:tr>
              <a:tr h="34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755237"/>
                  </a:ext>
                </a:extLst>
              </a:tr>
              <a:tr h="171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-problematika: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LDPE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PP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najzastupljenije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kućanskom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otpadu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PP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može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prepoznati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načina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prilkom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gužvanja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proizvodi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karateristični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zvuk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šuškavi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relativno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kruta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karakterističan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ambalažnim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vrećicama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679362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733981" y="1820091"/>
            <a:ext cx="317500" cy="30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15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0565"/>
          </a:xfrm>
        </p:spPr>
        <p:txBody>
          <a:bodyPr>
            <a:normAutofit/>
          </a:bodyPr>
          <a:lstStyle/>
          <a:p>
            <a:r>
              <a:rPr lang="en-GB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hr-HR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en-GB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FOLIJA</a:t>
            </a:r>
            <a:endParaRPr lang="hr-HR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134118"/>
              </p:ext>
            </p:extLst>
          </p:nvPr>
        </p:nvGraphicFramePr>
        <p:xfrm>
          <a:off x="1284514" y="1576250"/>
          <a:ext cx="6505303" cy="3317967"/>
        </p:xfrm>
        <a:graphic>
          <a:graphicData uri="http://schemas.openxmlformats.org/drawingml/2006/table">
            <a:tbl>
              <a:tblPr firstRow="1" firstCol="1" bandRow="1"/>
              <a:tblGrid>
                <a:gridCol w="2135910">
                  <a:extLst>
                    <a:ext uri="{9D8B030D-6E8A-4147-A177-3AD203B41FA5}">
                      <a16:colId xmlns:a16="http://schemas.microsoft.com/office/drawing/2014/main" val="1616180770"/>
                    </a:ext>
                  </a:extLst>
                </a:gridCol>
                <a:gridCol w="4369393">
                  <a:extLst>
                    <a:ext uri="{9D8B030D-6E8A-4147-A177-3AD203B41FA5}">
                      <a16:colId xmlns:a16="http://schemas.microsoft.com/office/drawing/2014/main" val="2370613172"/>
                    </a:ext>
                  </a:extLst>
                </a:gridCol>
              </a:tblGrid>
              <a:tr h="30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-međunarodna oznaka: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215434"/>
                  </a:ext>
                </a:extLst>
              </a:tr>
              <a:tr h="30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-područje primjene: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Plastične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čaše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505065"/>
                  </a:ext>
                </a:extLst>
              </a:tr>
              <a:tr h="30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industriji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igračaka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092549"/>
                  </a:ext>
                </a:extLst>
              </a:tr>
              <a:tr h="30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u elektronskoj industriji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580143"/>
                  </a:ext>
                </a:extLst>
              </a:tr>
              <a:tr h="30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318648"/>
                  </a:ext>
                </a:extLst>
              </a:tr>
              <a:tr h="1809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-problematika: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je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količini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zastupljen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količini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pretežno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nalazimo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gore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navednim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slučajevima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Najveći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raspoznati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 PVC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slične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karakteristike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zapale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crni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plamen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čađe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razlikom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miris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PVC-a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agresivan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neugodan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miris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PS-a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aromatičan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431717"/>
                  </a:ext>
                </a:extLst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4537166" y="1576250"/>
            <a:ext cx="335280" cy="311331"/>
          </a:xfrm>
          <a:prstGeom prst="rect">
            <a:avLst/>
          </a:prstGeom>
        </p:spPr>
      </p:pic>
      <p:pic>
        <p:nvPicPr>
          <p:cNvPr id="5121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3346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70897"/>
          </a:xfrm>
        </p:spPr>
        <p:txBody>
          <a:bodyPr>
            <a:normAutofit fontScale="90000"/>
          </a:bodyPr>
          <a:lstStyle/>
          <a:p>
            <a:r>
              <a:rPr lang="hr-HR" altLang="sr-Latn-RS" sz="32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</a:rPr>
              <a:t>VIŠESLOJNE</a:t>
            </a:r>
            <a:r>
              <a:rPr lang="en-GB" altLang="sr-Latn-RS" sz="32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</a:rPr>
              <a:t> FOLIJ</a:t>
            </a:r>
            <a:r>
              <a:rPr lang="hr-HR" altLang="sr-Latn-RS" sz="32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</a:rPr>
              <a:t>E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578744"/>
              </p:ext>
            </p:extLst>
          </p:nvPr>
        </p:nvGraphicFramePr>
        <p:xfrm>
          <a:off x="1254033" y="1750424"/>
          <a:ext cx="6714309" cy="3317964"/>
        </p:xfrm>
        <a:graphic>
          <a:graphicData uri="http://schemas.openxmlformats.org/drawingml/2006/table">
            <a:tbl>
              <a:tblPr firstRow="1" firstCol="1" bandRow="1"/>
              <a:tblGrid>
                <a:gridCol w="2204534">
                  <a:extLst>
                    <a:ext uri="{9D8B030D-6E8A-4147-A177-3AD203B41FA5}">
                      <a16:colId xmlns:a16="http://schemas.microsoft.com/office/drawing/2014/main" val="2740642520"/>
                    </a:ext>
                  </a:extLst>
                </a:gridCol>
                <a:gridCol w="4509775">
                  <a:extLst>
                    <a:ext uri="{9D8B030D-6E8A-4147-A177-3AD203B41FA5}">
                      <a16:colId xmlns:a16="http://schemas.microsoft.com/office/drawing/2014/main" val="3844374021"/>
                    </a:ext>
                  </a:extLst>
                </a:gridCol>
              </a:tblGrid>
              <a:tr h="27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-međunarodna oznaka: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626168"/>
                  </a:ext>
                </a:extLst>
              </a:tr>
              <a:tr h="27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-područje primjene: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Prehrambena industrija-ambalaža lako kvarljive robe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63247"/>
                  </a:ext>
                </a:extLst>
              </a:tr>
              <a:tr h="27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 u faramaceutskoj industriji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557909"/>
                  </a:ext>
                </a:extLst>
              </a:tr>
              <a:tr h="27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187878"/>
                  </a:ext>
                </a:extLst>
              </a:tr>
              <a:tr h="276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514028"/>
                  </a:ext>
                </a:extLst>
              </a:tr>
              <a:tr h="1935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-problematika: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Višeslojne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imaju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širok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spektar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primjene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najčešće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koriste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ambalaža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prehrambenoj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industriji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pakiranje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kvarljivih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proizvoda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koji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smiju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doći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doticaj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zrakom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poput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mesa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mesnih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prerađevina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sireva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itd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večini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slučajeva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u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proizvodima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jasno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istaknutom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deklaracijom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Najveći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 je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raspoznati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od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klasične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folije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824543"/>
                  </a:ext>
                </a:extLst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275909" y="1750424"/>
            <a:ext cx="348342" cy="2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1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1924"/>
            <a:ext cx="7886700" cy="787011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UDRUŽENJE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INDUSTRIJE PLASTIKE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I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GUME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(1)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Osnovano</a:t>
            </a:r>
            <a:r>
              <a:rPr lang="en-US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2002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en-US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Hrvatskoj gospodarskoj komori pri Sektoru za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industriju i IT,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odlukom UO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HGK</a:t>
            </a:r>
          </a:p>
          <a:p>
            <a:pPr marL="0" indent="0" algn="just">
              <a:buNone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NKD: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Tx/>
              <a:buNone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C 20.16 – Proizvodnja plastike u primarnim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	         oblicima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Tx/>
              <a:buNone/>
            </a:pP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C 22 – 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  Proizvodnja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proizvoda od gume i plastike</a:t>
            </a:r>
            <a:endParaRPr lang="en-US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8995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hr-HR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Zahvaljujem se na pažnji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!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/>
            </a:r>
            <a:br>
              <a:rPr lang="en-GB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10188" y="2294266"/>
            <a:ext cx="4523624" cy="341405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707486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hr-HR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Plastika – materijal 21. stoljeća!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/>
            </a:r>
            <a:b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endParaRPr lang="hr-HR" sz="32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71" y="1958196"/>
            <a:ext cx="7886700" cy="4167008"/>
          </a:xfrm>
        </p:spPr>
        <p:txBody>
          <a:bodyPr/>
          <a:lstStyle/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Draškovićeva 45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10000 Zagreb-HR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tel. +385 1 4606-765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fax+385 1 4606-737</a:t>
            </a: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e-mail: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hlinkClick r:id="rId2"/>
              </a:rPr>
              <a:t>gpehnec@hgk.hr</a:t>
            </a:r>
            <a:endParaRPr lang="hr-HR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609600" indent="-609600" algn="ct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www.hgk.hr</a:t>
            </a:r>
          </a:p>
          <a:p>
            <a:endParaRPr lang="hr-H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9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6116"/>
            <a:ext cx="7886700" cy="687296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UDRUŽENJE INDUSTRIJE PLASTIKE I GUME </a:t>
            </a:r>
            <a:r>
              <a:rPr lang="hr-HR" altLang="sr-Latn-RS" sz="32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(2)</a:t>
            </a:r>
            <a:endParaRPr lang="hr-HR" sz="3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97" y="1431984"/>
            <a:ext cx="7937381" cy="42532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Vijeće Udruženja	(</a:t>
            </a:r>
            <a:r>
              <a:rPr lang="hr-HR" altLang="sr-Latn-RS" sz="3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18 </a:t>
            </a: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članova)</a:t>
            </a: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4 grupacije: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Polimerni kompoziti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Guma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Cijevi i spojna oprema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	- Ekstrudirana </a:t>
            </a:r>
            <a:r>
              <a:rPr lang="hr-HR" altLang="sr-Latn-RS" sz="3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ambalaža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r-HR" altLang="sr-Latn-RS" sz="3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Radna grupa za otpad</a:t>
            </a:r>
            <a:endParaRPr lang="hr-HR" altLang="sr-Latn-RS" sz="3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3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 2005. član </a:t>
            </a:r>
            <a:r>
              <a:rPr lang="hr-HR" altLang="sr-Latn-RS" sz="3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PlasticsEurope</a:t>
            </a: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Regija Mediteran</a:t>
            </a: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Od 2007. član </a:t>
            </a:r>
            <a:r>
              <a:rPr lang="hr-HR" altLang="sr-Latn-RS" sz="3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EuPC</a:t>
            </a:r>
            <a:endParaRPr lang="hr-HR" altLang="sr-Latn-RS" sz="3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Suradnja sa </a:t>
            </a:r>
            <a:r>
              <a:rPr lang="hr-HR" altLang="sr-Latn-RS" sz="3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Assocomaplast</a:t>
            </a:r>
            <a:r>
              <a:rPr lang="hr-HR" altLang="sr-Latn-RS" sz="3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-om, talijanskim udruženjem proizvođača strojeva za plastiku i gumu</a:t>
            </a:r>
          </a:p>
          <a:p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38687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3447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6045"/>
            <a:ext cx="7886700" cy="836764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MISIJA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5502"/>
            <a:ext cx="7886700" cy="3907766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Zastupanje interesa industrije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plastike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gume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RH.</a:t>
            </a:r>
          </a:p>
          <a:p>
            <a:pPr marL="0" indent="0" algn="just">
              <a:buNone/>
            </a:pPr>
            <a:endParaRPr lang="hr-HR" altLang="sr-Latn-RS" sz="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Aktivnosti vezane uz povećanje konkurentnosti ove grane industrije te razvoja </a:t>
            </a:r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i unapređenja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proizvodnje.</a:t>
            </a:r>
          </a:p>
          <a:p>
            <a:pPr marL="0" indent="0" algn="just">
              <a:buNone/>
            </a:pPr>
            <a:endParaRPr lang="hr-HR" altLang="sr-Latn-RS" sz="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hr-HR" altLang="sr-Latn-R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Unapređenje ugleda industrije plastike temeljeno na znanstveno argumentiranim </a:t>
            </a:r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činjenicama.</a:t>
            </a:r>
          </a:p>
          <a:p>
            <a:pPr marL="0" indent="0" algn="just">
              <a:buNone/>
            </a:pPr>
            <a:endParaRPr lang="hr-HR" altLang="sr-Latn-RS" sz="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hr-HR" altLang="sr-Latn-RS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Aktivnosti vezane uz održivi razvoj i zbrinjavanje otpada od plastike i gume.</a:t>
            </a:r>
            <a:endParaRPr lang="hr-HR" altLang="sr-Latn-R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12809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21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266"/>
            <a:ext cx="7886700" cy="1146774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– PROIZVODNJA PROIZVODA </a:t>
            </a: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/>
            </a:r>
            <a:b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</a:br>
            <a:r>
              <a:rPr lang="hr-HR" altLang="sr-Latn-RS" sz="28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OD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PLASTIKE I GUME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 222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– 87,1% tvrtki; 88,1% zaposlenih;</a:t>
            </a:r>
          </a:p>
          <a:p>
            <a:pPr marL="0" indent="0">
              <a:buNone/>
            </a:pP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           87,7% ukupnih prihoda</a:t>
            </a:r>
          </a:p>
          <a:p>
            <a:pPr marL="0" indent="0">
              <a:buNone/>
            </a:pPr>
            <a:endParaRPr lang="hr-HR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 221</a:t>
            </a: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– 12,9% tvrtki, 11,9% zaposlenih; </a:t>
            </a:r>
          </a:p>
          <a:p>
            <a:pPr marL="0" indent="0">
              <a:buNone/>
            </a:pPr>
            <a:r>
              <a:rPr lang="hr-HR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hr-HR" sz="2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            12,3% ukupnih prihoda</a:t>
            </a:r>
            <a:r>
              <a:rPr lang="hr-H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  <a:endParaRPr lang="hr-HR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28650" y="4235569"/>
            <a:ext cx="2658014" cy="157000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C 221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 Proizvodnja proizvoda od gume</a:t>
            </a:r>
          </a:p>
        </p:txBody>
      </p:sp>
      <p:sp>
        <p:nvSpPr>
          <p:cNvPr id="5" name="Oval 4"/>
          <p:cNvSpPr/>
          <p:nvPr/>
        </p:nvSpPr>
        <p:spPr>
          <a:xfrm>
            <a:off x="4851400" y="1690689"/>
            <a:ext cx="2663825" cy="192008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 algn="ctr">
            <a:solidFill>
              <a:srgbClr val="003399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har char="•"/>
              <a:defRPr sz="3300" b="1">
                <a:solidFill>
                  <a:srgbClr val="000066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C 222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Proizvodnja proizvoda od plastike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75469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8658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77" y="-34506"/>
            <a:ext cx="7886700" cy="1325563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UDIO TVRTKI 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U PRERAĐIVAČKOJ INDUSTRIJI RH  2015. 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12247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764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UDIO ZAPOSLENIH 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U PRERAĐIVAČKOJ INDUSTRIJI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2015.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8601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5" name="Content Placeholder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94363"/>
              </p:ext>
            </p:extLst>
          </p:nvPr>
        </p:nvGraphicFramePr>
        <p:xfrm>
          <a:off x="-208113" y="1423358"/>
          <a:ext cx="9170957" cy="4719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89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6649"/>
            <a:ext cx="7886700" cy="854015"/>
          </a:xfrm>
        </p:spPr>
        <p:txBody>
          <a:bodyPr>
            <a:normAutofit/>
          </a:bodyPr>
          <a:lstStyle/>
          <a:p>
            <a:pPr algn="ctr"/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C </a:t>
            </a:r>
            <a:r>
              <a:rPr lang="sr-Latn-RS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22</a:t>
            </a:r>
            <a:r>
              <a:rPr lang="hr-HR" altLang="sr-Latn-RS" sz="2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+mn-ea"/>
              </a:rPr>
              <a:t> - BROJ TVRTKI (2008. – 2015.)</a:t>
            </a:r>
            <a:endParaRPr lang="hr-HR" sz="28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+mn-ea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404344"/>
              </p:ext>
            </p:extLst>
          </p:nvPr>
        </p:nvGraphicFramePr>
        <p:xfrm>
          <a:off x="628650" y="1446063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0" y="1037446"/>
            <a:ext cx="9144000" cy="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9465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3117</TotalTime>
  <Words>1240</Words>
  <Application>Microsoft Office PowerPoint</Application>
  <PresentationFormat>On-screen Show (4:3)</PresentationFormat>
  <Paragraphs>190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Dosis</vt:lpstr>
      <vt:lpstr>Segoe UI Light</vt:lpstr>
      <vt:lpstr>Times New Roman</vt:lpstr>
      <vt:lpstr>Office Theme</vt:lpstr>
      <vt:lpstr>Default Design</vt:lpstr>
      <vt:lpstr>Radionica za prikupljanje otpadne plastične folije mr. Gordana Pehnec Pavlović, dipl. inž.</vt:lpstr>
      <vt:lpstr>SADRŽAJ</vt:lpstr>
      <vt:lpstr>UDRUŽENJE INDUSTRIJE PLASTIKE I GUME (1)</vt:lpstr>
      <vt:lpstr>UDRUŽENJE INDUSTRIJE PLASTIKE I GUME (2)</vt:lpstr>
      <vt:lpstr>MISIJA</vt:lpstr>
      <vt:lpstr>C 22 – PROIZVODNJA PROIZVODA  OD PLASTIKE I GUME</vt:lpstr>
      <vt:lpstr>UDIO TVRTKI C 22 U PRERAĐIVAČKOJ INDUSTRIJI RH  2015. </vt:lpstr>
      <vt:lpstr>UDIO ZAPOSLENIH C 22 U PRERAĐIVAČKOJ INDUSTRIJI 2015.</vt:lpstr>
      <vt:lpstr>C 22 - BROJ TVRTKI (2008. – 2015.)</vt:lpstr>
      <vt:lpstr> BROJ ZAPOSLENIH (2008. – 2015.)</vt:lpstr>
      <vt:lpstr>UKUPNI PRIHOD (2008. – 2015.)u mil.HRK</vt:lpstr>
      <vt:lpstr>PROIZVODNJA POLIMERA U PRIMARNIM OBLICIMA ( u tonama)</vt:lpstr>
      <vt:lpstr>PROIZVODNJA POLUGOTOVIH I GOTOVIH PROIZVODA OD PLASTIKE (u tonama)</vt:lpstr>
      <vt:lpstr>PROIZVODNJA POLUGOTOVIH I GOTOVIH PROIZVODA OD GUME (u tonama)</vt:lpstr>
      <vt:lpstr>STRUKTURA PROIZVODNJE PO GRUPAMA PROIZVODA U 2016. GODINI</vt:lpstr>
      <vt:lpstr>IZVOZ I UVOZ PROIZVODA OD PLASTIKE I GUME U MIL. US$</vt:lpstr>
      <vt:lpstr>UDIO U UVOZU I IZVOZU AMBALAŽE U  2015. GODINI (u tonama)</vt:lpstr>
      <vt:lpstr>POTROŠNJA AMBALAŽE U RH OD 2008. DO 2015. GODINE (u tonama)</vt:lpstr>
      <vt:lpstr>KRUŽNO GOSPODARSTVO</vt:lpstr>
      <vt:lpstr>KRUŽNO GOSPODARSTVO</vt:lpstr>
      <vt:lpstr>SORTIRANJE PLASTIČNIH FOLIJA</vt:lpstr>
      <vt:lpstr>PowerPoint Presentation</vt:lpstr>
      <vt:lpstr>SORTIRANJE FOLIJA PREMA VRSTAMA</vt:lpstr>
      <vt:lpstr>PET FOLIJA</vt:lpstr>
      <vt:lpstr>PE FOLIJA</vt:lpstr>
      <vt:lpstr>PVC FOLIJA</vt:lpstr>
      <vt:lpstr>PP FOLIJA</vt:lpstr>
      <vt:lpstr>PP FOLIJA</vt:lpstr>
      <vt:lpstr>VIŠESLOJNE FOLIJE</vt:lpstr>
      <vt:lpstr>Zahvaljujem se na pažnji! </vt:lpstr>
      <vt:lpstr>Plastika – materijal 21. stoljeća!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Gordana Pehnec Pavlović</cp:lastModifiedBy>
  <cp:revision>215</cp:revision>
  <dcterms:created xsi:type="dcterms:W3CDTF">2015-02-17T12:56:53Z</dcterms:created>
  <dcterms:modified xsi:type="dcterms:W3CDTF">2017-03-03T14:41:42Z</dcterms:modified>
</cp:coreProperties>
</file>