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30" r:id="rId2"/>
    <p:sldMasterId id="2147484052" r:id="rId3"/>
  </p:sldMasterIdLst>
  <p:notesMasterIdLst>
    <p:notesMasterId r:id="rId26"/>
  </p:notesMasterIdLst>
  <p:handoutMasterIdLst>
    <p:handoutMasterId r:id="rId27"/>
  </p:handoutMasterIdLst>
  <p:sldIdLst>
    <p:sldId id="582" r:id="rId4"/>
    <p:sldId id="566" r:id="rId5"/>
    <p:sldId id="596" r:id="rId6"/>
    <p:sldId id="627" r:id="rId7"/>
    <p:sldId id="637" r:id="rId8"/>
    <p:sldId id="638" r:id="rId9"/>
    <p:sldId id="599" r:id="rId10"/>
    <p:sldId id="636" r:id="rId11"/>
    <p:sldId id="630" r:id="rId12"/>
    <p:sldId id="640" r:id="rId13"/>
    <p:sldId id="641" r:id="rId14"/>
    <p:sldId id="642" r:id="rId15"/>
    <p:sldId id="583" r:id="rId16"/>
    <p:sldId id="639" r:id="rId17"/>
    <p:sldId id="631" r:id="rId18"/>
    <p:sldId id="632" r:id="rId19"/>
    <p:sldId id="633" r:id="rId20"/>
    <p:sldId id="643" r:id="rId21"/>
    <p:sldId id="644" r:id="rId22"/>
    <p:sldId id="645" r:id="rId23"/>
    <p:sldId id="485" r:id="rId24"/>
    <p:sldId id="492" r:id="rId25"/>
  </p:sldIdLst>
  <p:sldSz cx="9144000" cy="6858000" type="screen4x3"/>
  <p:notesSz cx="6797675" cy="9928225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1507" autoAdjust="0"/>
  </p:normalViewPr>
  <p:slideViewPr>
    <p:cSldViewPr>
      <p:cViewPr varScale="1">
        <p:scale>
          <a:sx n="105" d="100"/>
          <a:sy n="105" d="100"/>
        </p:scale>
        <p:origin x="20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32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259" tIns="45630" rIns="91259" bIns="456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259" tIns="45630" rIns="91259" bIns="456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C63CA9-6995-4DA5-85EF-96CEAE674A02}" type="datetimeFigureOut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259" tIns="45630" rIns="91259" bIns="456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259" tIns="45630" rIns="91259" bIns="456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9EF737-A4E6-490D-A2AD-2792D3062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59" tIns="45630" rIns="91259" bIns="456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59" tIns="45630" rIns="91259" bIns="456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9E5E57-F82A-4241-8B08-D077AEE4E2FB}" type="datetimeFigureOut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9" tIns="45630" rIns="91259" bIns="4563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59" tIns="45630" rIns="91259" bIns="4563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259" tIns="45630" rIns="91259" bIns="456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259" tIns="45630" rIns="91259" bIns="456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918175-D44B-488C-8D4E-924E9D22B9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0DF9A9-CFDB-47A6-8A01-27FD30408AD1}" type="slidenum">
              <a:rPr lang="hr-HR" altLang="sr-Latn-RS" smtClean="0"/>
              <a:pPr/>
              <a:t>1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18175-D44B-488C-8D4E-924E9D22B94F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11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2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04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6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8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20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9D5AFC-C034-4FDE-9E32-230460B46BC1}" type="slidenum">
              <a:rPr lang="hr-HR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hr-HR" altLang="sr-Latn-R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2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04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6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8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20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AB6300-18BF-412F-9872-569669014276}" type="slidenum">
              <a:rPr lang="hr-HR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hr-HR" altLang="sr-Latn-R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2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04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6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8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20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AB6300-18BF-412F-9872-569669014276}" type="slidenum">
              <a:rPr lang="hr-HR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hr-HR" altLang="sr-Latn-R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6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32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04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76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48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20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77BA6B6-5945-4BFE-B75B-3B553A55FB0C}" type="slidenum">
              <a:rPr lang="hr-HR" altLang="sr-Latn-RS" smtClean="0"/>
              <a:pPr/>
              <a:t>21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327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04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76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48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20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7EAE4A9-EA79-404A-BF30-CDA9DFE51238}" type="slidenum">
              <a:rPr lang="hr-HR" altLang="sr-Latn-RS" smtClean="0"/>
              <a:pPr/>
              <a:t>22</a:t>
            </a:fld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3C8BB-C2CC-4194-9D42-FBF966B2A727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AD89-E87B-4AA3-9870-BDC5DC03F2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49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1236-C71E-43CB-A07D-747F37E8A248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EA3C-4557-4FB7-838E-F3DACFA816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27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4327-4FA3-4F5F-86AB-99A23F0FA69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44F3-D4D1-43DF-A627-E0874D0EF16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75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6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80513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103C2E7-FFC1-4D81-BA91-C576910CC16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7517019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74E4AC6-C989-4F55-B56F-8177C01285A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4520552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7B9E966-AD89-4758-B4E6-58E89709B3D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1015061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590" y="1258891"/>
            <a:ext cx="4331677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944" y="1258891"/>
            <a:ext cx="4331677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806D1B1-8710-40EB-B12E-184D304DA08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2816689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6D2C8B7-D961-452E-84D7-923744949B7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2494393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8CAB446-FD77-4E17-A803-4C9BC54BE47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9255821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BE12768-86C3-415B-9693-B3B1D5A7B1F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6753230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A1DE-A757-4180-80F4-DAB052EF4676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57AF-378D-4234-B787-F3DA4806BD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555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C01FAD1-2A8C-49E3-BAA8-024558AF623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1254043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8C70191-97F2-4AB1-BA28-F51BBE52865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4358904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C35E8F5-29E6-4D26-8D7C-D9FE880CF52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08016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8612" y="179391"/>
            <a:ext cx="2201008" cy="611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589" y="179391"/>
            <a:ext cx="6462346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BFC4919-E829-4C88-AA50-3E8800914F6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735925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5590" y="179390"/>
            <a:ext cx="6478465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590" y="1258888"/>
            <a:ext cx="4331677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944" y="1258888"/>
            <a:ext cx="4331677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5590" y="3854453"/>
            <a:ext cx="4331677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944" y="3854453"/>
            <a:ext cx="4331677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9C453C3-BBBB-472B-933C-3A4031CA4A7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5086298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610031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03426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97240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728362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963565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E4A3-2B43-4C61-903B-1CBEEB90AA1E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0C57-65EA-4BDD-82B9-D9DD02F023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917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961817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18471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819441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290118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80513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34CD507-BBFC-4028-B7EB-A57DCDD2CB5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4395698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7E05006-4DBD-46AD-9825-453ED447E2C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46724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C2EECAB-9B55-44FF-876B-11A168FDC1A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4108682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590" y="1258891"/>
            <a:ext cx="4331677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944" y="1258891"/>
            <a:ext cx="4331677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8CC1323-5AFD-4FFB-9420-6D38AEBA565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42368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E01B57B-7B2D-4822-8E4C-E5467DCF29B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9726952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FC474BB-0830-4F25-955A-6FEAA05F0C3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1180548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D8BE-4AC2-4C23-AB0A-69D1D2848516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8024-F197-4514-B540-6A4833447F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84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C7D2FC9-D7E7-48CE-92E3-D486E50B60A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1827700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5976A12-BC22-4737-9E1A-83717FDD202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7891655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D869A03-A668-4327-A083-56989071A28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199350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276FC486-ABC9-4BA7-921C-406618CAF61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7689554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8612" y="179391"/>
            <a:ext cx="2201008" cy="611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589" y="179391"/>
            <a:ext cx="6462346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A2E02BA-390A-408C-84EB-6B2DA5E2265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2779289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5590" y="179390"/>
            <a:ext cx="6478465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590" y="1258888"/>
            <a:ext cx="4331677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944" y="1258888"/>
            <a:ext cx="4331677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5590" y="3854453"/>
            <a:ext cx="4331677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944" y="3854453"/>
            <a:ext cx="4331677" cy="244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7263" y="6567488"/>
            <a:ext cx="1662112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F80566D-ABFE-40B3-B012-A7D9F870B20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766722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17993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31896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95789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371971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C689-42EB-447A-B4A2-EDB43A177247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F70A-F37B-4A95-AAE6-85C92451DB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335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76734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2922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048790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11086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410747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1502-6209-427A-A8E3-084FFB48CB9F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14D0-D438-487A-A73A-ADCB0CEAD8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350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48E6-38EC-4E0C-BEC4-1DE29576912D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F45D-DACF-4AD1-BC96-964AAD8CBF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23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672B-797D-4AB1-8276-15AEF0AA877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12DF-D0D5-4DD8-845F-524316E1A2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02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BA08-35E4-41A5-866E-F91E195276A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B7E8-24E2-4482-BA59-F357AD5570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88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80513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AD21CF-C0FF-43F4-85F4-6802BBAC3F40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C6AB0F-B4BC-414D-A0EA-8493C4DDFF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86" r:id="rId1"/>
    <p:sldLayoutId id="2147491887" r:id="rId2"/>
    <p:sldLayoutId id="2147491888" r:id="rId3"/>
    <p:sldLayoutId id="2147491889" r:id="rId4"/>
    <p:sldLayoutId id="2147491890" r:id="rId5"/>
    <p:sldLayoutId id="2147491891" r:id="rId6"/>
    <p:sldLayoutId id="2147491892" r:id="rId7"/>
    <p:sldLayoutId id="2147491893" r:id="rId8"/>
    <p:sldLayoutId id="2147491894" r:id="rId9"/>
    <p:sldLayoutId id="2147491895" r:id="rId10"/>
    <p:sldLayoutId id="2147491896" r:id="rId11"/>
    <p:sldLayoutId id="214749191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80513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258888"/>
            <a:ext cx="88042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  <a:p>
            <a:pPr lvl="3"/>
            <a:r>
              <a:rPr lang="en-US" altLang="sr-Latn-RS" smtClean="0"/>
              <a:t>4</a:t>
            </a:r>
          </a:p>
          <a:p>
            <a:pPr lvl="2"/>
            <a:r>
              <a:rPr lang="en-US" altLang="sr-Latn-RS" smtClean="0"/>
              <a:t>3</a:t>
            </a:r>
          </a:p>
          <a:p>
            <a:pPr lvl="1"/>
            <a:r>
              <a:rPr lang="en-US" altLang="sr-Latn-RS" smtClean="0"/>
              <a:t>2</a:t>
            </a:r>
          </a:p>
          <a:p>
            <a:pPr lvl="0"/>
            <a:r>
              <a:rPr lang="en-US" altLang="sr-Latn-RS" smtClean="0"/>
              <a:t>1. Ebene</a:t>
            </a:r>
          </a:p>
        </p:txBody>
      </p:sp>
      <p:sp>
        <p:nvSpPr>
          <p:cNvPr id="2052" name="Title Placeholder 25"/>
          <p:cNvSpPr>
            <a:spLocks noGrp="1"/>
          </p:cNvSpPr>
          <p:nvPr>
            <p:ph type="title"/>
          </p:nvPr>
        </p:nvSpPr>
        <p:spPr bwMode="auto">
          <a:xfrm>
            <a:off x="165100" y="179388"/>
            <a:ext cx="6478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en-GB" altLang="sr-Latn-R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16" r:id="rId1"/>
    <p:sldLayoutId id="2147491917" r:id="rId2"/>
    <p:sldLayoutId id="2147491918" r:id="rId3"/>
    <p:sldLayoutId id="2147491919" r:id="rId4"/>
    <p:sldLayoutId id="2147491920" r:id="rId5"/>
    <p:sldLayoutId id="2147491921" r:id="rId6"/>
    <p:sldLayoutId id="2147491922" r:id="rId7"/>
    <p:sldLayoutId id="2147491923" r:id="rId8"/>
    <p:sldLayoutId id="2147491924" r:id="rId9"/>
    <p:sldLayoutId id="2147491925" r:id="rId10"/>
    <p:sldLayoutId id="2147491926" r:id="rId11"/>
    <p:sldLayoutId id="2147491927" r:id="rId12"/>
    <p:sldLayoutId id="2147491897" r:id="rId13"/>
    <p:sldLayoutId id="2147491898" r:id="rId14"/>
    <p:sldLayoutId id="2147491899" r:id="rId15"/>
    <p:sldLayoutId id="2147491900" r:id="rId16"/>
    <p:sldLayoutId id="2147491901" r:id="rId17"/>
    <p:sldLayoutId id="2147491902" r:id="rId18"/>
    <p:sldLayoutId id="2147491903" r:id="rId19"/>
    <p:sldLayoutId id="2147491904" r:id="rId20"/>
    <p:sldLayoutId id="2147491905" r:id="rId21"/>
  </p:sldLayoutIdLst>
  <p:transition>
    <p:sndAc>
      <p:stSnd>
        <p:snd r:embed="rId23" name="applause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75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33400" indent="-266700" algn="l" defTabSz="457200" rtl="0" eaLnBrk="0" fontAlgn="base" hangingPunct="0">
        <a:spcBef>
          <a:spcPct val="75000"/>
        </a:spcBef>
        <a:spcAft>
          <a:spcPct val="0"/>
        </a:spcAft>
        <a:buSzPct val="64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2pPr>
      <a:lvl3pPr marL="714375" indent="-180975" algn="l" defTabSz="457200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3pPr>
      <a:lvl4pPr marL="896938" indent="-182563" algn="l" defTabSz="457200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4pPr>
      <a:lvl5pPr marL="1077913" indent="-180975" algn="l" defTabSz="457200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5pPr>
      <a:lvl6pPr marL="1535113" indent="-180975" algn="l" defTabSz="457200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6pPr>
      <a:lvl7pPr marL="1992313" indent="-180975" algn="l" defTabSz="457200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7pPr>
      <a:lvl8pPr marL="2449513" indent="-180975" algn="l" defTabSz="457200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8pPr>
      <a:lvl9pPr marL="2906713" indent="-180975" algn="l" defTabSz="457200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80513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258888"/>
            <a:ext cx="88042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  <a:p>
            <a:pPr lvl="3"/>
            <a:r>
              <a:rPr lang="en-US" altLang="sr-Latn-RS" smtClean="0"/>
              <a:t>4</a:t>
            </a:r>
          </a:p>
          <a:p>
            <a:pPr lvl="2"/>
            <a:r>
              <a:rPr lang="en-US" altLang="sr-Latn-RS" smtClean="0"/>
              <a:t>3</a:t>
            </a:r>
          </a:p>
          <a:p>
            <a:pPr lvl="1"/>
            <a:r>
              <a:rPr lang="en-US" altLang="sr-Latn-RS" smtClean="0"/>
              <a:t>2</a:t>
            </a:r>
          </a:p>
          <a:p>
            <a:pPr lvl="0"/>
            <a:r>
              <a:rPr lang="en-US" altLang="sr-Latn-RS" smtClean="0"/>
              <a:t>1. Ebene</a:t>
            </a:r>
          </a:p>
        </p:txBody>
      </p:sp>
      <p:sp>
        <p:nvSpPr>
          <p:cNvPr id="3076" name="Title Placeholder 25"/>
          <p:cNvSpPr>
            <a:spLocks noGrp="1"/>
          </p:cNvSpPr>
          <p:nvPr>
            <p:ph type="title"/>
          </p:nvPr>
        </p:nvSpPr>
        <p:spPr bwMode="auto">
          <a:xfrm>
            <a:off x="165100" y="179388"/>
            <a:ext cx="64785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en-GB" altLang="sr-Latn-R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28" r:id="rId1"/>
    <p:sldLayoutId id="2147491929" r:id="rId2"/>
    <p:sldLayoutId id="2147491930" r:id="rId3"/>
    <p:sldLayoutId id="2147491931" r:id="rId4"/>
    <p:sldLayoutId id="2147491932" r:id="rId5"/>
    <p:sldLayoutId id="2147491933" r:id="rId6"/>
    <p:sldLayoutId id="2147491934" r:id="rId7"/>
    <p:sldLayoutId id="2147491935" r:id="rId8"/>
    <p:sldLayoutId id="2147491936" r:id="rId9"/>
    <p:sldLayoutId id="2147491937" r:id="rId10"/>
    <p:sldLayoutId id="2147491938" r:id="rId11"/>
    <p:sldLayoutId id="2147491939" r:id="rId12"/>
    <p:sldLayoutId id="2147491906" r:id="rId13"/>
    <p:sldLayoutId id="2147491907" r:id="rId14"/>
    <p:sldLayoutId id="2147491908" r:id="rId15"/>
    <p:sldLayoutId id="2147491909" r:id="rId16"/>
    <p:sldLayoutId id="2147491910" r:id="rId17"/>
    <p:sldLayoutId id="2147491911" r:id="rId18"/>
    <p:sldLayoutId id="2147491912" r:id="rId19"/>
    <p:sldLayoutId id="2147491913" r:id="rId20"/>
    <p:sldLayoutId id="2147491914" r:id="rId21"/>
  </p:sldLayoutIdLst>
  <p:transition>
    <p:sndAc>
      <p:stSnd>
        <p:snd r:embed="rId23" name="applause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  <a:cs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75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33400" indent="-266700" algn="l" defTabSz="457200" rtl="0" eaLnBrk="0" fontAlgn="base" hangingPunct="0">
        <a:spcBef>
          <a:spcPct val="75000"/>
        </a:spcBef>
        <a:spcAft>
          <a:spcPct val="0"/>
        </a:spcAft>
        <a:buSzPct val="64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2pPr>
      <a:lvl3pPr marL="714375" indent="-180975" algn="l" defTabSz="457200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3pPr>
      <a:lvl4pPr marL="896938" indent="-182563" algn="l" defTabSz="457200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4pPr>
      <a:lvl5pPr marL="1077913" indent="-180975" algn="l" defTabSz="457200" rtl="0" eaLnBrk="0" fontAlgn="base" hangingPunct="0">
        <a:spcBef>
          <a:spcPct val="75000"/>
        </a:spcBef>
        <a:spcAft>
          <a:spcPct val="0"/>
        </a:spcAft>
        <a:buSzPct val="52000"/>
        <a:buFont typeface="Wingdings" panose="05000000000000000000" pitchFamily="2" charset="2"/>
        <a:buChar char="n"/>
        <a:defRPr sz="2000">
          <a:solidFill>
            <a:srgbClr val="000000"/>
          </a:solidFill>
          <a:latin typeface="+mn-lt"/>
        </a:defRPr>
      </a:lvl5pPr>
      <a:lvl6pPr marL="1535113" indent="-180975" algn="l" defTabSz="457200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6pPr>
      <a:lvl7pPr marL="1992313" indent="-180975" algn="l" defTabSz="457200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7pPr>
      <a:lvl8pPr marL="2449513" indent="-180975" algn="l" defTabSz="457200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8pPr>
      <a:lvl9pPr marL="2906713" indent="-180975" algn="l" defTabSz="457200" rtl="0" fontAlgn="base">
        <a:spcBef>
          <a:spcPct val="75000"/>
        </a:spcBef>
        <a:spcAft>
          <a:spcPct val="0"/>
        </a:spcAft>
        <a:buSzPct val="52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u@hgk.h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2341563"/>
            <a:ext cx="8620125" cy="1790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Mogućnosti sufinanciranja poduzetničkih projekata sredstvima EU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913" y="4652963"/>
            <a:ext cx="6858000" cy="152717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hr-HR" dirty="0" smtClean="0"/>
              <a:t>Igor Bobek</a:t>
            </a:r>
          </a:p>
          <a:p>
            <a:pPr>
              <a:defRPr/>
            </a:pPr>
            <a:r>
              <a:rPr lang="hr-HR" dirty="0" smtClean="0"/>
              <a:t>Sektor za međunarodne poslove i EU</a:t>
            </a:r>
          </a:p>
          <a:p>
            <a:pPr>
              <a:defRPr/>
            </a:pPr>
            <a:r>
              <a:rPr lang="hr-HR" dirty="0" smtClean="0"/>
              <a:t>Hrvatska gospodarska komora</a:t>
            </a:r>
          </a:p>
          <a:p>
            <a:pPr>
              <a:defRPr/>
            </a:pPr>
            <a:r>
              <a:rPr lang="hr-HR" dirty="0" smtClean="0"/>
              <a:t>Zagreb, 06.02.2018.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617788" y="563563"/>
            <a:ext cx="41751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Plenum Udruženja proizvođača plastike</a:t>
            </a:r>
            <a:endParaRPr lang="hr-H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7970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4925"/>
            <a:ext cx="2535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61300" cy="4752528"/>
          </a:xfrm>
        </p:spPr>
        <p:txBody>
          <a:bodyPr>
            <a:normAutofit/>
          </a:bodyPr>
          <a:lstStyle/>
          <a:p>
            <a:r>
              <a:rPr lang="pl-PL" altLang="sr-Latn-RS" sz="1800" b="1" dirty="0" err="1"/>
              <a:t>Obzor</a:t>
            </a:r>
            <a:r>
              <a:rPr lang="pl-PL" altLang="sr-Latn-RS" sz="1800" b="1" dirty="0"/>
              <a:t> </a:t>
            </a:r>
            <a:r>
              <a:rPr lang="pl-PL" altLang="sr-Latn-RS" sz="1800" b="1" dirty="0" smtClean="0"/>
              <a:t>2020 </a:t>
            </a:r>
            <a:r>
              <a:rPr lang="pl-PL" altLang="sr-Latn-RS" sz="1800" b="1" dirty="0"/>
              <a:t>je program EU </a:t>
            </a:r>
            <a:r>
              <a:rPr lang="pl-PL" altLang="sr-Latn-RS" sz="1800" b="1" dirty="0" err="1"/>
              <a:t>usmjeren</a:t>
            </a:r>
            <a:r>
              <a:rPr lang="pl-PL" altLang="sr-Latn-RS" sz="1800" b="1" dirty="0"/>
              <a:t> na </a:t>
            </a:r>
            <a:r>
              <a:rPr lang="pl-PL" altLang="sr-Latn-RS" sz="1800" b="1" dirty="0" err="1"/>
              <a:t>izvrsnost</a:t>
            </a:r>
            <a:r>
              <a:rPr lang="pl-PL" altLang="sr-Latn-RS" sz="1800" b="1" dirty="0"/>
              <a:t> u </a:t>
            </a:r>
            <a:r>
              <a:rPr lang="pl-PL" altLang="sr-Latn-RS" sz="1800" b="1" dirty="0" err="1"/>
              <a:t>istraživanjima</a:t>
            </a:r>
            <a:r>
              <a:rPr lang="pl-PL" altLang="sr-Latn-RS" sz="1800" b="1" dirty="0"/>
              <a:t> i </a:t>
            </a:r>
            <a:r>
              <a:rPr lang="pl-PL" altLang="sr-Latn-RS" sz="1800" b="1" dirty="0" err="1"/>
              <a:t>inovacijama</a:t>
            </a:r>
            <a:r>
              <a:rPr lang="pl-PL" altLang="sr-Latn-RS" sz="1800" b="1" dirty="0"/>
              <a:t> te na </a:t>
            </a:r>
            <a:r>
              <a:rPr lang="pl-PL" altLang="sr-Latn-RS" sz="1800" b="1" dirty="0" err="1"/>
              <a:t>rješavanje</a:t>
            </a:r>
            <a:r>
              <a:rPr lang="pl-PL" altLang="sr-Latn-RS" sz="1800" b="1" dirty="0"/>
              <a:t> </a:t>
            </a:r>
            <a:r>
              <a:rPr lang="pl-PL" altLang="sr-Latn-RS" sz="1800" b="1" dirty="0" err="1"/>
              <a:t>društvenih</a:t>
            </a:r>
            <a:r>
              <a:rPr lang="pl-PL" altLang="sr-Latn-RS" sz="1800" b="1" dirty="0"/>
              <a:t> </a:t>
            </a:r>
            <a:r>
              <a:rPr lang="pl-PL" altLang="sr-Latn-RS" sz="1800" b="1" dirty="0" err="1"/>
              <a:t>izazova</a:t>
            </a:r>
            <a:r>
              <a:rPr lang="pl-PL" altLang="sr-Latn-RS" sz="1800" b="1" dirty="0"/>
              <a:t> i </a:t>
            </a:r>
            <a:r>
              <a:rPr lang="pl-PL" altLang="sr-Latn-RS" sz="1800" b="1" dirty="0" err="1"/>
              <a:t>povećanje</a:t>
            </a:r>
            <a:r>
              <a:rPr lang="pl-PL" altLang="sr-Latn-RS" sz="1800" b="1" dirty="0"/>
              <a:t> </a:t>
            </a:r>
            <a:r>
              <a:rPr lang="pl-PL" altLang="sr-Latn-RS" sz="1800" b="1" dirty="0" err="1"/>
              <a:t>konkurentnosti</a:t>
            </a:r>
            <a:r>
              <a:rPr lang="pl-PL" altLang="sr-Latn-RS" sz="1800" b="1" dirty="0"/>
              <a:t> </a:t>
            </a:r>
            <a:r>
              <a:rPr lang="pl-PL" altLang="sr-Latn-RS" sz="1800" b="1" dirty="0" err="1"/>
              <a:t>industrije</a:t>
            </a:r>
            <a:r>
              <a:rPr lang="pl-PL" altLang="sr-Latn-RS" sz="1800" b="1" dirty="0"/>
              <a:t> s </a:t>
            </a:r>
            <a:r>
              <a:rPr lang="pl-PL" altLang="sr-Latn-RS" sz="1800" b="1" dirty="0" err="1"/>
              <a:t>osobitim</a:t>
            </a:r>
            <a:r>
              <a:rPr lang="pl-PL" altLang="sr-Latn-RS" sz="1800" b="1" dirty="0"/>
              <a:t> </a:t>
            </a:r>
            <a:r>
              <a:rPr lang="pl-PL" altLang="sr-Latn-RS" sz="1800" b="1" dirty="0" err="1"/>
              <a:t>naglaskom</a:t>
            </a:r>
            <a:r>
              <a:rPr lang="pl-PL" altLang="sr-Latn-RS" sz="1800" b="1" dirty="0"/>
              <a:t> na </a:t>
            </a:r>
            <a:r>
              <a:rPr lang="pl-PL" altLang="sr-Latn-RS" sz="1800" b="1" dirty="0" err="1"/>
              <a:t>male</a:t>
            </a:r>
            <a:r>
              <a:rPr lang="pl-PL" altLang="sr-Latn-RS" sz="1800" b="1" dirty="0"/>
              <a:t> i </a:t>
            </a:r>
            <a:r>
              <a:rPr lang="pl-PL" altLang="sr-Latn-RS" sz="1800" b="1" dirty="0" err="1"/>
              <a:t>srednje</a:t>
            </a:r>
            <a:r>
              <a:rPr lang="pl-PL" altLang="sr-Latn-RS" sz="1800" b="1" dirty="0"/>
              <a:t> </a:t>
            </a:r>
            <a:r>
              <a:rPr lang="pl-PL" altLang="sr-Latn-RS" sz="1800" b="1" dirty="0" err="1"/>
              <a:t>poduzetnike</a:t>
            </a:r>
            <a:endParaRPr lang="pl-PL" altLang="sr-Latn-RS" sz="1800" b="1" dirty="0"/>
          </a:p>
          <a:p>
            <a:r>
              <a:rPr lang="hr-HR" altLang="sr-Latn-RS" sz="1800" b="1" dirty="0"/>
              <a:t>Proračun za Obzor 2020. iznosi 78,6 milijardi eura</a:t>
            </a:r>
          </a:p>
          <a:p>
            <a:r>
              <a:rPr lang="hr-HR" altLang="sr-Latn-RS" sz="1800" b="1" dirty="0"/>
              <a:t>Pojam inovacija uz komercijalno uvođenje novih ili znatno poboljšanih proizvoda i usluga, uključuje i druge oblike inovacija:</a:t>
            </a:r>
          </a:p>
          <a:p>
            <a:pPr lvl="1"/>
            <a:r>
              <a:rPr lang="hr-HR" altLang="sr-Latn-RS" sz="1600" dirty="0"/>
              <a:t>društvene </a:t>
            </a:r>
            <a:r>
              <a:rPr lang="hr-HR" altLang="sr-Latn-RS" sz="1600" dirty="0" smtClean="0"/>
              <a:t>inovacije</a:t>
            </a:r>
            <a:endParaRPr lang="hr-HR" altLang="sr-Latn-RS" sz="1600" dirty="0"/>
          </a:p>
          <a:p>
            <a:pPr lvl="1"/>
            <a:r>
              <a:rPr lang="hr-HR" altLang="sr-Latn-RS" sz="1600" dirty="0"/>
              <a:t>inovativni sustavi i </a:t>
            </a:r>
            <a:r>
              <a:rPr lang="hr-HR" altLang="sr-Latn-RS" sz="1600" dirty="0" smtClean="0"/>
              <a:t>usluge</a:t>
            </a:r>
            <a:endParaRPr lang="hr-HR" altLang="sr-Latn-RS" sz="1600" dirty="0"/>
          </a:p>
          <a:p>
            <a:pPr lvl="1"/>
            <a:r>
              <a:rPr lang="hr-HR" altLang="sr-Latn-RS" sz="1600" dirty="0"/>
              <a:t>pilot </a:t>
            </a:r>
            <a:r>
              <a:rPr lang="hr-HR" altLang="sr-Latn-RS" sz="1600" dirty="0" smtClean="0"/>
              <a:t>projekti</a:t>
            </a:r>
            <a:endParaRPr lang="hr-HR" altLang="sr-Latn-RS" sz="1600" dirty="0"/>
          </a:p>
          <a:p>
            <a:pPr lvl="1"/>
            <a:r>
              <a:rPr lang="hr-HR" altLang="sr-Latn-RS" sz="1600" dirty="0"/>
              <a:t>poticanje potražnje kroz javne </a:t>
            </a:r>
            <a:r>
              <a:rPr lang="hr-HR" altLang="sr-Latn-RS" sz="1600" dirty="0" smtClean="0"/>
              <a:t>nabave</a:t>
            </a:r>
            <a:endParaRPr lang="hr-HR" altLang="sr-Latn-RS" sz="1600" dirty="0"/>
          </a:p>
          <a:p>
            <a:pPr lvl="1"/>
            <a:r>
              <a:rPr lang="hr-HR" altLang="sr-Latn-RS" sz="1600" dirty="0"/>
              <a:t>izrada specifikacija za nove </a:t>
            </a:r>
            <a:r>
              <a:rPr lang="hr-HR" altLang="sr-Latn-RS" sz="1600" dirty="0" smtClean="0"/>
              <a:t>standarde</a:t>
            </a:r>
            <a:endParaRPr lang="hr-HR" altLang="sr-Latn-RS" sz="1600" dirty="0"/>
          </a:p>
          <a:p>
            <a:pPr lvl="1"/>
            <a:r>
              <a:rPr lang="hr-HR" altLang="sr-Latn-RS" sz="1600" dirty="0"/>
              <a:t>poticajne </a:t>
            </a:r>
            <a:r>
              <a:rPr lang="hr-HR" altLang="sr-Latn-RS" sz="1600" dirty="0" smtClean="0"/>
              <a:t>nagrade </a:t>
            </a:r>
            <a:endParaRPr lang="hr-HR" altLang="sr-Latn-RS" sz="1600" dirty="0"/>
          </a:p>
          <a:p>
            <a:pPr lvl="1"/>
            <a:r>
              <a:rPr lang="hr-HR" altLang="sr-Latn-RS" sz="1600" dirty="0"/>
              <a:t>tržišne </a:t>
            </a:r>
            <a:r>
              <a:rPr lang="hr-HR" altLang="sr-Latn-RS" sz="1600" dirty="0" smtClean="0"/>
              <a:t>replikacije</a:t>
            </a:r>
            <a:endParaRPr lang="hr-HR" altLang="sr-Latn-RS" sz="1600" dirty="0"/>
          </a:p>
          <a:p>
            <a:pPr lvl="1"/>
            <a:r>
              <a:rPr lang="hr-HR" altLang="sr-Latn-RS" sz="1600" dirty="0"/>
              <a:t>inovativni poslovni modeli i partnerstva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59632" y="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r-HR" altLang="sr-Latn-RS" sz="4000" b="1" dirty="0">
                <a:solidFill>
                  <a:srgbClr val="376092"/>
                </a:solidFill>
              </a:rPr>
              <a:t>Obzor 2020</a:t>
            </a:r>
            <a:endParaRPr lang="en-US" altLang="sr-Latn-RS" sz="4000" b="1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9293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altLang="sr-Latn-RS" sz="1800" b="1" dirty="0"/>
              <a:t>Struktura Obzora 2020. temelji se na tri glavna prioriteta: </a:t>
            </a:r>
          </a:p>
          <a:p>
            <a:r>
              <a:rPr lang="hr-HR" altLang="sr-Latn-RS" sz="1750" b="1" u="sng" dirty="0"/>
              <a:t>Izvrsna znanost </a:t>
            </a:r>
            <a:r>
              <a:rPr lang="hr-HR" altLang="sr-Latn-RS" sz="1750" dirty="0"/>
              <a:t>(</a:t>
            </a:r>
            <a:r>
              <a:rPr lang="hr-HR" altLang="sr-Latn-RS" sz="1750" dirty="0" err="1"/>
              <a:t>Excellent</a:t>
            </a:r>
            <a:r>
              <a:rPr lang="hr-HR" altLang="sr-Latn-RS" sz="1750" dirty="0"/>
              <a:t> Science)</a:t>
            </a:r>
          </a:p>
          <a:p>
            <a:pPr lvl="1"/>
            <a:r>
              <a:rPr lang="hr-HR" altLang="sr-Latn-RS" sz="1450" dirty="0"/>
              <a:t>Proračun: 24,3 milijarde eura</a:t>
            </a:r>
          </a:p>
          <a:p>
            <a:pPr lvl="1"/>
            <a:r>
              <a:rPr lang="hr-HR" altLang="sr-Latn-RS" sz="1450" dirty="0"/>
              <a:t>Ciljevi ovog prioriteta jesu povećanje izvrsnosti europskog znanstvenog potencijala, osiguravanje kontinuiranog priljeva vrhunskih svjetskih istraživača u Europu i omogućavanje pristupa vrhunskim istraživačkim infrastrukturama </a:t>
            </a:r>
          </a:p>
          <a:p>
            <a:pPr lvl="1"/>
            <a:r>
              <a:rPr lang="hr-HR" altLang="sr-Latn-RS" sz="1450" dirty="0"/>
              <a:t>Europsko istraživačko vijeće, Buduće i nadolazeće tehnologije, Aktivnosti MSCA (Marie </a:t>
            </a:r>
            <a:r>
              <a:rPr lang="hr-HR" altLang="sr-Latn-RS" sz="1450" dirty="0" err="1"/>
              <a:t>Sklodowska</a:t>
            </a:r>
            <a:r>
              <a:rPr lang="hr-HR" altLang="sr-Latn-RS" sz="1450" dirty="0"/>
              <a:t> Curie </a:t>
            </a:r>
            <a:r>
              <a:rPr lang="hr-HR" altLang="sr-Latn-RS" sz="1450" dirty="0" err="1"/>
              <a:t>Actions</a:t>
            </a:r>
            <a:r>
              <a:rPr lang="hr-HR" altLang="sr-Latn-RS" sz="1450" dirty="0"/>
              <a:t>), Istraživačke infrastrukture</a:t>
            </a:r>
          </a:p>
          <a:p>
            <a:r>
              <a:rPr lang="hr-HR" altLang="sr-Latn-RS" sz="1750" b="1" u="sng" dirty="0"/>
              <a:t>Industrijsko vodstvo </a:t>
            </a:r>
            <a:r>
              <a:rPr lang="hr-HR" altLang="sr-Latn-RS" sz="1750" dirty="0"/>
              <a:t>(</a:t>
            </a:r>
            <a:r>
              <a:rPr lang="hr-HR" altLang="sr-Latn-RS" sz="1750" dirty="0" err="1"/>
              <a:t>Industrial</a:t>
            </a:r>
            <a:r>
              <a:rPr lang="hr-HR" altLang="sr-Latn-RS" sz="1750" dirty="0"/>
              <a:t> </a:t>
            </a:r>
            <a:r>
              <a:rPr lang="hr-HR" altLang="sr-Latn-RS" sz="1750" dirty="0" err="1"/>
              <a:t>Leadership</a:t>
            </a:r>
            <a:r>
              <a:rPr lang="hr-HR" altLang="sr-Latn-RS" sz="1750" dirty="0"/>
              <a:t>) </a:t>
            </a:r>
          </a:p>
          <a:p>
            <a:pPr lvl="1"/>
            <a:r>
              <a:rPr lang="hr-HR" altLang="sr-Latn-RS" sz="1450" dirty="0"/>
              <a:t>Proračun: preko 17 milijardi eura</a:t>
            </a:r>
          </a:p>
          <a:p>
            <a:pPr lvl="1"/>
            <a:r>
              <a:rPr lang="hr-HR" altLang="sr-Latn-RS" sz="1450" dirty="0"/>
              <a:t>poseban naglasak je na potpori inovacijskim aktivnostima u malim i srednjim poduzećima i osiguranju pristupa rizičnog financiranja istraživanja i razvoja</a:t>
            </a:r>
          </a:p>
          <a:p>
            <a:pPr lvl="1"/>
            <a:r>
              <a:rPr lang="hr-HR" altLang="sr-Latn-RS" sz="1450" dirty="0"/>
              <a:t>Vodstvo u razvojnim tehnologijama, </a:t>
            </a:r>
            <a:r>
              <a:rPr lang="hr-HR" altLang="sr-Latn-RS" sz="1450" dirty="0" smtClean="0"/>
              <a:t>ICT, ,</a:t>
            </a:r>
            <a:r>
              <a:rPr lang="hr-HR" altLang="sr-Latn-RS" sz="1450" dirty="0" err="1" smtClean="0"/>
              <a:t>nanotehnologije</a:t>
            </a:r>
            <a:r>
              <a:rPr lang="hr-HR" altLang="sr-Latn-RS" sz="1450" dirty="0"/>
              <a:t>, napredni materijali, biotehnologija, napredna proizvodnja i prerada, </a:t>
            </a:r>
            <a:r>
              <a:rPr lang="hr-HR" altLang="sr-Latn-RS" sz="1450" dirty="0" smtClean="0"/>
              <a:t>svemir</a:t>
            </a:r>
            <a:r>
              <a:rPr lang="hr-HR" altLang="sr-Latn-RS" sz="1450" dirty="0"/>
              <a:t>, p</a:t>
            </a:r>
            <a:r>
              <a:rPr lang="hr-HR" altLang="sr-Latn-RS" sz="1450" dirty="0" smtClean="0"/>
              <a:t>ristup </a:t>
            </a:r>
            <a:r>
              <a:rPr lang="hr-HR" altLang="sr-Latn-RS" sz="1450" dirty="0"/>
              <a:t>rizičnom kapitalu, m</a:t>
            </a:r>
            <a:r>
              <a:rPr lang="hr-HR" altLang="sr-Latn-RS" sz="1450" dirty="0" smtClean="0"/>
              <a:t>ala </a:t>
            </a:r>
            <a:r>
              <a:rPr lang="hr-HR" altLang="sr-Latn-RS" sz="1450" dirty="0"/>
              <a:t>i srednja poduzeća </a:t>
            </a:r>
          </a:p>
          <a:p>
            <a:r>
              <a:rPr lang="hr-HR" altLang="sr-Latn-RS" sz="1750" b="1" u="sng" dirty="0"/>
              <a:t>Društveni izazovi </a:t>
            </a:r>
            <a:r>
              <a:rPr lang="hr-HR" altLang="sr-Latn-RS" sz="1750" dirty="0"/>
              <a:t>(</a:t>
            </a:r>
            <a:r>
              <a:rPr lang="hr-HR" altLang="sr-Latn-RS" sz="1750" dirty="0" err="1"/>
              <a:t>Societal</a:t>
            </a:r>
            <a:r>
              <a:rPr lang="hr-HR" altLang="sr-Latn-RS" sz="1750" dirty="0"/>
              <a:t> </a:t>
            </a:r>
            <a:r>
              <a:rPr lang="hr-HR" altLang="sr-Latn-RS" sz="1750" dirty="0" err="1"/>
              <a:t>Challanges</a:t>
            </a:r>
            <a:r>
              <a:rPr lang="hr-HR" altLang="sr-Latn-RS" sz="1750" dirty="0"/>
              <a:t>)</a:t>
            </a:r>
          </a:p>
          <a:p>
            <a:pPr lvl="1"/>
            <a:r>
              <a:rPr lang="hr-HR" altLang="sr-Latn-RS" sz="1450" dirty="0" smtClean="0"/>
              <a:t>Proračun</a:t>
            </a:r>
            <a:r>
              <a:rPr lang="hr-HR" altLang="sr-Latn-RS" sz="1450" dirty="0"/>
              <a:t>: gotovo 31 milijardu eura </a:t>
            </a:r>
          </a:p>
          <a:p>
            <a:pPr lvl="1"/>
            <a:r>
              <a:rPr lang="hr-HR" altLang="sr-Latn-RS" sz="1450" dirty="0"/>
              <a:t>Aktivnosti unutar ovog prioriteta su usmjerene na povećanje učinkovitosti istraživanja i inovacija u odgovoru na ključne društvene izazove kroz povezivanje resursa i znanja u različitim poljima tehnologija i znanstvenih disciplina, uključujući i društvene i humanističke znanosti kao važne komponente za rješavanje svih izazova.</a:t>
            </a:r>
          </a:p>
          <a:p>
            <a:pPr lvl="1"/>
            <a:r>
              <a:rPr lang="nn-NO" altLang="sr-Latn-RS" sz="1450" dirty="0" err="1"/>
              <a:t>Zdravlje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demografske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promjene</a:t>
            </a:r>
            <a:r>
              <a:rPr lang="nn-NO" altLang="sr-Latn-RS" sz="1450" dirty="0"/>
              <a:t> i </a:t>
            </a:r>
            <a:r>
              <a:rPr lang="nn-NO" altLang="sr-Latn-RS" sz="1450" dirty="0" err="1"/>
              <a:t>kvaliteta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života</a:t>
            </a:r>
            <a:r>
              <a:rPr lang="nn-NO" altLang="sr-Latn-RS" sz="1450" dirty="0"/>
              <a:t>, </a:t>
            </a:r>
            <a:r>
              <a:rPr lang="hr-HR" altLang="sr-Latn-RS" sz="1450" dirty="0"/>
              <a:t>s</a:t>
            </a:r>
            <a:r>
              <a:rPr lang="nn-NO" altLang="sr-Latn-RS" sz="1450" dirty="0" err="1"/>
              <a:t>igurnost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hrane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održiva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poljoprivreda</a:t>
            </a:r>
            <a:r>
              <a:rPr lang="nn-NO" altLang="sr-Latn-RS" sz="1450" dirty="0"/>
              <a:t> i </a:t>
            </a:r>
            <a:r>
              <a:rPr lang="nn-NO" altLang="sr-Latn-RS" sz="1450" dirty="0" err="1"/>
              <a:t>šumarstvo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istraživanje</a:t>
            </a:r>
            <a:r>
              <a:rPr lang="nn-NO" altLang="sr-Latn-RS" sz="1450" dirty="0"/>
              <a:t> mora, </a:t>
            </a:r>
            <a:r>
              <a:rPr lang="nn-NO" altLang="sr-Latn-RS" sz="1450" dirty="0" err="1"/>
              <a:t>pomorstva</a:t>
            </a:r>
            <a:r>
              <a:rPr lang="nn-NO" altLang="sr-Latn-RS" sz="1450" dirty="0"/>
              <a:t> i </a:t>
            </a:r>
            <a:r>
              <a:rPr lang="nn-NO" altLang="sr-Latn-RS" sz="1450" dirty="0" err="1"/>
              <a:t>unutarnjih</a:t>
            </a:r>
            <a:r>
              <a:rPr lang="nn-NO" altLang="sr-Latn-RS" sz="1450" dirty="0"/>
              <a:t> voda i </a:t>
            </a:r>
            <a:r>
              <a:rPr lang="nn-NO" altLang="sr-Latn-RS" sz="1450" dirty="0" err="1"/>
              <a:t>bioekonomija</a:t>
            </a:r>
            <a:r>
              <a:rPr lang="nn-NO" altLang="sr-Latn-RS" sz="1450" dirty="0"/>
              <a:t>, </a:t>
            </a:r>
            <a:r>
              <a:rPr lang="hr-HR" altLang="sr-Latn-RS" sz="1450" dirty="0"/>
              <a:t>s</a:t>
            </a:r>
            <a:r>
              <a:rPr lang="nn-NO" altLang="sr-Latn-RS" sz="1450" dirty="0" err="1"/>
              <a:t>igurna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čista</a:t>
            </a:r>
            <a:r>
              <a:rPr lang="nn-NO" altLang="sr-Latn-RS" sz="1450" dirty="0"/>
              <a:t> i </a:t>
            </a:r>
            <a:r>
              <a:rPr lang="nn-NO" altLang="sr-Latn-RS" sz="1450" dirty="0" err="1"/>
              <a:t>učinkovita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energija</a:t>
            </a:r>
            <a:r>
              <a:rPr lang="nn-NO" altLang="sr-Latn-RS" sz="1450" dirty="0"/>
              <a:t>, </a:t>
            </a:r>
            <a:r>
              <a:rPr lang="hr-HR" altLang="sr-Latn-RS" sz="1450" dirty="0"/>
              <a:t>s</a:t>
            </a:r>
            <a:r>
              <a:rPr lang="nn-NO" altLang="sr-Latn-RS" sz="1450" dirty="0" err="1"/>
              <a:t>ametan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zeleni</a:t>
            </a:r>
            <a:r>
              <a:rPr lang="nn-NO" altLang="sr-Latn-RS" sz="1450" dirty="0"/>
              <a:t> i </a:t>
            </a:r>
            <a:r>
              <a:rPr lang="nn-NO" altLang="sr-Latn-RS" sz="1450" dirty="0" err="1"/>
              <a:t>integrirani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promet</a:t>
            </a:r>
            <a:r>
              <a:rPr lang="nn-NO" altLang="sr-Latn-RS" sz="1450" dirty="0"/>
              <a:t>, </a:t>
            </a:r>
            <a:r>
              <a:rPr lang="hr-HR" altLang="sr-Latn-RS" sz="1450" dirty="0"/>
              <a:t>k</a:t>
            </a:r>
            <a:r>
              <a:rPr lang="nn-NO" altLang="sr-Latn-RS" sz="1450" dirty="0" err="1"/>
              <a:t>limatska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aktivnost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okoliš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učinkovitost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resursa</a:t>
            </a:r>
            <a:r>
              <a:rPr lang="nn-NO" altLang="sr-Latn-RS" sz="1450" dirty="0"/>
              <a:t> i </a:t>
            </a:r>
            <a:r>
              <a:rPr lang="nn-NO" altLang="sr-Latn-RS" sz="1450" dirty="0" err="1"/>
              <a:t>sirovine</a:t>
            </a:r>
            <a:r>
              <a:rPr lang="nn-NO" altLang="sr-Latn-RS" sz="1450" dirty="0"/>
              <a:t>, Europa u </a:t>
            </a:r>
            <a:r>
              <a:rPr lang="nn-NO" altLang="sr-Latn-RS" sz="1450" dirty="0" err="1"/>
              <a:t>promjenjivom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svijetu</a:t>
            </a:r>
            <a:r>
              <a:rPr lang="nn-NO" altLang="sr-Latn-RS" sz="1450" dirty="0"/>
              <a:t> – </a:t>
            </a:r>
            <a:r>
              <a:rPr lang="nn-NO" altLang="sr-Latn-RS" sz="1450" dirty="0" err="1"/>
              <a:t>uključiva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inovativna</a:t>
            </a:r>
            <a:r>
              <a:rPr lang="nn-NO" altLang="sr-Latn-RS" sz="1450" dirty="0"/>
              <a:t> i </a:t>
            </a:r>
            <a:r>
              <a:rPr lang="nn-NO" altLang="sr-Latn-RS" sz="1450" dirty="0" err="1"/>
              <a:t>promišljena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društva</a:t>
            </a:r>
            <a:r>
              <a:rPr lang="nn-NO" altLang="sr-Latn-RS" sz="1450" dirty="0"/>
              <a:t>, </a:t>
            </a:r>
            <a:r>
              <a:rPr lang="nn-NO" altLang="sr-Latn-RS" sz="1450" dirty="0" err="1"/>
              <a:t>Sigurna</a:t>
            </a:r>
            <a:r>
              <a:rPr lang="nn-NO" altLang="sr-Latn-RS" sz="1450" dirty="0"/>
              <a:t> </a:t>
            </a:r>
            <a:r>
              <a:rPr lang="nn-NO" altLang="sr-Latn-RS" sz="1450" dirty="0" err="1"/>
              <a:t>društva</a:t>
            </a:r>
            <a:endParaRPr lang="hr-HR" altLang="sr-Latn-RS" sz="145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187450" y="61913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r-HR" altLang="sr-Latn-RS" sz="4000" b="1" dirty="0">
                <a:solidFill>
                  <a:srgbClr val="376092"/>
                </a:solidFill>
              </a:rPr>
              <a:t>Obzor 2020</a:t>
            </a:r>
            <a:endParaRPr lang="en-US" altLang="sr-Latn-RS" sz="4000" b="1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61301" cy="4824536"/>
          </a:xfrm>
        </p:spPr>
        <p:txBody>
          <a:bodyPr>
            <a:normAutofit/>
          </a:bodyPr>
          <a:lstStyle/>
          <a:p>
            <a:r>
              <a:rPr lang="hr-HR" altLang="sr-Latn-RS" sz="1800" b="1" dirty="0"/>
              <a:t>Obzor 2020 nudi malim i srednjim poduzećima novi instrument čija su ciljna skupina sve vrste inovativnih malih i srednjih poduzeća – SME instrument</a:t>
            </a:r>
          </a:p>
          <a:p>
            <a:r>
              <a:rPr lang="hr-HR" altLang="sr-Latn-RS" sz="1800" b="1" dirty="0"/>
              <a:t>SME instrument obuhvaća tri faze: </a:t>
            </a:r>
          </a:p>
          <a:p>
            <a:pPr marL="685800" lvl="1" indent="-342900">
              <a:buFont typeface="+mj-lt"/>
              <a:buAutoNum type="arabicPeriod"/>
            </a:pPr>
            <a:r>
              <a:rPr lang="hr-HR" altLang="sr-Latn-RS" sz="1500" b="1" u="sng" dirty="0"/>
              <a:t>Koncept i procjena izvedivosti </a:t>
            </a:r>
            <a:r>
              <a:rPr lang="hr-HR" altLang="sr-Latn-RS" sz="1500" dirty="0"/>
              <a:t>–faza od ideje do razrade koncepta. Ona uključuje izvedivost koncepta, procjenu rizika, intelektualno vlasništvo, traženje partnera, studiju dizajna, pilot primjenu i sl. Od poduzetnika se u početku očekuje da objasni pozadinu ideje, njezin tržišni potencijal te prikaz potreba kako bi se realizirao i postigao uspjeh na tržištu. Najboljim poduzetnicima bit će odobren iznos od 50.000 EUR koji se trebaju utrošiti u razdoblju od 6 mjeseci. U ovoj fazi predviđen je i </a:t>
            </a:r>
            <a:r>
              <a:rPr lang="hr-HR" altLang="sr-Latn-RS" sz="1500" dirty="0" err="1"/>
              <a:t>coaching</a:t>
            </a:r>
            <a:r>
              <a:rPr lang="hr-HR" altLang="sr-Latn-RS" sz="1500" dirty="0"/>
              <a:t>. Rezultat ove faze je izrada Poslovnog plana.</a:t>
            </a:r>
          </a:p>
          <a:p>
            <a:pPr marL="685800" lvl="1" indent="-342900">
              <a:buFont typeface="+mj-lt"/>
              <a:buAutoNum type="arabicPeriod"/>
            </a:pPr>
            <a:r>
              <a:rPr lang="hr-HR" altLang="sr-Latn-RS" sz="1500" b="1" u="sng" dirty="0"/>
              <a:t>Demonstracija, tržišna replikacija te istraživanje i razvoj </a:t>
            </a:r>
            <a:r>
              <a:rPr lang="hr-HR" altLang="sr-Latn-RS" sz="1500" dirty="0"/>
              <a:t>– Ova faza uključuje razvoj prototipa i testiranje, </a:t>
            </a:r>
            <a:r>
              <a:rPr lang="hr-HR" altLang="sr-Latn-RS" sz="1500" dirty="0" err="1"/>
              <a:t>minijaturizaciju</a:t>
            </a:r>
            <a:r>
              <a:rPr lang="hr-HR" altLang="sr-Latn-RS" sz="1500" dirty="0"/>
              <a:t>, izradu tržišne replikacije. Predviđeno trajanje ove faze je 12 do 24 mjeseca, a maksimalna vrijednost potpore kretat će se između 1 i 2,5 milijuna EUR. Rezultat ove faze je plan koji je spreman za investiciju.</a:t>
            </a:r>
          </a:p>
          <a:p>
            <a:pPr marL="685800" lvl="1" indent="-342900">
              <a:buFont typeface="+mj-lt"/>
              <a:buAutoNum type="arabicPeriod"/>
            </a:pPr>
            <a:r>
              <a:rPr lang="hr-HR" altLang="sr-Latn-RS" sz="1500" b="1" u="sng" dirty="0"/>
              <a:t>Komercijalizacija</a:t>
            </a:r>
            <a:r>
              <a:rPr lang="hr-HR" altLang="sr-Latn-RS" sz="1500" dirty="0"/>
              <a:t> – ne uključuje izravno financiranje, ali podrazumijeva podršku kroz umrežavanje, trening, savjetovanje, informiranje, upravljanje intelektualnim vlasništvom, pomoć u pristupu privatnom kapitalu i sl.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187450" y="61913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r-HR" altLang="sr-Latn-RS" sz="4000" b="1" dirty="0">
                <a:solidFill>
                  <a:srgbClr val="376092"/>
                </a:solidFill>
              </a:rPr>
              <a:t>Obzor 2020</a:t>
            </a:r>
            <a:endParaRPr lang="en-US" altLang="sr-Latn-RS" sz="4000" b="1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4"/>
          <p:cNvSpPr txBox="1">
            <a:spLocks noChangeArrowheads="1"/>
          </p:cNvSpPr>
          <p:nvPr/>
        </p:nvSpPr>
        <p:spPr bwMode="auto">
          <a:xfrm>
            <a:off x="34925" y="2924175"/>
            <a:ext cx="91154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4000" b="1" dirty="0" smtClean="0">
                <a:latin typeface="+mj-lt"/>
                <a:ea typeface="+mj-ea"/>
                <a:cs typeface="+mj-cs"/>
              </a:rPr>
              <a:t>ESIF mikro i mali zajmovi</a:t>
            </a:r>
            <a:endParaRPr lang="hr-HR" altLang="sr-Latn-R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30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598B7F-674C-47D4-AAD0-81DE4AA290B2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Igor Bobek - HGK</a:t>
            </a:r>
            <a:endParaRPr lang="hr-HR"/>
          </a:p>
        </p:txBody>
      </p:sp>
      <p:sp>
        <p:nvSpPr>
          <p:cNvPr id="430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051AD7-D410-4DB5-99F6-3B34FAFD6B0A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27026" y="1374775"/>
            <a:ext cx="8713787" cy="4525963"/>
          </a:xfrm>
        </p:spPr>
        <p:txBody>
          <a:bodyPr/>
          <a:lstStyle/>
          <a:p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Hrvatska agencija za malo gospodarstvo, inovacije i investicije – HAMAG-BICRO - </a:t>
            </a:r>
          </a:p>
          <a:p>
            <a:r>
              <a:rPr lang="hr-HR" altLang="sr-Latn-RS" sz="2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Financiranje MSP u svrhu: </a:t>
            </a:r>
            <a:endParaRPr lang="hr-HR" altLang="sr-Latn-RS" sz="2000" b="1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Osnivanja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obrta i trgovačkih društava </a:t>
            </a:r>
            <a:endParaRPr lang="hr-HR" altLang="sr-Latn-RS" sz="16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Modernizacije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 proširenja već postojećeg </a:t>
            </a:r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poslovanja</a:t>
            </a:r>
            <a:endParaRPr lang="hr-HR" altLang="sr-Latn-RS" sz="16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Samozapošljavanja</a:t>
            </a: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Zadržavanja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postojećih i povećanja broja novih radnih mjesta </a:t>
            </a:r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•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Trajna </a:t>
            </a:r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obrtna sredstva</a:t>
            </a:r>
          </a:p>
          <a:p>
            <a:r>
              <a:rPr lang="hr-HR" altLang="sr-Latn-RS" sz="2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Prihvatljivi prijavitelji </a:t>
            </a:r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 subjekti </a:t>
            </a:r>
            <a:r>
              <a:rPr lang="hr-HR" altLang="sr-Latn-RS" sz="2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malog gospodarstva koji</a:t>
            </a:r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  <a:endParaRPr lang="hr-HR" altLang="sr-Latn-RS" sz="20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registrirani i obavljaju djelatnost za koju je dan </a:t>
            </a:r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zajam</a:t>
            </a:r>
            <a:endParaRPr lang="hr-HR" altLang="sr-Latn-RS" sz="16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 privatnom vlasništvu više od 50% </a:t>
            </a: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nemaju žiro-račun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neprekidno blokiran dulje od 30 dana u posljednjih 6 mjeseci </a:t>
            </a:r>
            <a:endParaRPr lang="hr-HR" altLang="sr-Latn-RS" sz="16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nemaju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nepodmirenih obveza prema državi ili su s državom dogovorili </a:t>
            </a:r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reprogramiranje obveza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1187450" y="61913"/>
            <a:ext cx="6172200" cy="857250"/>
          </a:xfrm>
        </p:spPr>
        <p:txBody>
          <a:bodyPr/>
          <a:lstStyle/>
          <a:p>
            <a:pPr eaLnBrk="1" hangingPunct="1"/>
            <a:r>
              <a:rPr lang="hr-HR" altLang="sr-Latn-RS" sz="4000" b="1" smtClean="0">
                <a:solidFill>
                  <a:srgbClr val="376092"/>
                </a:solidFill>
              </a:rPr>
              <a:t>ESIF Zajmovi</a:t>
            </a:r>
            <a:endParaRPr lang="en-US" altLang="sr-Latn-RS" sz="4000" b="1" dirty="0" smtClean="0">
              <a:solidFill>
                <a:srgbClr val="376092"/>
              </a:solidFill>
            </a:endParaRP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F5AD9D-F288-4A48-BCE7-FB2E4D551B8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F8C96-DBBE-4995-B7E9-8F369A3D5D9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44488" y="1196975"/>
            <a:ext cx="8713787" cy="4525963"/>
          </a:xfrm>
        </p:spPr>
        <p:txBody>
          <a:bodyPr/>
          <a:lstStyle/>
          <a:p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Hrvatska agencija za malo gospodarstvo, inovacije i investicije – HAMAG-BICRO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1187450" y="61913"/>
            <a:ext cx="6172200" cy="857250"/>
          </a:xfrm>
        </p:spPr>
        <p:txBody>
          <a:bodyPr/>
          <a:lstStyle/>
          <a:p>
            <a:pPr eaLnBrk="1" hangingPunct="1"/>
            <a:r>
              <a:rPr lang="hr-HR" altLang="sr-Latn-RS" sz="4000" b="1" smtClean="0">
                <a:solidFill>
                  <a:srgbClr val="376092"/>
                </a:solidFill>
              </a:rPr>
              <a:t>ESIF Zajmovi</a:t>
            </a:r>
            <a:endParaRPr lang="en-US" altLang="sr-Latn-RS" sz="4000" b="1" smtClean="0">
              <a:solidFill>
                <a:srgbClr val="376092"/>
              </a:solidFill>
            </a:endParaRP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F5AD9D-F288-4A48-BCE7-FB2E4D551B8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F8C96-DBBE-4995-B7E9-8F369A3D5D9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246"/>
              </p:ext>
            </p:extLst>
          </p:nvPr>
        </p:nvGraphicFramePr>
        <p:xfrm>
          <a:off x="344488" y="1989138"/>
          <a:ext cx="8342312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272">
                  <a:extLst>
                    <a:ext uri="{9D8B030D-6E8A-4147-A177-3AD203B41FA5}">
                      <a16:colId xmlns:a16="http://schemas.microsoft.com/office/drawing/2014/main" val="3115422851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119489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Naziv programa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altLang="sr-Latn-RS" sz="16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Mikro investicijski zajam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6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Ciljana skupina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 i</a:t>
                      </a:r>
                      <a:r>
                        <a:rPr lang="hr-HR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 gospodarski subjekti</a:t>
                      </a:r>
                    </a:p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Fizičke osobe - u trenutku podnošenja zahtjeva za kredit nemaju registrirani vlastiti - ukoliko se zajam odobri potrebno je registrirati gospodarski subjekt.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8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>
                          <a:effectLst/>
                        </a:rPr>
                        <a:t>Iznos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/>
                        <a:t>1.000 do 25.000 EUR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Kamatna stopa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0,5 – 1,5% ovisno o razvijenosti</a:t>
                      </a:r>
                      <a:r>
                        <a:rPr lang="hr-HR" sz="1600" baseline="0" dirty="0" smtClean="0"/>
                        <a:t> županije ulaganja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1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1 godina (ukoliko je rok otplate dulji od 2 godine)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5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Rok otplate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5 godina (uključujući poček, uz kvartalne otplate)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8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Instrumenti osiguranja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Zadužnica, te ostali instrumenti osiguranja ovisno o procjeni rizika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0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Vrsta potpore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De </a:t>
                      </a:r>
                      <a:r>
                        <a:rPr lang="hr-HR" sz="1600" dirty="0" err="1" smtClean="0"/>
                        <a:t>minimis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2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Namjena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Osnovna sredstva (materijalna i nematerijalna imovina)</a:t>
                      </a:r>
                    </a:p>
                    <a:p>
                      <a:pPr algn="just"/>
                      <a:r>
                        <a:rPr lang="hr-HR" sz="1600" dirty="0" smtClean="0"/>
                        <a:t>Obrtna sredstva- do 30% iznosa zajma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300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44488" y="1196975"/>
            <a:ext cx="8713787" cy="4525963"/>
          </a:xfrm>
        </p:spPr>
        <p:txBody>
          <a:bodyPr/>
          <a:lstStyle/>
          <a:p>
            <a:r>
              <a:rPr lang="hr-HR" altLang="sr-Latn-RS" sz="2000" b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Hrvatska agencija za malo gospodarstvo, inovacije i investicije – HAMAG-BICRO</a:t>
            </a: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1187450" y="61913"/>
            <a:ext cx="6172200" cy="857250"/>
          </a:xfrm>
        </p:spPr>
        <p:txBody>
          <a:bodyPr/>
          <a:lstStyle/>
          <a:p>
            <a:pPr eaLnBrk="1" hangingPunct="1"/>
            <a:r>
              <a:rPr lang="hr-HR" altLang="sr-Latn-RS" sz="4000" b="1" smtClean="0">
                <a:solidFill>
                  <a:srgbClr val="376092"/>
                </a:solidFill>
              </a:rPr>
              <a:t>ESIF Zajmovi</a:t>
            </a:r>
            <a:endParaRPr lang="en-US" altLang="sr-Latn-RS" sz="4000" b="1" smtClean="0">
              <a:solidFill>
                <a:srgbClr val="376092"/>
              </a:solidFill>
            </a:endParaRPr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F5AD9D-F288-4A48-BCE7-FB2E4D551B8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12F24A-C329-443D-8333-6EDF25F8EB44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50876"/>
              </p:ext>
            </p:extLst>
          </p:nvPr>
        </p:nvGraphicFramePr>
        <p:xfrm>
          <a:off x="344488" y="1989138"/>
          <a:ext cx="8342312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272">
                  <a:extLst>
                    <a:ext uri="{9D8B030D-6E8A-4147-A177-3AD203B41FA5}">
                      <a16:colId xmlns:a16="http://schemas.microsoft.com/office/drawing/2014/main" val="3115422851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1194892642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Naziv programa</a:t>
                      </a:r>
                      <a:endParaRPr lang="hr-HR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altLang="sr-Latn-RS" sz="16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ESIF </a:t>
                      </a:r>
                      <a:r>
                        <a:rPr lang="pl-PL" altLang="sr-Latn-RS" sz="16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Mikro </a:t>
                      </a:r>
                      <a:r>
                        <a:rPr lang="pl-PL" altLang="sr-Latn-RS" sz="1600" dirty="0" err="1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zajam</a:t>
                      </a:r>
                      <a:r>
                        <a:rPr lang="pl-PL" altLang="sr-Latn-RS" sz="16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za </a:t>
                      </a:r>
                      <a:r>
                        <a:rPr lang="pl-PL" altLang="sr-Latn-RS" sz="1600" dirty="0" err="1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obrtna</a:t>
                      </a:r>
                      <a:r>
                        <a:rPr lang="pl-PL" altLang="sr-Latn-RS" sz="16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altLang="sr-Latn-RS" sz="1600" dirty="0" err="1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sredstva</a:t>
                      </a:r>
                      <a:endParaRPr lang="hr-HR" sz="16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783565188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Ciljana skupina</a:t>
                      </a:r>
                      <a:endParaRPr lang="hr-HR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 i</a:t>
                      </a:r>
                      <a:r>
                        <a:rPr lang="hr-HR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 gospodarski subjekti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9195891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>
                          <a:effectLst/>
                        </a:rPr>
                        <a:t>Iznos</a:t>
                      </a:r>
                    </a:p>
                  </a:txBody>
                  <a:tcPr marL="47625" marR="47625" marT="47616" marB="47616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1.000 do 25.000 EUR</a:t>
                      </a:r>
                      <a:endParaRPr lang="hr-HR" sz="1600" dirty="0" smtClean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0452759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Kamatna stopa *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>
                          <a:effectLst/>
                        </a:rPr>
                        <a:t>1,5% – 3,5% (ovisno o razvijenosti županije ulaganja)</a:t>
                      </a:r>
                      <a:endParaRPr lang="hr-HR" sz="16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3111394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Poček</a:t>
                      </a:r>
                      <a:endParaRPr lang="hr-HR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/>
                        <a:t>Do 6 </a:t>
                      </a:r>
                      <a:r>
                        <a:rPr lang="pl-PL" sz="1600" dirty="0" err="1" smtClean="0"/>
                        <a:t>mjeseci</a:t>
                      </a:r>
                      <a:r>
                        <a:rPr lang="pl-PL" sz="1600" dirty="0" smtClean="0"/>
                        <a:t> (</a:t>
                      </a:r>
                      <a:r>
                        <a:rPr lang="pl-PL" sz="1600" dirty="0" err="1" smtClean="0"/>
                        <a:t>ukoliko</a:t>
                      </a:r>
                      <a:r>
                        <a:rPr lang="pl-PL" sz="1600" dirty="0" smtClean="0"/>
                        <a:t> je rok </a:t>
                      </a:r>
                      <a:r>
                        <a:rPr lang="pl-PL" sz="1600" dirty="0" err="1" smtClean="0"/>
                        <a:t>otplate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dulji</a:t>
                      </a:r>
                      <a:r>
                        <a:rPr lang="pl-PL" sz="1600" dirty="0" smtClean="0"/>
                        <a:t> od 2 </a:t>
                      </a:r>
                      <a:r>
                        <a:rPr lang="pl-PL" sz="1600" dirty="0" err="1" smtClean="0"/>
                        <a:t>godine</a:t>
                      </a:r>
                      <a:r>
                        <a:rPr lang="pl-PL" sz="1600" dirty="0" smtClean="0"/>
                        <a:t>)</a:t>
                      </a:r>
                      <a:endParaRPr lang="hr-HR" sz="16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54685358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Rok otplate</a:t>
                      </a:r>
                      <a:endParaRPr lang="hr-HR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Do 3 godine uključujući poček (uz</a:t>
                      </a:r>
                      <a:r>
                        <a:rPr lang="hr-HR" sz="1600" baseline="0" dirty="0" smtClean="0"/>
                        <a:t> kvartalne otplate)</a:t>
                      </a:r>
                      <a:endParaRPr lang="hr-HR" sz="16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94728609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Instrumenti osiguranja</a:t>
                      </a:r>
                      <a:endParaRPr lang="hr-HR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Zadužnica, te ostali instrumenti osiguranja ovisno o procjeni rizika</a:t>
                      </a:r>
                      <a:endParaRPr lang="hr-HR" sz="16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292920684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Vrsta potpore</a:t>
                      </a:r>
                      <a:endParaRPr lang="hr-HR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De </a:t>
                      </a:r>
                      <a:r>
                        <a:rPr lang="hr-HR" sz="1600" dirty="0" err="1" smtClean="0"/>
                        <a:t>minimis</a:t>
                      </a:r>
                      <a:endParaRPr lang="hr-HR" sz="16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270842564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Namjena</a:t>
                      </a:r>
                      <a:endParaRPr lang="hr-HR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err="1" smtClean="0"/>
                        <a:t>Obrtna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sredstva</a:t>
                      </a:r>
                      <a:r>
                        <a:rPr lang="pl-PL" sz="1600" dirty="0" smtClean="0"/>
                        <a:t>- 100% </a:t>
                      </a:r>
                      <a:r>
                        <a:rPr lang="pl-PL" sz="1600" dirty="0" err="1" smtClean="0"/>
                        <a:t>iznosa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zajma</a:t>
                      </a:r>
                      <a:endParaRPr lang="hr-HR" sz="16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389300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44488" y="1196975"/>
            <a:ext cx="8713787" cy="4525963"/>
          </a:xfrm>
        </p:spPr>
        <p:txBody>
          <a:bodyPr/>
          <a:lstStyle/>
          <a:p>
            <a:r>
              <a:rPr lang="hr-HR" altLang="sr-Latn-RS" sz="2000" b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Hrvatska agencija za malo gospodarstvo, inovacije i investicije – HAMAG-BICRO</a:t>
            </a: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187450" y="61913"/>
            <a:ext cx="6172200" cy="857250"/>
          </a:xfrm>
        </p:spPr>
        <p:txBody>
          <a:bodyPr/>
          <a:lstStyle/>
          <a:p>
            <a:pPr eaLnBrk="1" hangingPunct="1"/>
            <a:r>
              <a:rPr lang="hr-HR" altLang="sr-Latn-RS" sz="4000" b="1" smtClean="0">
                <a:solidFill>
                  <a:srgbClr val="376092"/>
                </a:solidFill>
              </a:rPr>
              <a:t>ESIF Zajmovi</a:t>
            </a:r>
            <a:endParaRPr lang="en-US" altLang="sr-Latn-RS" sz="4000" b="1" smtClean="0">
              <a:solidFill>
                <a:srgbClr val="376092"/>
              </a:solidFill>
            </a:endParaRP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F5AD9D-F288-4A48-BCE7-FB2E4D551B8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471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9B7F1F-66FF-48C8-B882-30069CD509D5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6119"/>
              </p:ext>
            </p:extLst>
          </p:nvPr>
        </p:nvGraphicFramePr>
        <p:xfrm>
          <a:off x="344488" y="1989138"/>
          <a:ext cx="8342312" cy="424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272">
                  <a:extLst>
                    <a:ext uri="{9D8B030D-6E8A-4147-A177-3AD203B41FA5}">
                      <a16:colId xmlns:a16="http://schemas.microsoft.com/office/drawing/2014/main" val="3115422851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1194892642"/>
                    </a:ext>
                  </a:extLst>
                </a:gridCol>
              </a:tblGrid>
              <a:tr h="370816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Naziv programa</a:t>
                      </a:r>
                      <a:endParaRPr lang="hr-HR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altLang="sr-Latn-RS" sz="16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Mali zajam</a:t>
                      </a:r>
                      <a:endParaRPr lang="hr-HR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783565188"/>
                  </a:ext>
                </a:extLst>
              </a:tr>
              <a:tr h="1066914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Ciljana skupina</a:t>
                      </a:r>
                      <a:endParaRPr lang="hr-HR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Mikro, mali i srednji gospodarski subjekti</a:t>
                      </a:r>
                    </a:p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Fizičke osobe - u trenutku podnošenja zahtjeva za kredit nemaju registrirani vlastiti - ukoliko se zajam odobri potrebno je registrirati gospodarski subjekt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391958914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>
                          <a:effectLst/>
                        </a:rPr>
                        <a:t>Iznos</a:t>
                      </a:r>
                    </a:p>
                  </a:txBody>
                  <a:tcPr marL="47625" marR="47625" marT="47622" marB="47622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25.000 do</a:t>
                      </a:r>
                      <a:r>
                        <a:rPr lang="pl-PL" sz="1600" baseline="0" dirty="0" smtClean="0"/>
                        <a:t> 50.000 </a:t>
                      </a:r>
                      <a:r>
                        <a:rPr lang="pl-PL" sz="1600" dirty="0" smtClean="0"/>
                        <a:t>EUR</a:t>
                      </a:r>
                      <a:endParaRPr lang="hr-HR" sz="1600" dirty="0" smtClean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304527593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Kamatna stopa *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0,5% – 1,5% (ovisno o razvijenosti županije ulaganja)</a:t>
                      </a:r>
                      <a:endParaRPr lang="hr-HR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31113945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Poček</a:t>
                      </a:r>
                      <a:endParaRPr lang="hr-HR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/>
                        <a:t>Do 12 </a:t>
                      </a:r>
                      <a:r>
                        <a:rPr lang="pl-PL" sz="1600" dirty="0" err="1" smtClean="0"/>
                        <a:t>mjeseci</a:t>
                      </a:r>
                      <a:r>
                        <a:rPr lang="pl-PL" sz="1600" dirty="0" smtClean="0"/>
                        <a:t> (</a:t>
                      </a:r>
                      <a:r>
                        <a:rPr lang="pl-PL" sz="1600" dirty="0" err="1" smtClean="0"/>
                        <a:t>ukoliko</a:t>
                      </a:r>
                      <a:r>
                        <a:rPr lang="pl-PL" sz="1600" dirty="0" smtClean="0"/>
                        <a:t> je rok </a:t>
                      </a:r>
                      <a:r>
                        <a:rPr lang="pl-PL" sz="1600" dirty="0" err="1" smtClean="0"/>
                        <a:t>otplate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dulji</a:t>
                      </a:r>
                      <a:r>
                        <a:rPr lang="pl-PL" sz="1600" dirty="0" smtClean="0"/>
                        <a:t> od 2 </a:t>
                      </a:r>
                      <a:r>
                        <a:rPr lang="pl-PL" sz="1600" dirty="0" err="1" smtClean="0"/>
                        <a:t>godine</a:t>
                      </a:r>
                      <a:r>
                        <a:rPr lang="pl-PL" sz="1600" dirty="0" smtClean="0"/>
                        <a:t>)</a:t>
                      </a:r>
                      <a:endParaRPr lang="hr-HR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546853580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Rok otplate</a:t>
                      </a:r>
                      <a:endParaRPr lang="hr-HR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Do 10 godina uključujući poček (uz kvartalne</a:t>
                      </a:r>
                      <a:r>
                        <a:rPr lang="hr-HR" sz="1600" baseline="0" dirty="0" smtClean="0"/>
                        <a:t> otplate)</a:t>
                      </a:r>
                      <a:endParaRPr lang="hr-HR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3947286093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Instrumenti osiguranja</a:t>
                      </a:r>
                      <a:endParaRPr lang="hr-HR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Zadužnica, te ostali instrumenti osiguranja ovisno o procjeni rizika</a:t>
                      </a:r>
                      <a:endParaRPr lang="hr-HR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2929206844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Vrsta potpore</a:t>
                      </a:r>
                      <a:endParaRPr lang="hr-HR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De </a:t>
                      </a:r>
                      <a:r>
                        <a:rPr lang="hr-HR" sz="1600" dirty="0" err="1" smtClean="0"/>
                        <a:t>minimis</a:t>
                      </a:r>
                      <a:endParaRPr lang="hr-HR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2708425646"/>
                  </a:ext>
                </a:extLst>
              </a:tr>
              <a:tr h="579175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Namjena</a:t>
                      </a:r>
                      <a:endParaRPr lang="hr-HR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Osnovna sredstva (materijalna i nematerijalna imovina)</a:t>
                      </a:r>
                    </a:p>
                    <a:p>
                      <a:pPr algn="just"/>
                      <a:r>
                        <a:rPr lang="hr-HR" sz="1600" dirty="0" smtClean="0"/>
                        <a:t>Obrtna sredstva- do 30% iznosa zajma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389300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4"/>
          <p:cNvSpPr txBox="1">
            <a:spLocks noChangeArrowheads="1"/>
          </p:cNvSpPr>
          <p:nvPr/>
        </p:nvSpPr>
        <p:spPr bwMode="auto">
          <a:xfrm>
            <a:off x="34925" y="2924175"/>
            <a:ext cx="91154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4000" b="1" dirty="0" smtClean="0">
                <a:latin typeface="+mj-lt"/>
                <a:ea typeface="+mj-ea"/>
                <a:cs typeface="+mj-cs"/>
              </a:rPr>
              <a:t>ESIF krediti za rast i razvoj</a:t>
            </a:r>
            <a:endParaRPr lang="hr-HR" altLang="sr-Latn-R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30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598B7F-674C-47D4-AAD0-81DE4AA290B2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Igor Bobek - HGK</a:t>
            </a:r>
            <a:endParaRPr lang="hr-HR"/>
          </a:p>
        </p:txBody>
      </p:sp>
      <p:sp>
        <p:nvSpPr>
          <p:cNvPr id="430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051AD7-D410-4DB5-99F6-3B34FAFD6B0A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27026" y="1374775"/>
            <a:ext cx="8713787" cy="4525963"/>
          </a:xfrm>
        </p:spPr>
        <p:txBody>
          <a:bodyPr/>
          <a:lstStyle/>
          <a:p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Hrvatska banka za obnovu i razvitak - HBOR </a:t>
            </a:r>
          </a:p>
          <a:p>
            <a:r>
              <a:rPr lang="hr-HR" altLang="sr-Latn-R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financiraju </a:t>
            </a:r>
            <a:r>
              <a:rPr lang="hr-HR" altLang="sr-Latn-R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 50 posto iz izvora Europskih strukturnih i investicijskih fondova (ESIF) po kamatnoj stopi od 0 posto, a 50 posto iz izvora poslovnih banaka po tržišnoj kamatnoj stopi koju će utvrđivati poslovna </a:t>
            </a:r>
            <a:r>
              <a:rPr lang="hr-HR" altLang="sr-Latn-R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banka</a:t>
            </a:r>
          </a:p>
          <a:p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Prihvatljivi </a:t>
            </a:r>
            <a:r>
              <a:rPr lang="hr-HR" altLang="sr-Latn-RS" sz="2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prijavitelji </a:t>
            </a:r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 subjekti </a:t>
            </a:r>
            <a:r>
              <a:rPr lang="hr-HR" altLang="sr-Latn-RS" sz="2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malog </a:t>
            </a:r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gospodarstva:</a:t>
            </a:r>
            <a:endParaRPr lang="hr-HR" altLang="sr-Latn-RS" sz="20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mali </a:t>
            </a:r>
            <a:r>
              <a:rPr lang="hr-HR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 srednji poduzetnici koji posluju najmanje dvije godine prije podnošenja zahtjeva za kredit poslovnoj </a:t>
            </a:r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banci</a:t>
            </a: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Osnovna djelatnost im je u prihvatljivim sektorima (određeni sektori su isključeni)</a:t>
            </a:r>
            <a:endParaRPr lang="hr-HR" altLang="sr-Latn-RS" sz="16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Nisu u poteškoćama</a:t>
            </a:r>
          </a:p>
          <a:p>
            <a:pPr lvl="1"/>
            <a:r>
              <a:rPr lang="sv-SE" altLang="sr-Latn-RS" sz="1600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posluju</a:t>
            </a:r>
            <a:r>
              <a:rPr lang="sv-SE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v-SE" altLang="sr-Latn-RS" sz="1600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na</a:t>
            </a:r>
            <a:r>
              <a:rPr lang="sv-SE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v-SE" altLang="sr-Latn-RS" sz="1600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teritoriju</a:t>
            </a:r>
            <a:r>
              <a:rPr lang="sv-SE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v-SE" altLang="sr-Latn-RS" sz="1600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Republike</a:t>
            </a:r>
            <a:r>
              <a:rPr lang="sv-SE" altLang="sr-Latn-RS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sv-SE" altLang="sr-Latn-RS" sz="16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Hrvatske</a:t>
            </a:r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hr-HR" altLang="sr-Latn-RS" sz="160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…</a:t>
            </a:r>
            <a:endParaRPr lang="sv-SE" altLang="sr-Latn-RS" sz="16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1187450" y="61913"/>
            <a:ext cx="6172200" cy="857250"/>
          </a:xfrm>
        </p:spPr>
        <p:txBody>
          <a:bodyPr/>
          <a:lstStyle/>
          <a:p>
            <a:pPr eaLnBrk="1" hangingPunct="1"/>
            <a:r>
              <a:rPr lang="pl-PL" altLang="sr-Latn-RS" sz="4000" b="1" dirty="0">
                <a:solidFill>
                  <a:srgbClr val="376092"/>
                </a:solidFill>
              </a:rPr>
              <a:t>ESIF </a:t>
            </a:r>
            <a:r>
              <a:rPr lang="pl-PL" altLang="sr-Latn-RS" sz="4000" b="1" dirty="0" err="1" smtClean="0">
                <a:solidFill>
                  <a:srgbClr val="376092"/>
                </a:solidFill>
              </a:rPr>
              <a:t>Krediti</a:t>
            </a:r>
            <a:r>
              <a:rPr lang="pl-PL" altLang="sr-Latn-RS" sz="4000" b="1" dirty="0" smtClean="0">
                <a:solidFill>
                  <a:srgbClr val="376092"/>
                </a:solidFill>
              </a:rPr>
              <a:t> </a:t>
            </a:r>
            <a:r>
              <a:rPr lang="pl-PL" altLang="sr-Latn-RS" sz="4000" b="1" dirty="0">
                <a:solidFill>
                  <a:srgbClr val="376092"/>
                </a:solidFill>
              </a:rPr>
              <a:t>za </a:t>
            </a:r>
            <a:r>
              <a:rPr lang="pl-PL" altLang="sr-Latn-RS" sz="4000" b="1" dirty="0" err="1">
                <a:solidFill>
                  <a:srgbClr val="376092"/>
                </a:solidFill>
              </a:rPr>
              <a:t>rast</a:t>
            </a:r>
            <a:r>
              <a:rPr lang="pl-PL" altLang="sr-Latn-RS" sz="4000" b="1" dirty="0">
                <a:solidFill>
                  <a:srgbClr val="376092"/>
                </a:solidFill>
              </a:rPr>
              <a:t> i razvoj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F5AD9D-F288-4A48-BCE7-FB2E4D551B8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F8C96-DBBE-4995-B7E9-8F369A3D5D9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smtClean="0">
                <a:solidFill>
                  <a:srgbClr val="376092"/>
                </a:solidFill>
              </a:rPr>
              <a:t>Sadržaj prezentacije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50825" y="2492375"/>
            <a:ext cx="8713788" cy="3633788"/>
          </a:xfrm>
        </p:spPr>
        <p:txBody>
          <a:bodyPr/>
          <a:lstStyle/>
          <a:p>
            <a:r>
              <a:rPr lang="hr-HR" altLang="sr-Latn-RS" sz="2700" b="1" dirty="0" smtClean="0"/>
              <a:t>Alokacije za Republiku Hrvatsku</a:t>
            </a:r>
          </a:p>
          <a:p>
            <a:r>
              <a:rPr lang="hr-HR" altLang="sr-Latn-RS" sz="2700" b="1" dirty="0" smtClean="0"/>
              <a:t>Pregled i informacije o natječajima </a:t>
            </a:r>
          </a:p>
          <a:p>
            <a:r>
              <a:rPr lang="hr-HR" altLang="sr-Latn-RS" sz="2700" b="1" dirty="0"/>
              <a:t>Obzor </a:t>
            </a:r>
            <a:r>
              <a:rPr lang="hr-HR" altLang="sr-Latn-RS" sz="2700" b="1" dirty="0" smtClean="0"/>
              <a:t>2020</a:t>
            </a:r>
          </a:p>
          <a:p>
            <a:r>
              <a:rPr lang="hr-HR" altLang="sr-Latn-RS" sz="2700" b="1" dirty="0" smtClean="0"/>
              <a:t>Financijski instrumenti (HAMAG-BICRO, HBOR)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F762D9-03D4-41D6-84B3-D247BBF2483E}" type="datetime1">
              <a:rPr lang="hr-HR"/>
              <a:pPr>
                <a:defRPr/>
              </a:pPr>
              <a:t>16.2.2018.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Igor Bobek - HGK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3C7E0-4111-4143-8715-612CA8EB02ED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pic>
        <p:nvPicPr>
          <p:cNvPr id="337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44488" y="1196975"/>
            <a:ext cx="8713787" cy="4525963"/>
          </a:xfrm>
        </p:spPr>
        <p:txBody>
          <a:bodyPr/>
          <a:lstStyle/>
          <a:p>
            <a:r>
              <a:rPr lang="hr-HR" altLang="sr-Latn-RS" sz="20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Hrvatska banka za obnovu i razvitak - HBOR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1187450" y="61913"/>
            <a:ext cx="6172200" cy="857250"/>
          </a:xfrm>
        </p:spPr>
        <p:txBody>
          <a:bodyPr/>
          <a:lstStyle/>
          <a:p>
            <a:pPr eaLnBrk="1" hangingPunct="1"/>
            <a:r>
              <a:rPr lang="pl-PL" altLang="sr-Latn-RS" sz="4000" b="1" dirty="0">
                <a:solidFill>
                  <a:srgbClr val="376092"/>
                </a:solidFill>
              </a:rPr>
              <a:t>ESIF </a:t>
            </a:r>
            <a:r>
              <a:rPr lang="pl-PL" altLang="sr-Latn-RS" sz="4000" b="1" dirty="0" err="1">
                <a:solidFill>
                  <a:srgbClr val="376092"/>
                </a:solidFill>
              </a:rPr>
              <a:t>krediti</a:t>
            </a:r>
            <a:r>
              <a:rPr lang="pl-PL" altLang="sr-Latn-RS" sz="4000" b="1" dirty="0">
                <a:solidFill>
                  <a:srgbClr val="376092"/>
                </a:solidFill>
              </a:rPr>
              <a:t> za </a:t>
            </a:r>
            <a:r>
              <a:rPr lang="pl-PL" altLang="sr-Latn-RS" sz="4000" b="1" dirty="0" err="1">
                <a:solidFill>
                  <a:srgbClr val="376092"/>
                </a:solidFill>
              </a:rPr>
              <a:t>rast</a:t>
            </a:r>
            <a:r>
              <a:rPr lang="pl-PL" altLang="sr-Latn-RS" sz="4000" b="1" dirty="0">
                <a:solidFill>
                  <a:srgbClr val="376092"/>
                </a:solidFill>
              </a:rPr>
              <a:t> i razvoj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F5AD9D-F288-4A48-BCE7-FB2E4D551B8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F8C96-DBBE-4995-B7E9-8F369A3D5D98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12883"/>
              </p:ext>
            </p:extLst>
          </p:nvPr>
        </p:nvGraphicFramePr>
        <p:xfrm>
          <a:off x="349056" y="1772816"/>
          <a:ext cx="8342312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272">
                  <a:extLst>
                    <a:ext uri="{9D8B030D-6E8A-4147-A177-3AD203B41FA5}">
                      <a16:colId xmlns:a16="http://schemas.microsoft.com/office/drawing/2014/main" val="3115422851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119489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Naziv programa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altLang="sr-Latn-RS" sz="160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ESIF kredit za rast i</a:t>
                      </a:r>
                      <a:r>
                        <a:rPr lang="hr-HR" altLang="sr-Latn-RS" sz="1600" baseline="0" dirty="0" smtClean="0"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razvoj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6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Ciljana skupina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MSP u fazi rasta i razvoja:</a:t>
                      </a:r>
                    </a:p>
                    <a:p>
                      <a:pPr marL="342900" indent="-342900" algn="just">
                        <a:buAutoNum type="alphaLcParenR"/>
                      </a:pPr>
                      <a:r>
                        <a:rPr lang="hr-HR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Ulaganja u materijalnu i nematerijalnu imovinu te prijenos vlasničkih prava (</a:t>
                      </a:r>
                      <a:r>
                        <a:rPr lang="hr-HR" sz="16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hr-HR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transfer)</a:t>
                      </a:r>
                    </a:p>
                    <a:p>
                      <a:pPr marL="342900" indent="-342900" algn="just">
                        <a:buAutoNum type="alphaLcParenR"/>
                      </a:pPr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Obrtna sredstva povezana s aktivnostima razvoja i širenja poslovne aktivnosti korisnika (do maksimalno</a:t>
                      </a:r>
                      <a:r>
                        <a:rPr lang="hr-HR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iznosa kredita)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8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>
                          <a:effectLst/>
                        </a:rPr>
                        <a:t>Prihvatljivi</a:t>
                      </a:r>
                      <a:r>
                        <a:rPr lang="hr-HR" sz="1600" baseline="0" dirty="0" smtClean="0">
                          <a:effectLst/>
                        </a:rPr>
                        <a:t> sektori</a:t>
                      </a:r>
                      <a:endParaRPr lang="hr-HR" sz="16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err="1" smtClean="0"/>
                        <a:t>Industrija</a:t>
                      </a:r>
                      <a:r>
                        <a:rPr lang="pl-PL" sz="1600" dirty="0" smtClean="0"/>
                        <a:t> (</a:t>
                      </a:r>
                      <a:r>
                        <a:rPr lang="pl-PL" sz="1600" dirty="0" err="1" smtClean="0"/>
                        <a:t>Prerađivačka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industrija</a:t>
                      </a:r>
                      <a:r>
                        <a:rPr lang="pl-PL" sz="1600" dirty="0" smtClean="0"/>
                        <a:t>)</a:t>
                      </a:r>
                    </a:p>
                    <a:p>
                      <a:pPr algn="just"/>
                      <a:r>
                        <a:rPr lang="pl-PL" sz="1600" dirty="0" smtClean="0"/>
                        <a:t>Turizam (</a:t>
                      </a:r>
                      <a:r>
                        <a:rPr lang="pl-PL" sz="1600" dirty="0" err="1" smtClean="0"/>
                        <a:t>Djelatnosti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pružanja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smještaja</a:t>
                      </a:r>
                      <a:r>
                        <a:rPr lang="pl-PL" sz="1600" dirty="0" smtClean="0"/>
                        <a:t>)</a:t>
                      </a:r>
                    </a:p>
                    <a:p>
                      <a:pPr algn="just"/>
                      <a:r>
                        <a:rPr lang="pl-PL" sz="1600" dirty="0" smtClean="0"/>
                        <a:t>Ostali (</a:t>
                      </a:r>
                      <a:r>
                        <a:rPr lang="pl-PL" sz="1600" dirty="0" err="1" smtClean="0"/>
                        <a:t>Kreativna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industrija</a:t>
                      </a:r>
                      <a:r>
                        <a:rPr lang="pl-PL" sz="1600" dirty="0" smtClean="0"/>
                        <a:t>, </a:t>
                      </a:r>
                      <a:r>
                        <a:rPr lang="pl-PL" sz="1600" dirty="0" err="1" smtClean="0"/>
                        <a:t>usluge</a:t>
                      </a:r>
                      <a:r>
                        <a:rPr lang="pl-PL" sz="1600" dirty="0" smtClean="0"/>
                        <a:t> </a:t>
                      </a:r>
                      <a:r>
                        <a:rPr lang="pl-PL" sz="1600" dirty="0" err="1" smtClean="0"/>
                        <a:t>temeljne</a:t>
                      </a:r>
                      <a:r>
                        <a:rPr lang="pl-PL" sz="1600" dirty="0" smtClean="0"/>
                        <a:t> na </a:t>
                      </a:r>
                      <a:r>
                        <a:rPr lang="pl-PL" sz="1600" dirty="0" err="1" smtClean="0"/>
                        <a:t>znanju</a:t>
                      </a:r>
                      <a:r>
                        <a:rPr lang="pl-PL" sz="1600" dirty="0" smtClean="0"/>
                        <a:t>)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Najniži iznos kredita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100 tisuća EUR u kunskoj protuvrijednosti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1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Najviši iznos kredita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3 </a:t>
                      </a:r>
                      <a:r>
                        <a:rPr lang="hr-HR" sz="1600" dirty="0" err="1" smtClean="0"/>
                        <a:t>mil</a:t>
                      </a:r>
                      <a:r>
                        <a:rPr lang="hr-HR" sz="1600" dirty="0" smtClean="0"/>
                        <a:t> EUR u kunskoj protuvrijednosti, a za sektor turizma do 10 </a:t>
                      </a:r>
                      <a:r>
                        <a:rPr lang="hr-HR" sz="1600" dirty="0" err="1" smtClean="0"/>
                        <a:t>mil</a:t>
                      </a:r>
                      <a:r>
                        <a:rPr lang="hr-HR" sz="1600" dirty="0" smtClean="0"/>
                        <a:t> EUR u kunskoj protuvrijednosti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5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Rok otplate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Do 12 godina, uključivši do 2 godine počeka (za sektor turizma do 17 godina, uključivši do 4 godine počeka)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8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Ovlaštene banke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600" dirty="0" smtClean="0"/>
                        <a:t>Privredna banka Zagreb</a:t>
                      </a:r>
                    </a:p>
                    <a:p>
                      <a:pPr algn="just"/>
                      <a:r>
                        <a:rPr lang="hr-HR" sz="1600" dirty="0" smtClean="0"/>
                        <a:t>Zagrebačka banka</a:t>
                      </a:r>
                    </a:p>
                    <a:p>
                      <a:pPr algn="just"/>
                      <a:r>
                        <a:rPr lang="hr-HR" sz="1600" dirty="0" err="1" smtClean="0"/>
                        <a:t>Erste&amp;Steiermärkische</a:t>
                      </a:r>
                      <a:r>
                        <a:rPr lang="hr-HR" sz="1600" dirty="0" smtClean="0"/>
                        <a:t> Bank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0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3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4"/>
          <p:cNvSpPr>
            <a:spLocks noGrp="1"/>
          </p:cNvSpPr>
          <p:nvPr>
            <p:ph idx="1"/>
          </p:nvPr>
        </p:nvSpPr>
        <p:spPr>
          <a:xfrm>
            <a:off x="179388" y="669925"/>
            <a:ext cx="8229600" cy="863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hr-HR" altLang="sr-Latn-RS" sz="4000" b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Imate li pitanja?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hr-HR" altLang="sr-Latn-RS" sz="2400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hr-HR" altLang="sr-Latn-RS" sz="4400" dirty="0" smtClean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69135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CB1AA2-4EF5-4B5C-946C-26B967AB548F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522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1AD6E4-5FB1-482A-B63B-5A17C8ACE396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pic>
        <p:nvPicPr>
          <p:cNvPr id="522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Content Placeholder 4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58943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hr-HR" altLang="sr-Latn-RS" sz="4000" b="1" dirty="0" smtClean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hr-HR" altLang="sr-Latn-RS" sz="40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Hvala </a:t>
            </a:r>
            <a:r>
              <a:rPr lang="hr-HR" altLang="sr-Latn-RS" sz="4000" b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na pozornosti</a:t>
            </a:r>
            <a:r>
              <a:rPr lang="hr-HR" altLang="sr-Latn-RS" sz="40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!</a:t>
            </a:r>
            <a:endParaRPr lang="hr-HR" altLang="sr-Latn-RS" sz="4800" b="1" dirty="0" smtClean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sz="4800" b="1" dirty="0" smtClean="0">
                <a:solidFill>
                  <a:schemeClr val="accent1"/>
                </a:solidFill>
              </a:rPr>
              <a:t>Hrvatska gospodarska komora</a:t>
            </a:r>
            <a:endParaRPr lang="hr-HR" altLang="sr-Latn-RS" sz="4000" b="1" dirty="0" smtClean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sr-Latn-RS" b="1" dirty="0" smtClean="0">
                <a:solidFill>
                  <a:schemeClr val="accent1"/>
                </a:solidFill>
              </a:rPr>
              <a:t>Sektor za međunarodne poslove i EU</a:t>
            </a:r>
            <a:endParaRPr lang="hr-HR" altLang="sr-Latn-RS" sz="3000" b="1" dirty="0" smtClean="0"/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3000" b="1" dirty="0" smtClean="0"/>
              <a:t>Igor Bobek</a:t>
            </a:r>
            <a:endParaRPr lang="hr-HR" altLang="sr-Latn-RS" sz="3000" b="1" dirty="0"/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3600" b="1" dirty="0" smtClean="0">
                <a:hlinkClick r:id="rId3"/>
              </a:rPr>
              <a:t>ibobek@hgk.hr</a:t>
            </a:r>
            <a:r>
              <a:rPr lang="hr-HR" altLang="sr-Latn-RS" sz="3600" b="1" dirty="0" smtClean="0"/>
              <a:t>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hr-HR" altLang="sr-Latn-RS" sz="4400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hr-HR" altLang="sr-Latn-RS" sz="2400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hr-HR" altLang="sr-Latn-RS" sz="4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DF664E-A01C-40D1-9FA4-F10374C615CA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Igor Bobek - HGK</a:t>
            </a:r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D8D14B-9C6E-4113-8B1B-9EE014EC3EC3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pic>
        <p:nvPicPr>
          <p:cNvPr id="542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3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1" presetID="3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249238"/>
            <a:ext cx="9144000" cy="1336675"/>
          </a:xfrm>
        </p:spPr>
        <p:txBody>
          <a:bodyPr/>
          <a:lstStyle/>
          <a:p>
            <a:r>
              <a:rPr lang="ta-IN" altLang="sr-Latn-RS" b="1" smtClean="0">
                <a:solidFill>
                  <a:srgbClr val="376092"/>
                </a:solidFill>
                <a:ea typeface="Latha"/>
              </a:rPr>
              <a:t>Višegodišnji financijski okvir </a:t>
            </a:r>
            <a:r>
              <a:rPr lang="hr-HR" altLang="sr-Latn-RS" b="1" smtClean="0">
                <a:solidFill>
                  <a:srgbClr val="376092"/>
                </a:solidFill>
              </a:rPr>
              <a:t/>
            </a:r>
            <a:br>
              <a:rPr lang="hr-HR" altLang="sr-Latn-RS" b="1" smtClean="0">
                <a:solidFill>
                  <a:srgbClr val="376092"/>
                </a:solidFill>
              </a:rPr>
            </a:br>
            <a:r>
              <a:rPr lang="ta-IN" altLang="sr-Latn-RS" b="1" smtClean="0">
                <a:solidFill>
                  <a:srgbClr val="376092"/>
                </a:solidFill>
                <a:ea typeface="Latha"/>
              </a:rPr>
              <a:t>za </a:t>
            </a:r>
            <a:r>
              <a:rPr lang="hr-HR" altLang="sr-Latn-RS" b="1" smtClean="0">
                <a:solidFill>
                  <a:srgbClr val="376092"/>
                </a:solidFill>
              </a:rPr>
              <a:t>RH 2014-2020</a:t>
            </a:r>
            <a:endParaRPr lang="en-US" altLang="sr-Latn-RS" b="1" smtClean="0">
              <a:solidFill>
                <a:srgbClr val="37609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275" y="2057400"/>
          <a:ext cx="8042275" cy="3554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857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Europski strukturn</a:t>
                      </a:r>
                      <a:r>
                        <a:rPr lang="hr-HR" sz="18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 i investicijski </a:t>
                      </a:r>
                      <a:r>
                        <a:rPr lang="ta-IN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fond</a:t>
                      </a:r>
                      <a:r>
                        <a:rPr lang="hr-HR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ovi (ESI)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Alokacija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57">
                <a:tc>
                  <a:txBody>
                    <a:bodyPr/>
                    <a:lstStyle/>
                    <a:p>
                      <a:r>
                        <a:rPr lang="ta-IN" sz="1800" dirty="0" smtClean="0">
                          <a:latin typeface="Arial"/>
                          <a:cs typeface="Arial"/>
                        </a:rPr>
                        <a:t>Europski fond za regionalni razvoj (EFRR)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ta-IN" sz="1800" dirty="0" smtClean="0">
                          <a:latin typeface="Arial"/>
                          <a:cs typeface="Arial"/>
                        </a:rPr>
                        <a:t>€  4.321.499.588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57">
                <a:tc>
                  <a:txBody>
                    <a:bodyPr/>
                    <a:lstStyle/>
                    <a:p>
                      <a:r>
                        <a:rPr lang="ta-IN" sz="1800" dirty="0" smtClean="0">
                          <a:latin typeface="Arial"/>
                          <a:cs typeface="Arial"/>
                        </a:rPr>
                        <a:t>Kohezijski fond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ta-IN" sz="1800" dirty="0" smtClean="0">
                          <a:latin typeface="Arial"/>
                          <a:cs typeface="Arial"/>
                        </a:rPr>
                        <a:t>€  2.559.545.971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57">
                <a:tc>
                  <a:txBody>
                    <a:bodyPr/>
                    <a:lstStyle/>
                    <a:p>
                      <a:r>
                        <a:rPr lang="ta-IN" sz="1800" dirty="0" smtClean="0">
                          <a:latin typeface="Arial"/>
                          <a:cs typeface="Arial"/>
                        </a:rPr>
                        <a:t>Europski socijalni fond (ESF)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€</a:t>
                      </a:r>
                      <a:r>
                        <a:rPr lang="ta-IN" sz="1800" dirty="0" smtClean="0">
                          <a:latin typeface="Arial"/>
                          <a:cs typeface="Arial"/>
                        </a:rPr>
                        <a:t>  1.516.033.073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73">
                <a:tc>
                  <a:txBody>
                    <a:bodyPr/>
                    <a:lstStyle/>
                    <a:p>
                      <a:r>
                        <a:rPr lang="ta-IN" sz="1800" dirty="0" smtClean="0">
                          <a:latin typeface="Arial"/>
                          <a:cs typeface="Arial"/>
                        </a:rPr>
                        <a:t>Europski poljoprivredni fond za ruralni razvoj (EPFRR)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€</a:t>
                      </a:r>
                      <a:r>
                        <a:rPr lang="ta-IN" sz="1800" dirty="0" smtClean="0">
                          <a:latin typeface="Arial"/>
                          <a:cs typeface="Arial"/>
                        </a:rPr>
                        <a:t>  2.026.225.500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857">
                <a:tc>
                  <a:txBody>
                    <a:bodyPr/>
                    <a:lstStyle/>
                    <a:p>
                      <a:r>
                        <a:rPr lang="ta-IN" sz="1800" dirty="0" smtClean="0">
                          <a:latin typeface="Arial"/>
                          <a:cs typeface="Arial"/>
                        </a:rPr>
                        <a:t>Europski fond za pomorstvo i ribarstvo (EFPR)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/>
                          <a:cs typeface="Arial"/>
                        </a:rPr>
                        <a:t>€</a:t>
                      </a:r>
                      <a:r>
                        <a:rPr lang="ta-IN" sz="1800" dirty="0" smtClean="0">
                          <a:latin typeface="Arial"/>
                          <a:cs typeface="Arial"/>
                        </a:rPr>
                        <a:t>  252.643.138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57">
                <a:tc>
                  <a:txBody>
                    <a:bodyPr/>
                    <a:lstStyle/>
                    <a:p>
                      <a:r>
                        <a:rPr lang="ta-IN" sz="1800" b="1" dirty="0" smtClean="0">
                          <a:latin typeface="Arial"/>
                          <a:cs typeface="Arial"/>
                        </a:rPr>
                        <a:t>UKUPNO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ta-IN" sz="1800" b="1" dirty="0" smtClean="0">
                          <a:latin typeface="Arial"/>
                          <a:cs typeface="Arial"/>
                        </a:rPr>
                        <a:t>€ 10.675.944.270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4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7F477D-1420-4291-BBFD-6EC4EA8337E7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Igor Bobek - HGK</a:t>
            </a:r>
            <a:endParaRPr lang="hr-HR"/>
          </a:p>
        </p:txBody>
      </p:sp>
      <p:sp>
        <p:nvSpPr>
          <p:cNvPr id="348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61E54-D787-4231-9A49-AEAD3091CD47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18291"/>
              </p:ext>
            </p:extLst>
          </p:nvPr>
        </p:nvGraphicFramePr>
        <p:xfrm>
          <a:off x="52388" y="1341438"/>
          <a:ext cx="9070976" cy="4767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07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Naziv natječaja:</a:t>
                      </a:r>
                      <a:endParaRPr lang="hr-H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Ukupna/indikativna</a:t>
                      </a:r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vrijednost</a:t>
                      </a:r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natječaja: 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(Indikativni</a:t>
                      </a:r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Datum objave: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Prijavitelji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Jačanje kapaciteta za istraživanje, razvoj i</a:t>
                      </a:r>
                    </a:p>
                    <a:p>
                      <a:pPr algn="ctr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inovacije - prvi poziv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180.894.788,00</a:t>
                      </a:r>
                      <a:r>
                        <a:rPr lang="hr-H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15.01.2018.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Znanstvene organizacije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Partneri:</a:t>
                      </a:r>
                      <a:r>
                        <a:rPr lang="hr-H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MSP i velike tvrtke</a:t>
                      </a:r>
                      <a:endParaRPr lang="hr-H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Povećanje razvoja novih proizvoda i usluga koji</a:t>
                      </a:r>
                    </a:p>
                    <a:p>
                      <a:pPr algn="ctr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proizlaze iz aktivnosti istraživanja i razvoja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548.000.000,00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Nije</a:t>
                      </a:r>
                      <a:r>
                        <a:rPr lang="hr-H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poznato </a:t>
                      </a:r>
                    </a:p>
                    <a:p>
                      <a:pPr algn="ctr" fontAlgn="ctr"/>
                      <a:r>
                        <a:rPr lang="hr-H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(očekivan krajem 2018)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 i velike tvrtke čiji su projekti u skladu sa S3</a:t>
                      </a:r>
                      <a:r>
                        <a:rPr lang="hr-H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strategijom RH</a:t>
                      </a:r>
                      <a:endParaRPr lang="hr-H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Izgradnja i opremanje proizvodnih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hr-H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kapaciteta MSP</a:t>
                      </a:r>
                      <a:endParaRPr lang="hr-H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200.000.000,00 HRK</a:t>
                      </a:r>
                      <a:endParaRPr lang="hr-H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02.02.2018.</a:t>
                      </a:r>
                      <a:endParaRPr lang="hr-H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MSP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Podrška poduzećima u zadovoljavanju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norma, u svrhu poboljšanog pristupa tržištima 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povećanju konkurentnosti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22.800.000,00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30.3.2018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2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Podrška poduzećima u stjecanju</a:t>
                      </a:r>
                    </a:p>
                    <a:p>
                      <a:pPr algn="ctr" fontAlgn="ctr"/>
                      <a:r>
                        <a:rPr lang="hr-HR" sz="12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znakova kvalitete u svrhu poboljšanog pristupa</a:t>
                      </a:r>
                    </a:p>
                    <a:p>
                      <a:pPr algn="ctr" fontAlgn="ctr"/>
                      <a:r>
                        <a:rPr lang="hr-HR" sz="12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tržištima i povećanja konkurentnosti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7.500.000,00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 smtClean="0"/>
                        <a:t>30.3.2018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2715763980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Povećanje konkurentnosti i učinkovitosti</a:t>
                      </a:r>
                    </a:p>
                    <a:p>
                      <a:pPr algn="ctr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 putem IKT-a- faza II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53.200.000,00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30.6.2018.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2534431481"/>
                  </a:ext>
                </a:extLst>
              </a:tr>
            </a:tbl>
          </a:graphicData>
        </a:graphic>
      </p:graphicFrame>
      <p:sp>
        <p:nvSpPr>
          <p:cNvPr id="39985" name="Title 3"/>
          <p:cNvSpPr txBox="1">
            <a:spLocks/>
          </p:cNvSpPr>
          <p:nvPr/>
        </p:nvSpPr>
        <p:spPr bwMode="auto">
          <a:xfrm>
            <a:off x="-36513" y="-26988"/>
            <a:ext cx="91805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hr-HR" altLang="sr-Latn-RS" sz="44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Natječaji </a:t>
            </a:r>
            <a:r>
              <a:rPr lang="hr-HR" altLang="sr-Latn-RS" sz="4400" b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u </a:t>
            </a:r>
            <a:r>
              <a:rPr lang="hr-HR" altLang="sr-Latn-RS" sz="44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2018.</a:t>
            </a:r>
            <a:endParaRPr lang="en-US" altLang="sr-Latn-RS" sz="4400" b="1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9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5613" y="6515100"/>
            <a:ext cx="2133600" cy="365125"/>
          </a:xfrm>
        </p:spPr>
        <p:txBody>
          <a:bodyPr/>
          <a:lstStyle/>
          <a:p>
            <a:pPr>
              <a:defRPr/>
            </a:pPr>
            <a:fld id="{245B1C45-4543-48B4-90CB-E5F1C145B28D}" type="datetime1">
              <a:rPr lang="hr-HR"/>
              <a:pPr>
                <a:defRPr/>
              </a:pPr>
              <a:t>16.2.2018.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2613" y="65182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369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6375" y="65055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255EB9-78E5-4CA3-B7D5-2FE8E935BA7D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37312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Izvor: MRRFEU</a:t>
            </a:r>
            <a:endParaRPr lang="hr-HR" sz="105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9849"/>
              </p:ext>
            </p:extLst>
          </p:nvPr>
        </p:nvGraphicFramePr>
        <p:xfrm>
          <a:off x="52388" y="1341438"/>
          <a:ext cx="9070976" cy="4767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07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Naziv natječaja:</a:t>
                      </a:r>
                      <a:endParaRPr lang="hr-H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Ukupna/indikativna</a:t>
                      </a:r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vrijednost</a:t>
                      </a:r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natječaja: 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(Indikativni</a:t>
                      </a:r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Datum objave: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Prijavitelji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Unapređenje poslovanja mikro MSP-ova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hr-H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uvođenjem IKT - vaučeri</a:t>
                      </a: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15.200.000,00 HRK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30.6.2018. </a:t>
                      </a:r>
                      <a:endParaRPr lang="hr-H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Internacionalizacija poslovanja MSP-ova –</a:t>
                      </a:r>
                      <a:r>
                        <a:rPr lang="hr-HR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Faza 2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38.000.000,00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30.6.2018.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Jačanje međusobne povezanosti MSP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hr-H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hr-HR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Klasteri</a:t>
                      </a:r>
                      <a:r>
                        <a:rPr lang="hr-H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hr-H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91.200.000,00 HRK</a:t>
                      </a:r>
                      <a:endParaRPr lang="hr-H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28.9.2018.</a:t>
                      </a:r>
                      <a:endParaRPr lang="hr-H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MSP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GS Integrator 2018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150.000.000,00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28.9.2018.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Inovacijski vaučeri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50.000.000,00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30.3.2018.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2715763980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Inovacije u područjima S3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630.800.000,00 HRK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31.12.2018.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2534431481"/>
                  </a:ext>
                </a:extLst>
              </a:tr>
            </a:tbl>
          </a:graphicData>
        </a:graphic>
      </p:graphicFrame>
      <p:sp>
        <p:nvSpPr>
          <p:cNvPr id="39985" name="Title 3"/>
          <p:cNvSpPr txBox="1">
            <a:spLocks/>
          </p:cNvSpPr>
          <p:nvPr/>
        </p:nvSpPr>
        <p:spPr bwMode="auto">
          <a:xfrm>
            <a:off x="-36513" y="-26988"/>
            <a:ext cx="91805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hr-HR" altLang="sr-Latn-RS" sz="44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Natječaji </a:t>
            </a:r>
            <a:r>
              <a:rPr lang="hr-HR" altLang="sr-Latn-RS" sz="4400" b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u </a:t>
            </a:r>
            <a:r>
              <a:rPr lang="hr-HR" altLang="sr-Latn-RS" sz="44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2018.</a:t>
            </a:r>
            <a:endParaRPr lang="en-US" altLang="sr-Latn-RS" sz="4400" b="1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9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5613" y="6515100"/>
            <a:ext cx="2133600" cy="365125"/>
          </a:xfrm>
        </p:spPr>
        <p:txBody>
          <a:bodyPr/>
          <a:lstStyle/>
          <a:p>
            <a:pPr>
              <a:defRPr/>
            </a:pPr>
            <a:fld id="{245B1C45-4543-48B4-90CB-E5F1C145B28D}" type="datetime1">
              <a:rPr lang="hr-HR"/>
              <a:pPr>
                <a:defRPr/>
              </a:pPr>
              <a:t>16.2.2018.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2613" y="65182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369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6375" y="65055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255EB9-78E5-4CA3-B7D5-2FE8E935BA7D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37312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Izvor: MRRFEU</a:t>
            </a:r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3063628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42036"/>
              </p:ext>
            </p:extLst>
          </p:nvPr>
        </p:nvGraphicFramePr>
        <p:xfrm>
          <a:off x="52388" y="1341438"/>
          <a:ext cx="9070976" cy="4767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07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Naziv natječaja:</a:t>
                      </a:r>
                      <a:endParaRPr lang="hr-HR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Ukupna/indikativna</a:t>
                      </a:r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vrijednost</a:t>
                      </a:r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natječaja: 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(Indikativni</a:t>
                      </a:r>
                      <a:r>
                        <a:rPr lang="hr-HR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hr-H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Datum objave: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Prijavitelji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Inovacije novoosnovanih MSP- Faza II</a:t>
                      </a: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150.000.000,00 HRK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3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29.6.2018.</a:t>
                      </a:r>
                      <a:endParaRPr lang="hr-H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endParaRPr lang="hr-H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hr-H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hr-H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hr-H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hr-HR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endParaRPr lang="hr-HR" sz="1200" b="1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2715763980"/>
                  </a:ext>
                </a:extLst>
              </a:tr>
              <a:tr h="705531">
                <a:tc>
                  <a:txBody>
                    <a:bodyPr/>
                    <a:lstStyle/>
                    <a:p>
                      <a:pPr algn="ctr" fontAlgn="ctr"/>
                      <a:endParaRPr lang="hr-H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val="2534431481"/>
                  </a:ext>
                </a:extLst>
              </a:tr>
            </a:tbl>
          </a:graphicData>
        </a:graphic>
      </p:graphicFrame>
      <p:sp>
        <p:nvSpPr>
          <p:cNvPr id="39985" name="Title 3"/>
          <p:cNvSpPr txBox="1">
            <a:spLocks/>
          </p:cNvSpPr>
          <p:nvPr/>
        </p:nvSpPr>
        <p:spPr bwMode="auto">
          <a:xfrm>
            <a:off x="-36513" y="-26988"/>
            <a:ext cx="91805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hr-HR" altLang="sr-Latn-RS" sz="44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Natječaji </a:t>
            </a:r>
            <a:r>
              <a:rPr lang="hr-HR" altLang="sr-Latn-RS" sz="4400" b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u </a:t>
            </a:r>
            <a:r>
              <a:rPr lang="hr-HR" altLang="sr-Latn-RS" sz="44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2018.</a:t>
            </a:r>
            <a:endParaRPr lang="en-US" altLang="sr-Latn-RS" sz="4400" b="1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9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5613" y="6515100"/>
            <a:ext cx="2133600" cy="365125"/>
          </a:xfrm>
        </p:spPr>
        <p:txBody>
          <a:bodyPr/>
          <a:lstStyle/>
          <a:p>
            <a:pPr>
              <a:defRPr/>
            </a:pPr>
            <a:fld id="{245B1C45-4543-48B4-90CB-E5F1C145B28D}" type="datetime1">
              <a:rPr lang="hr-HR"/>
              <a:pPr>
                <a:defRPr/>
              </a:pPr>
              <a:t>16.2.2018.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2613" y="65182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Igor Bobek - HGK</a:t>
            </a:r>
            <a:endParaRPr lang="hr-HR" dirty="0"/>
          </a:p>
        </p:txBody>
      </p:sp>
      <p:sp>
        <p:nvSpPr>
          <p:cNvPr id="369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6375" y="65055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255EB9-78E5-4CA3-B7D5-2FE8E935BA7D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37312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Izvor: MRRFEU</a:t>
            </a:r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2965581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0" y="88900"/>
            <a:ext cx="9251950" cy="712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hr-HR" sz="4000" b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Informacije o </a:t>
            </a:r>
            <a:r>
              <a:rPr lang="hr-HR" sz="4000" b="1" dirty="0" smtClean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EU </a:t>
            </a:r>
            <a:r>
              <a:rPr lang="hr-HR" sz="4000" b="1" dirty="0">
                <a:solidFill>
                  <a:srgbClr val="376092"/>
                </a:solidFill>
                <a:latin typeface="+mj-lt"/>
                <a:ea typeface="+mj-ea"/>
                <a:cs typeface="+mj-cs"/>
              </a:rPr>
              <a:t>natječajima</a:t>
            </a:r>
            <a:endParaRPr sz="4000" b="1" dirty="0">
              <a:solidFill>
                <a:srgbClr val="37609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62038"/>
            <a:ext cx="9142412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B3C049-322B-46C9-B41E-A7F75E1D1465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Igor Bobek - HGK</a:t>
            </a:r>
            <a:endParaRPr lang="hr-HR"/>
          </a:p>
        </p:txBody>
      </p:sp>
      <p:sp>
        <p:nvSpPr>
          <p:cNvPr id="378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E0C96-102D-4A16-A26A-BEF7CBD2D936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79512" y="1268759"/>
            <a:ext cx="8861301" cy="4782791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sz="24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Izgradnja i opremanje proizvodnih kapaciteta MSP</a:t>
            </a:r>
          </a:p>
          <a:p>
            <a:r>
              <a:rPr lang="hr-HR" altLang="sr-Latn-R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ulaganja </a:t>
            </a:r>
            <a:r>
              <a:rPr lang="hr-HR" altLang="sr-Latn-RS" sz="2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 kapacitete MSP-a, kroz početna ulaganja u izgradnju i/ili opremanje poslovnih </a:t>
            </a:r>
            <a:r>
              <a:rPr lang="hr-HR" altLang="sr-Latn-RS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jedinica</a:t>
            </a:r>
          </a:p>
          <a:p>
            <a:r>
              <a:rPr lang="hr-HR" altLang="sr-Latn-RS" sz="2000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Uvjeti natječaja</a:t>
            </a:r>
            <a:r>
              <a:rPr lang="en-US" altLang="sr-Latn-RS" sz="2000" u="sng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Ukupno alocirana sredstva</a:t>
            </a:r>
            <a:r>
              <a:rPr lang="en-US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hr-HR" altLang="sr-Latn-RS" sz="16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200.000.000,00</a:t>
            </a:r>
            <a:r>
              <a:rPr lang="en-US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HRK</a:t>
            </a:r>
            <a:endParaRPr lang="hr-HR" altLang="sr-Latn-RS" sz="16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Minimalna/Maksimalna potpora:</a:t>
            </a:r>
            <a:r>
              <a:rPr lang="en-US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r-HR" altLang="sr-Latn-RS" sz="16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500.000,00 – 15.000.000,00</a:t>
            </a:r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HRK</a:t>
            </a: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Intenzitet potpore</a:t>
            </a:r>
            <a:r>
              <a:rPr lang="en-US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hr-HR" altLang="sr-Latn-RS" sz="14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Mikro i mala poduzeća – </a:t>
            </a:r>
            <a:r>
              <a:rPr lang="hr-HR" altLang="sr-Latn-RS" sz="14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do 45% </a:t>
            </a:r>
            <a:r>
              <a:rPr lang="hr-HR" altLang="sr-Latn-RS" sz="14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ukupno prihvatljivih troškova</a:t>
            </a:r>
          </a:p>
          <a:p>
            <a:pPr lvl="2"/>
            <a:r>
              <a:rPr lang="hr-HR" altLang="sr-Latn-RS" sz="14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Srednja poduzeća – </a:t>
            </a:r>
            <a:r>
              <a:rPr lang="hr-HR" altLang="sr-Latn-RS" sz="14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do 35% </a:t>
            </a:r>
            <a:r>
              <a:rPr lang="hr-HR" altLang="sr-Latn-RS" sz="14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ukupno prihvatljivih troškova</a:t>
            </a:r>
            <a:endParaRPr lang="en-US" altLang="sr-Latn-RS" sz="14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Vrsta prihvatljivih aktivnosti</a:t>
            </a:r>
            <a:r>
              <a:rPr lang="en-US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hr-HR" altLang="sr-Latn-RS" sz="14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Prihvatljive su aktivnosti ulaganja u materijalnu i nematerijalnu imovinu koja imaju za cilj izgradnju/rekonstrukciju i opremanje nove ili održavanje i opremanje postojećih proizvodnih kapaciteta te posljedično podizanje konkurentnosti poduzetnika na tržištu.</a:t>
            </a: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Datum objave: 02.02.2018.</a:t>
            </a:r>
          </a:p>
          <a:p>
            <a:pPr lvl="1"/>
            <a:r>
              <a:rPr lang="hr-HR" altLang="sr-Latn-RS" sz="16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Zaprimanje prijava: 03.04.2018. – 28.12.2018.</a:t>
            </a:r>
          </a:p>
          <a:p>
            <a:pPr marL="457200" lvl="1" indent="0">
              <a:buNone/>
            </a:pPr>
            <a:endParaRPr lang="hr-HR" altLang="sr-Latn-RS" sz="16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2"/>
            <a:endParaRPr lang="hr-HR" altLang="sr-Latn-RS" sz="12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1187450" y="61913"/>
            <a:ext cx="6172200" cy="857250"/>
          </a:xfrm>
        </p:spPr>
        <p:txBody>
          <a:bodyPr/>
          <a:lstStyle/>
          <a:p>
            <a:pPr eaLnBrk="1" hangingPunct="1"/>
            <a:r>
              <a:rPr lang="hr-HR" altLang="sr-Latn-RS" sz="4000" b="1" dirty="0" smtClean="0">
                <a:solidFill>
                  <a:srgbClr val="376092"/>
                </a:solidFill>
              </a:rPr>
              <a:t>Otvoreni natječaji</a:t>
            </a:r>
            <a:endParaRPr lang="en-US" altLang="sr-Latn-RS" sz="4000" b="1" dirty="0" smtClean="0">
              <a:solidFill>
                <a:srgbClr val="376092"/>
              </a:solidFill>
            </a:endParaRP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F5AD9D-F288-4A48-BCE7-FB2E4D551B8B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Igor Bobek - HGK</a:t>
            </a:r>
            <a:endParaRPr lang="hr-HR"/>
          </a:p>
        </p:txBody>
      </p:sp>
      <p:sp>
        <p:nvSpPr>
          <p:cNvPr id="3994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BE0B82-685F-4382-B23A-98A356619176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0842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598B7F-674C-47D4-AAD0-81DE4AA290B2}" type="datetime1">
              <a:rPr lang="hr-HR"/>
              <a:pPr>
                <a:defRPr/>
              </a:pPr>
              <a:t>16.2.2018.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Igor Bobek - HGK</a:t>
            </a:r>
            <a:endParaRPr lang="hr-HR"/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CE5383-211E-49B1-B8B6-19F54E54DFBD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r-HR" altLang="sr-Latn-RS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714"/>
            <a:ext cx="9144000" cy="457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-vorlage_RBI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CDFFFF"/>
      </a:hlink>
      <a:folHlink>
        <a:srgbClr val="BFBFBF"/>
      </a:folHlink>
    </a:clrScheme>
    <a:fontScheme name="ppt-vorlage_RBI">
      <a:majorFont>
        <a:latin typeface="Century Gothic"/>
        <a:ea typeface=""/>
        <a:cs typeface="Arial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61950" marR="0" indent="-3619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61950" marR="0" indent="-3619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2" charset="0"/>
            <a:cs typeface="Arial" charset="0"/>
          </a:defRPr>
        </a:defPPr>
      </a:lstStyle>
    </a:lnDef>
  </a:objectDefaults>
  <a:extraClrSchemeLst>
    <a:extraClrScheme>
      <a:clrScheme name="ppt-vorlage_RB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RB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-vorlage_RBI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CDFFFF"/>
      </a:hlink>
      <a:folHlink>
        <a:srgbClr val="BFBFBF"/>
      </a:folHlink>
    </a:clrScheme>
    <a:fontScheme name="ppt-vorlage_RBI">
      <a:majorFont>
        <a:latin typeface="Century Gothic"/>
        <a:ea typeface=""/>
        <a:cs typeface="Arial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61950" marR="0" indent="-3619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61950" marR="0" indent="-36195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pitchFamily="2" charset="0"/>
            <a:cs typeface="Arial" charset="0"/>
          </a:defRPr>
        </a:defPPr>
      </a:lstStyle>
    </a:lnDef>
  </a:objectDefaults>
  <a:extraClrSchemeLst>
    <a:extraClrScheme>
      <a:clrScheme name="ppt-vorlage_RB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RB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RB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24792</TotalTime>
  <Words>1864</Words>
  <Application>Microsoft Office PowerPoint</Application>
  <PresentationFormat>On-screen Show (4:3)</PresentationFormat>
  <Paragraphs>335</Paragraphs>
  <Slides>22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Arial</vt:lpstr>
      <vt:lpstr>Calibri</vt:lpstr>
      <vt:lpstr>Century Gothic</vt:lpstr>
      <vt:lpstr>Latha</vt:lpstr>
      <vt:lpstr>Wingdings</vt:lpstr>
      <vt:lpstr>Office Theme</vt:lpstr>
      <vt:lpstr>ppt-vorlage_RBI</vt:lpstr>
      <vt:lpstr>1_ppt-vorlage_RBI</vt:lpstr>
      <vt:lpstr>Mogućnosti sufinanciranja poduzetničkih projekata sredstvima EU</vt:lpstr>
      <vt:lpstr>Sadržaj prezentacije</vt:lpstr>
      <vt:lpstr>Višegodišnji financijski okvir  za RH 2014-2020</vt:lpstr>
      <vt:lpstr>PowerPoint Presentation</vt:lpstr>
      <vt:lpstr>PowerPoint Presentation</vt:lpstr>
      <vt:lpstr>PowerPoint Presentation</vt:lpstr>
      <vt:lpstr>PowerPoint Presentation</vt:lpstr>
      <vt:lpstr>Otvoreni natječaji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ESIF Zajmovi</vt:lpstr>
      <vt:lpstr>ESIF Zajmovi</vt:lpstr>
      <vt:lpstr>ESIF Zajmovi</vt:lpstr>
      <vt:lpstr>ESIF Zajmovi</vt:lpstr>
      <vt:lpstr>PowerPoint Presentation</vt:lpstr>
      <vt:lpstr>ESIF Krediti za rast i razvoj</vt:lpstr>
      <vt:lpstr>ESIF krediti za rast i razvoj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</dc:creator>
  <cp:lastModifiedBy>Gojko Jelavić</cp:lastModifiedBy>
  <cp:revision>802</cp:revision>
  <cp:lastPrinted>2017-02-22T15:28:31Z</cp:lastPrinted>
  <dcterms:created xsi:type="dcterms:W3CDTF">2010-09-07T09:28:58Z</dcterms:created>
  <dcterms:modified xsi:type="dcterms:W3CDTF">2018-02-16T13:05:32Z</dcterms:modified>
</cp:coreProperties>
</file>