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dfkPrEXBvT3hhCPbw3OJAg&amp;r=0&amp;pid=OfficeInsert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eg&amp;ehk=xV0Lq" ContentType="image/jpe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297" r:id="rId3"/>
    <p:sldId id="299" r:id="rId4"/>
    <p:sldId id="295" r:id="rId5"/>
    <p:sldId id="289" r:id="rId6"/>
    <p:sldId id="301" r:id="rId7"/>
    <p:sldId id="303" r:id="rId8"/>
    <p:sldId id="304" r:id="rId9"/>
    <p:sldId id="307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02" r:id="rId19"/>
    <p:sldId id="305" r:id="rId20"/>
    <p:sldId id="287" r:id="rId21"/>
    <p:sldId id="291" r:id="rId22"/>
    <p:sldId id="306" r:id="rId23"/>
    <p:sldId id="318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7">
          <p15:clr>
            <a:srgbClr val="A4A3A4"/>
          </p15:clr>
        </p15:guide>
        <p15:guide id="2" pos="7679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EA5237"/>
    <a:srgbClr val="1F81A1"/>
    <a:srgbClr val="624C38"/>
    <a:srgbClr val="9ABB43"/>
    <a:srgbClr val="363737"/>
    <a:srgbClr val="0F3961"/>
    <a:srgbClr val="D4233F"/>
    <a:srgbClr val="ED7927"/>
    <a:srgbClr val="FAB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3" autoAdjust="0"/>
    <p:restoredTop sz="76138" autoAdjust="0"/>
  </p:normalViewPr>
  <p:slideViewPr>
    <p:cSldViewPr snapToGrid="0">
      <p:cViewPr varScale="1">
        <p:scale>
          <a:sx n="52" d="100"/>
          <a:sy n="52" d="100"/>
        </p:scale>
        <p:origin x="1024" y="60"/>
      </p:cViewPr>
      <p:guideLst>
        <p:guide orient="horz" pos="1107"/>
        <p:guide pos="7679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99D0-CFF4-414C-9D84-64A596565F7E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4ECE-58AA-4009-ABD4-00DB1BCB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DISRUPCIJA – primjer – self-driving cars, vechicles; </a:t>
            </a:r>
          </a:p>
          <a:p>
            <a:r>
              <a:rPr lang="hr-HR" dirty="0"/>
              <a:t>LEAN – optimizacija tradicionalnih načina transporta</a:t>
            </a:r>
          </a:p>
          <a:p>
            <a:r>
              <a:rPr lang="hr-HR" dirty="0"/>
              <a:t>DISRUPCIJA – SKYPE</a:t>
            </a:r>
          </a:p>
          <a:p>
            <a:r>
              <a:rPr lang="hr-HR" dirty="0"/>
              <a:t>LEAN – optimizacija interne i eksterne komunikacije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UZORCI: djelatnici nisu tu da misle nego samo da izvršavaju naredbe bespogovorno; management sjedi na svom oblaku i ne zanimaju ih iskustva, problemi, saznanja radnika iz neposredne proizvodnje, prodaje, ...</a:t>
            </a:r>
          </a:p>
          <a:p>
            <a:r>
              <a:rPr lang="hr-HR" dirty="0"/>
              <a:t>Opisi poslova su opisani preusko – zaposlenici su kažnjeni ako izlaze iz okvira svog opisa posla</a:t>
            </a:r>
          </a:p>
          <a:p>
            <a:r>
              <a:rPr lang="hr-HR" dirty="0"/>
              <a:t>Nema plana razvoja djelatnika, nema potrebne edukacije, nema usavršavanja djelatnika</a:t>
            </a:r>
          </a:p>
          <a:p>
            <a:r>
              <a:rPr lang="hr-HR" dirty="0"/>
              <a:t>Organizacijska struktura je preduboka, veliki broj managera na mali broj izvršitelja i sl...</a:t>
            </a:r>
          </a:p>
          <a:p>
            <a:r>
              <a:rPr lang="hr-HR" dirty="0"/>
              <a:t>OLD SCHOOL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dirty="0"/>
              <a:t>UZROK: </a:t>
            </a:r>
            <a:r>
              <a:rPr lang="hr-HR" sz="1200" dirty="0"/>
              <a:t>Visokokvalificirana radna snaga obavlja poslove daleko ispod svojih kompetencija; Svi se bave administracijom; Kreativni procesi u organizaciji se ne koriste; Inovacije/ideje zaposlenika se ne koriste / komercijaliziraju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50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Lean vas uči vidjeti i identificirati rasipanja resursa i gubitke u svojim procesima</a:t>
            </a:r>
          </a:p>
          <a:p>
            <a:pPr marL="171450" indent="-171450">
              <a:buFontTx/>
              <a:buChar char="-"/>
            </a:pPr>
            <a:r>
              <a:rPr lang="hr-HR" dirty="0"/>
              <a:t>Uči vas kako da adresirate ta rasipanja i kako generirati opcije / alternative za smanjenje ili eliminaciju tih rasipanja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UOBIČAJENI UZROCI: loše/neusklađen plan proizvodnje; proizvodnja i prodaja ne usklađuju planove i realizaciju; manjkavi planovi nabave, loše upravljanje zalihama </a:t>
            </a:r>
          </a:p>
          <a:p>
            <a:r>
              <a:rPr lang="hr-HR" dirty="0"/>
              <a:t>PRIMJER: PRIPREMA HRANE VIŠE NEGO SE MOŽE POJESTI (bacanje hrane)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UZROCI: nepostojanje standardnih procedura rada, poslovni procesi nisu analizirani i optimizirani, prekomjerna kontrola radi davnih manjkavosti na proizvodima ili uslugama, proizvodnja nus-proizvoda ili usluga koji se koriste interno, a ne za klijenta; procesi ne prate tehnološke izmjene, odnosno nisu automatizirani</a:t>
            </a:r>
          </a:p>
          <a:p>
            <a:r>
              <a:rPr lang="hr-HR" dirty="0"/>
              <a:t>PROCESI SE NE ANALIZIRAJU NITI OPTIMIZIRAJU</a:t>
            </a:r>
          </a:p>
          <a:p>
            <a:endParaRPr lang="hr-HR" dirty="0"/>
          </a:p>
          <a:p>
            <a:r>
              <a:rPr lang="hr-HR" dirty="0"/>
              <a:t>PRIMJER: Još jedan papir u nekoj od državnih službi koje morate donijeti u drugu državnu službu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UZORCI: loša organizacija radnog mjesta; uređaji, alati ili resursi koje dijele više sudionika u procesu („organizacija – tako da je meni bliže” ispada da nikome nije bliže); alati koje treba „skriti” od tržišta ili ostalog proizvodnog procesa, pa se dislociraju i time uvjetuje dodatni „motion”; umor i dezorijentacija.</a:t>
            </a:r>
          </a:p>
          <a:p>
            <a:r>
              <a:rPr lang="hr-HR" dirty="0"/>
              <a:t>PRIMJER: KUHINJA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UZROCI: loša organizacija internog prostora ili transportnih ruta, nedostatak planiranja transportnih ruta; prijenos materijala i/ili drugih resursa bez potrebe, nedostatak vještina na jednom mjestu rada (lokaciji), premještanje zaliha uslijed prekomjerne proizvodnje. </a:t>
            </a:r>
          </a:p>
          <a:p>
            <a:r>
              <a:rPr lang="hr-HR" dirty="0"/>
              <a:t>Primjer: ARHIVA – zašto odvoziti papirnatu arhivu, kad se može digitalizirati?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UZROCI: uska grla u proizvodnji, nedostatak potrebnih vještina ili resursa, prekomjerna kontrola, birokratiziranost bez potrebe; pad sustava, defekti mašina (usljed neodržavanja, lošeg rukovanja i sl.), čekanje na direktive rukovoditelja...</a:t>
            </a:r>
          </a:p>
          <a:p>
            <a:endParaRPr lang="hr-HR" dirty="0"/>
          </a:p>
          <a:p>
            <a:r>
              <a:rPr lang="hr-HR" dirty="0"/>
              <a:t>PRIMJER: Čekanje na potpis kod direktora, čekanje na ishođenje nekog dokumenta, zašto ne bi bili dostupni on-line, čekanje, čekanje na dopremu materijala (zbog lošeg planiranja zaliha materijala i proizvodnje)...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UZROCI: loše planiranje proizvodnje, prodaje i nabave; proizvodnja škarta koja se skladišti ili se ne može uništiti ili reciklirati; loša organizacija prostora skladišta; neusklađenost prodaje i proizvodnje; loša organizacija isporuke kupcima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UZROCI: loši inputi u proizvodnju, loše podešeni strojevi, nedostatak vještina radnika/stručnog osoblja, nedostak adekvatnog prostora; neoptimizirani procesi, nedostatak standarda u radu, premještanje materijala i uzrokovanje „kvara” na materijalima</a:t>
            </a:r>
          </a:p>
          <a:p>
            <a:endParaRPr lang="hr-HR" dirty="0"/>
          </a:p>
          <a:p>
            <a:r>
              <a:rPr lang="hr-HR" dirty="0"/>
              <a:t>PRIMJER: First-time-right koncept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4ECE-58AA-4009-ABD4-00DB1BCB5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DB89-9DDF-4CF6-966F-5A3215AA8230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AA4-0FBC-4474-8638-9524C7D97F01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448C-86A4-4075-BA60-F17BCF135663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AAA8-021C-47C0-B522-8B77B7373665}" type="datetime2">
              <a:rPr lang="en-US" smtClean="0"/>
              <a:t>Thursday, May 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5034-A6C8-40F7-9ACD-FD080881248F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59E8-A0DC-4004-816F-EFCAC525DA8C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7CC4-2F15-4DA9-82D4-78A09E9DBECA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D591-03B3-45DC-88F2-402B52AC7730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9048-C5FC-4E1D-B796-50A30F7D074C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748-3E60-4AD6-BDA7-353AAAA8599B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415-96CD-4F14-A82C-1B077271386C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JUMP IT FORUM 2017 ZAGREB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6750-F26D-4BDC-8000-7F20D01380FE}" type="datetime2">
              <a:rPr lang="en-US" smtClean="0"/>
              <a:t>Thursday, May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JUMP IT FORUM 2017 ZAGREB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D209-84BF-4BAC-BFB8-B97D332E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emf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&amp;ehk=xV0Lq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dfkPrEXBvT3hhCPbw3OJAg&amp;r=0&amp;pid=OfficeInsert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476524"/>
            <a:ext cx="10515600" cy="1475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 - OPERACIJSKA IZVRSNOST -</a:t>
            </a:r>
          </a:p>
          <a:p>
            <a:pPr marL="0" indent="0" algn="ctr">
              <a:buNone/>
            </a:pPr>
            <a:r>
              <a:rPr lang="hr-HR" sz="4800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s </a:t>
            </a:r>
          </a:p>
          <a:p>
            <a:pPr marL="0" indent="0" algn="ctr">
              <a:buNone/>
            </a:pPr>
            <a:r>
              <a:rPr lang="hr-HR" sz="4800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LEAN POSLOVNOM FILOZOFIJOM</a:t>
            </a:r>
          </a:p>
          <a:p>
            <a:pPr marL="0" indent="0" algn="ctr">
              <a:buNone/>
            </a:pPr>
            <a:endParaRPr lang="hr-HR" sz="4800" dirty="0">
              <a:latin typeface="Tw Cen MT"/>
              <a:ea typeface="Roboto Condensed Light" panose="02000000000000000000" pitchFamily="2" charset="0"/>
              <a:cs typeface="Tw Cen MT"/>
            </a:endParaRPr>
          </a:p>
          <a:p>
            <a:pPr marL="0" indent="0" algn="ctr">
              <a:buNone/>
            </a:pPr>
            <a:endParaRPr lang="hr-HR" sz="4800" dirty="0">
              <a:latin typeface="Tw Cen MT"/>
              <a:ea typeface="Roboto Condensed Light" panose="02000000000000000000" pitchFamily="2" charset="0"/>
              <a:cs typeface="Tw Cen MT"/>
            </a:endParaRPr>
          </a:p>
          <a:p>
            <a:pPr marL="0" indent="0" algn="ctr">
              <a:buNone/>
            </a:pPr>
            <a:endParaRPr lang="hr-HR" sz="4800" dirty="0">
              <a:latin typeface="Tw Cen MT"/>
              <a:ea typeface="Roboto Condensed Light" panose="02000000000000000000" pitchFamily="2" charset="0"/>
              <a:cs typeface="Tw Cen MT"/>
            </a:endParaRPr>
          </a:p>
          <a:p>
            <a:pPr marL="0" indent="0" algn="ctr">
              <a:buNone/>
            </a:pPr>
            <a:endParaRPr lang="hr-HR" sz="4800" dirty="0">
              <a:latin typeface="Tw Cen MT"/>
              <a:ea typeface="Roboto Condensed Light" panose="02000000000000000000" pitchFamily="2" charset="0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84755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alibri"/>
                <a:ea typeface="Roboto Condensed Light" panose="02000000000000000000" pitchFamily="2" charset="0"/>
                <a:cs typeface="Calibri"/>
              </a:rPr>
              <a:t>Jasna Strajher, CEO / Co-Founder</a:t>
            </a:r>
            <a:endParaRPr lang="en-GB" sz="2000" dirty="0">
              <a:latin typeface="Calibri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515" y="4751909"/>
            <a:ext cx="12191323" cy="1492250"/>
          </a:xfrm>
          <a:prstGeom prst="rect">
            <a:avLst/>
          </a:prstGeom>
          <a:solidFill>
            <a:schemeClr val="bg1"/>
          </a:solidFill>
          <a:ln>
            <a:solidFill>
              <a:srgbClr val="1F81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vvy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5" y="4794429"/>
            <a:ext cx="2364570" cy="14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7406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7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Overprocessing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FF00"/>
                </a:solidFill>
              </a:rPr>
              <a:t>Ulaganje rada više nego je potrebno da bi se proizveo neki proizvod ili usluga (posebno usluga).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>
              <a:solidFill>
                <a:srgbClr val="FFFF00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FF00"/>
                </a:solidFill>
              </a:rPr>
              <a:t>Uvođenje nekih posebnih koraka u procesu, kontrola, previše dokumentiranja.</a:t>
            </a:r>
          </a:p>
        </p:txBody>
      </p:sp>
    </p:spTree>
    <p:extLst>
      <p:ext uri="{BB962C8B-B14F-4D97-AF65-F5344CB8AC3E}">
        <p14:creationId xmlns:p14="http://schemas.microsoft.com/office/powerpoint/2010/main" val="13788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48926"/>
            <a:ext cx="10905066" cy="4046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hr-HR" sz="3200">
                <a:solidFill>
                  <a:schemeClr val="bg1"/>
                </a:solidFill>
              </a:rPr>
              <a:t>Motion – previše nepotrebnih koraka</a:t>
            </a:r>
          </a:p>
        </p:txBody>
      </p:sp>
    </p:spTree>
    <p:extLst>
      <p:ext uri="{BB962C8B-B14F-4D97-AF65-F5344CB8AC3E}">
        <p14:creationId xmlns:p14="http://schemas.microsoft.com/office/powerpoint/2010/main" val="87201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02496"/>
            <a:ext cx="7486405" cy="3649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03" y="640081"/>
            <a:ext cx="3531131" cy="1420073"/>
          </a:xfrm>
        </p:spPr>
        <p:txBody>
          <a:bodyPr>
            <a:normAutofit/>
          </a:bodyPr>
          <a:lstStyle/>
          <a:p>
            <a:r>
              <a:rPr lang="hr-HR" dirty="0"/>
              <a:t>Transportation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7744" y="2112797"/>
            <a:ext cx="3444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Višestruk prijenos ili prijevoz robe, materijala ili ljudi tijekom proizvodnog ili uslužnog procesa</a:t>
            </a:r>
          </a:p>
          <a:p>
            <a:endParaRPr lang="hr-HR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rgbClr val="C00000"/>
                </a:solidFill>
              </a:rPr>
              <a:t>Rasipa se vrijeme, rad i povećava rizik od oštećenja objekata transporta.</a:t>
            </a:r>
          </a:p>
          <a:p>
            <a:endParaRPr lang="hr-HR" b="1" dirty="0">
              <a:solidFill>
                <a:srgbClr val="C00000"/>
              </a:solidFill>
            </a:endParaRPr>
          </a:p>
          <a:p>
            <a:r>
              <a:rPr lang="hr-HR" b="1" dirty="0">
                <a:solidFill>
                  <a:srgbClr val="C00000"/>
                </a:solidFill>
              </a:rPr>
              <a:t>Često se susreće pri premještanju neiskorištenih zaliha.</a:t>
            </a:r>
          </a:p>
        </p:txBody>
      </p:sp>
    </p:spTree>
    <p:extLst>
      <p:ext uri="{BB962C8B-B14F-4D97-AF65-F5344CB8AC3E}">
        <p14:creationId xmlns:p14="http://schemas.microsoft.com/office/powerpoint/2010/main" val="334214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343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>
            <a:normAutofit/>
          </a:bodyPr>
          <a:lstStyle/>
          <a:p>
            <a:pPr algn="r"/>
            <a:r>
              <a:rPr lang="hr-HR" sz="2800">
                <a:solidFill>
                  <a:schemeClr val="bg1"/>
                </a:solidFill>
              </a:rPr>
              <a:t>Čekanje</a:t>
            </a:r>
          </a:p>
        </p:txBody>
      </p:sp>
    </p:spTree>
    <p:extLst>
      <p:ext uri="{BB962C8B-B14F-4D97-AF65-F5344CB8AC3E}">
        <p14:creationId xmlns:p14="http://schemas.microsoft.com/office/powerpoint/2010/main" val="277333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1424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4000">
                <a:solidFill>
                  <a:srgbClr val="FFFF00"/>
                </a:solidFill>
              </a:rPr>
              <a:t>Prekomjerne zalihe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322576"/>
            <a:ext cx="6254496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hr-HR" sz="3600">
                <a:solidFill>
                  <a:srgbClr val="FFFF00"/>
                </a:solidFill>
              </a:rPr>
              <a:t>Najskuplje rasipanje: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600">
                <a:solidFill>
                  <a:srgbClr val="FFFF00"/>
                </a:solidFill>
              </a:rPr>
              <a:t>Prostora 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600">
                <a:solidFill>
                  <a:srgbClr val="FFFF00"/>
                </a:solidFill>
              </a:rPr>
              <a:t>Ljudskog rada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600">
                <a:solidFill>
                  <a:srgbClr val="FFFF00"/>
                </a:solidFill>
              </a:rPr>
              <a:t>Transporta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600">
                <a:solidFill>
                  <a:srgbClr val="FFFF00"/>
                </a:solidFill>
              </a:rPr>
              <a:t>Administracije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600">
                <a:solidFill>
                  <a:srgbClr val="FFFF00"/>
                </a:solidFill>
              </a:rPr>
              <a:t>Zastarjele zalihe</a:t>
            </a:r>
          </a:p>
        </p:txBody>
      </p:sp>
    </p:spTree>
    <p:extLst>
      <p:ext uri="{BB962C8B-B14F-4D97-AF65-F5344CB8AC3E}">
        <p14:creationId xmlns:p14="http://schemas.microsoft.com/office/powerpoint/2010/main" val="415545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 r="31509" b="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29" y="347473"/>
            <a:ext cx="6274590" cy="177261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000"/>
              <a:t>Defekti / loša kvaliteta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7423" y="2705963"/>
            <a:ext cx="6254496" cy="3858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</a:pPr>
            <a:r>
              <a:rPr lang="hr-HR" sz="4000" b="1" dirty="0"/>
              <a:t>Loša kvaliteta proizvoda ili usluga:</a:t>
            </a:r>
          </a:p>
          <a:p>
            <a:pPr marL="45720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300" b="1" dirty="0"/>
              <a:t>Popravljanje grešaka, ponavljanje usluga klijentu</a:t>
            </a:r>
          </a:p>
          <a:p>
            <a:pPr marL="45720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300" b="1" dirty="0"/>
              <a:t>Troškovi angažiranjem rada i materijala</a:t>
            </a:r>
          </a:p>
          <a:p>
            <a:pPr marL="45720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300" b="1" dirty="0"/>
              <a:t>Troškovi uvođenja neefikasnih kontrola</a:t>
            </a:r>
          </a:p>
          <a:p>
            <a:pPr marL="457200" indent="-4572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3300" b="1" dirty="0"/>
              <a:t>Nezadovoljni klijenti, fluktuacija klijenata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47640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0" y="365126"/>
            <a:ext cx="4549048" cy="1325563"/>
          </a:xfrm>
        </p:spPr>
        <p:txBody>
          <a:bodyPr/>
          <a:lstStyle/>
          <a:p>
            <a:r>
              <a:rPr lang="hr-HR" dirty="0"/>
              <a:t>Nedostatak vještina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7980" y="245896"/>
            <a:ext cx="4033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Djelatnici = radna snaga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„Zamoljeni”da rade a ne da misle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Nisu uključeni u pronalaženje rješenja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Striktna i nefleksibilna primjena procedura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0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1741261"/>
          </a:xfrm>
        </p:spPr>
        <p:txBody>
          <a:bodyPr>
            <a:normAutofit/>
          </a:bodyPr>
          <a:lstStyle/>
          <a:p>
            <a:r>
              <a:rPr lang="hr-HR" dirty="0"/>
              <a:t>Rasipanje pameti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4112" y="2285339"/>
            <a:ext cx="429768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5715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9486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4" r="627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7442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3000" dirty="0"/>
              <a:t>Utvrditi koji procesni koraci, postupci dodaju vrijednost proizvodu ili usluzi</a:t>
            </a:r>
            <a:endParaRPr lang="en-US" sz="3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3000" dirty="0"/>
              <a:t>Analizirati proces, biti dio procesa, kritički razgovarati sa sudionicima procesa</a:t>
            </a:r>
            <a:endParaRPr lang="en-US" sz="3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000" dirty="0"/>
              <a:t>P</a:t>
            </a:r>
            <a:r>
              <a:rPr lang="hr-HR" sz="3000" dirty="0"/>
              <a:t>ozitivno kritički stav prema procesima</a:t>
            </a:r>
            <a:endParaRPr lang="en-US" sz="3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000" dirty="0"/>
              <a:t>P</a:t>
            </a:r>
            <a:r>
              <a:rPr lang="hr-HR" sz="3000" dirty="0"/>
              <a:t>ozitivan stav prema promjenama</a:t>
            </a:r>
            <a:endParaRPr lang="en-US" sz="3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Kako možemo identificirati rasipanje resursa?</a:t>
            </a:r>
          </a:p>
        </p:txBody>
      </p:sp>
    </p:spTree>
    <p:extLst>
      <p:ext uri="{BB962C8B-B14F-4D97-AF65-F5344CB8AC3E}">
        <p14:creationId xmlns:p14="http://schemas.microsoft.com/office/powerpoint/2010/main" val="273973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904" cy="685800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306312" y="2020621"/>
            <a:ext cx="5879592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Naučiti vidjeti rasipanje resursa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Naučiti pozitivno kritički misliti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Željeti promjenu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KORISTITI LEAN MANAGEMENT ALATE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rgbClr val="FF0000"/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Prihvatiti promjenu!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"/>
            <a:ext cx="12192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Kako ćemo optimizirati procese?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s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8" y="1599442"/>
            <a:ext cx="5750944" cy="44094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489021" y="4908347"/>
            <a:ext cx="36234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89021" y="2904613"/>
            <a:ext cx="36234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7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20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EA5237"/>
                </a:solidFill>
                <a:latin typeface="Tw Cen MT"/>
                <a:cs typeface="Tw Cen MT"/>
              </a:rPr>
              <a:t>Danas se kompanije susreću s brojnim izazovima</a:t>
            </a:r>
            <a:br>
              <a:rPr lang="en-US" dirty="0">
                <a:solidFill>
                  <a:srgbClr val="EA5237"/>
                </a:solidFill>
                <a:latin typeface="Tw Cen MT"/>
                <a:cs typeface="Tw Cen MT"/>
              </a:rPr>
            </a:br>
            <a:endParaRPr lang="hr-HR" dirty="0">
              <a:solidFill>
                <a:srgbClr val="EA52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329" y="1331867"/>
            <a:ext cx="1036134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</a:rPr>
              <a:t>Klijenti zahtijevaju sve sada i odmah, najvišu kvalitetu, sve moguće servise, uz najnižu cijenu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</a:rPr>
              <a:t>Povećavamo kompleksnost internih procesa i organizacije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</a:rPr>
              <a:t>Narasla kompleksna mreža procesa i internih odnosa zahtijeva dodatne uloge i radna mjesta koordinacije i kontrole </a:t>
            </a: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</a:rPr>
              <a:t>Tradicionalni pristup: usložnjava se organizacijska struktura, organiziraju silosi, ograničava se komunikacija, uvodimo barijere u suradnji, dezintegriramo funkcije....</a:t>
            </a:r>
            <a:endParaRPr lang="en-US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bg1"/>
                </a:solidFill>
              </a:rPr>
              <a:t>Upravljanje procesima postaje neefikasno, skupo, rezultati izostaju</a:t>
            </a:r>
            <a:endParaRPr lang="en-US" sz="2400" b="1" dirty="0">
              <a:solidFill>
                <a:schemeClr val="bg1"/>
              </a:solidFill>
            </a:endParaRPr>
          </a:p>
          <a:p>
            <a:pPr defTabSz="914400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7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9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34583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Innovation </a:t>
            </a:r>
            <a:r>
              <a:rPr lang="ta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M</a:t>
            </a:r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anagement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33" y="4615727"/>
            <a:ext cx="7899400" cy="1447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52734" y="4202093"/>
            <a:ext cx="135607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ta-IN" b="1" dirty="0">
                <a:solidFill>
                  <a:schemeClr val="bg2">
                    <a:lumMod val="25000"/>
                  </a:schemeClr>
                </a:solidFill>
              </a:rPr>
              <a:t>IDEATION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8407" y="4206328"/>
            <a:ext cx="190711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ta-IN" b="1" dirty="0">
                <a:solidFill>
                  <a:schemeClr val="bg2">
                    <a:lumMod val="25000"/>
                  </a:schemeClr>
                </a:solidFill>
              </a:rPr>
              <a:t>MANAGEMENT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3407" y="4206328"/>
            <a:ext cx="155354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ta-IN" b="1" dirty="0">
                <a:solidFill>
                  <a:srgbClr val="3B3838"/>
                </a:solidFill>
              </a:rPr>
              <a:t>EXECUTION</a:t>
            </a:r>
            <a:endParaRPr lang="en-US" b="1" dirty="0">
              <a:solidFill>
                <a:srgbClr val="3B3838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0" y="2359457"/>
            <a:ext cx="1300788" cy="1300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770" y="2359457"/>
            <a:ext cx="1300788" cy="1300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71" y="2359457"/>
            <a:ext cx="1300788" cy="1300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934" y="2359457"/>
            <a:ext cx="1300788" cy="1300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045" y="2359457"/>
            <a:ext cx="1300788" cy="1300788"/>
          </a:xfrm>
          <a:prstGeom prst="rect">
            <a:avLst/>
          </a:prstGeom>
        </p:spPr>
      </p:pic>
      <p:pic>
        <p:nvPicPr>
          <p:cNvPr id="7" name="Graphic 6" descr="Head with Gea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353" y="2578114"/>
            <a:ext cx="831273" cy="831273"/>
          </a:xfrm>
          <a:prstGeom prst="rect">
            <a:avLst/>
          </a:prstGeom>
        </p:spPr>
      </p:pic>
      <p:pic>
        <p:nvPicPr>
          <p:cNvPr id="9" name="Graphic 8" descr="Filt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3667" y="2643699"/>
            <a:ext cx="831273" cy="831273"/>
          </a:xfrm>
          <a:prstGeom prst="rect">
            <a:avLst/>
          </a:prstGeom>
        </p:spPr>
      </p:pic>
      <p:pic>
        <p:nvPicPr>
          <p:cNvPr id="11" name="Graphic 10" descr="Cra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2745" y="2564867"/>
            <a:ext cx="831273" cy="831273"/>
          </a:xfrm>
          <a:prstGeom prst="rect">
            <a:avLst/>
          </a:prstGeom>
        </p:spPr>
      </p:pic>
      <p:pic>
        <p:nvPicPr>
          <p:cNvPr id="13" name="Graphic 12" descr="Playbook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7500" y="2589453"/>
            <a:ext cx="831273" cy="831273"/>
          </a:xfrm>
          <a:prstGeom prst="rect">
            <a:avLst/>
          </a:prstGeom>
        </p:spPr>
      </p:pic>
      <p:pic>
        <p:nvPicPr>
          <p:cNvPr id="26" name="Graphic 25" descr="Ribbo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78199" y="2597862"/>
            <a:ext cx="831273" cy="831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1633" y="1958639"/>
            <a:ext cx="1546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IDEA INCUBATION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99882" y="1957693"/>
            <a:ext cx="2810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CATEGORIZATION AND SELECTION</a:t>
            </a:r>
            <a:r>
              <a:rPr lang="en-US" sz="1400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1837" y="1952444"/>
            <a:ext cx="1580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FEASIBILITY CHECK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9747" y="1961681"/>
            <a:ext cx="2647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SOLUTION</a:t>
            </a:r>
            <a:r>
              <a:rPr lang="ta-IN" sz="1400" b="1" dirty="0"/>
              <a:t> </a:t>
            </a:r>
            <a:r>
              <a:rPr lang="en-US" sz="1400" b="1" dirty="0"/>
              <a:t>IMPLEMENTATION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5764" y="1958624"/>
            <a:ext cx="1959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RESULT CONSUMATION</a:t>
            </a:r>
          </a:p>
        </p:txBody>
      </p:sp>
    </p:spTree>
    <p:extLst>
      <p:ext uri="{BB962C8B-B14F-4D97-AF65-F5344CB8AC3E}">
        <p14:creationId xmlns:p14="http://schemas.microsoft.com/office/powerpoint/2010/main" val="83837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05" y="2174864"/>
            <a:ext cx="5353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Koliko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% </a:t>
            </a: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zaposlenih zna i razumije strategiju tvrtke?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Koji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% </a:t>
            </a: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rukovoditelja ima vezane svoje ciljeve za program nagrađivanja?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Koji % realizacije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budget</a:t>
            </a: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a tvrtke je vezan za strategiju?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Roboto Condensed Light" panose="02000000000000000000" pitchFamily="2" charset="0"/>
                <a:cs typeface="Calibri"/>
              </a:rPr>
              <a:t>Koji % svoga vremena upravljački timovi provode u propitivanju korporativne strategije?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Strategija prije svega!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26926" y="3013784"/>
            <a:ext cx="4995079" cy="3857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31160" y="3948836"/>
            <a:ext cx="4990845" cy="3974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31160" y="4960383"/>
            <a:ext cx="4990845" cy="2375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4" y="1781257"/>
            <a:ext cx="4205117" cy="42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1"/>
            <a:ext cx="12185904" cy="6858000"/>
          </a:xfrm>
          <a:prstGeom prst="rect">
            <a:avLst/>
          </a:prstGeom>
        </p:spPr>
      </p:pic>
      <p:pic>
        <p:nvPicPr>
          <p:cNvPr id="2" name="Picture 1" descr="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19" y="666755"/>
            <a:ext cx="6858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34583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Organizacija budućnosti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5406" y="2201338"/>
            <a:ext cx="273876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ta-IN" altLang="en-US" sz="2200" dirty="0"/>
              <a:t> </a:t>
            </a:r>
            <a:r>
              <a:rPr lang="hr-HR" altLang="en-US" sz="2200" dirty="0"/>
              <a:t>Fokusirana na klijenta</a:t>
            </a:r>
            <a:endParaRPr lang="en-US" alt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8365410" y="3065371"/>
            <a:ext cx="89159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hr-HR" altLang="en-US" sz="2200"/>
              <a:t>Agilna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304" y="3837964"/>
            <a:ext cx="21852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hr-HR" altLang="en-US" sz="2200" dirty="0"/>
              <a:t>Digitalna</a:t>
            </a:r>
            <a:endParaRPr lang="en-US" alt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8811626" y="4578795"/>
            <a:ext cx="240123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hr-HR" altLang="en-US" sz="2200"/>
              <a:t>Integrirane funkcije</a:t>
            </a:r>
          </a:p>
        </p:txBody>
      </p:sp>
    </p:spTree>
    <p:extLst>
      <p:ext uri="{BB962C8B-B14F-4D97-AF65-F5344CB8AC3E}">
        <p14:creationId xmlns:p14="http://schemas.microsoft.com/office/powerpoint/2010/main" val="267460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967037"/>
            <a:ext cx="3505200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52" y="826744"/>
            <a:ext cx="163830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320" y="826744"/>
            <a:ext cx="223837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21" y="1800868"/>
            <a:ext cx="3276600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655" y="5412129"/>
            <a:ext cx="3590925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725" y="1483969"/>
            <a:ext cx="1066800" cy="733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656" y="826744"/>
            <a:ext cx="2066925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20" y="2895435"/>
            <a:ext cx="2305050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5013" y="721969"/>
            <a:ext cx="242887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8118" y="2131153"/>
            <a:ext cx="1866900" cy="108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7097" y="1759678"/>
            <a:ext cx="2695575" cy="742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854789"/>
            <a:ext cx="1666875" cy="147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1853" y="3370689"/>
            <a:ext cx="1297672" cy="1056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2276" y="4156565"/>
            <a:ext cx="1055345" cy="1335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0505" y="1835751"/>
            <a:ext cx="1725054" cy="746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80075" y="4083908"/>
            <a:ext cx="3676650" cy="542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3888" y="1778728"/>
            <a:ext cx="1133475" cy="704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7814" y="3874036"/>
            <a:ext cx="2628900" cy="866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33784" y="2981823"/>
            <a:ext cx="2057400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6710" y="4754775"/>
            <a:ext cx="2819400" cy="771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6369" y="5642981"/>
            <a:ext cx="2232359" cy="8048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90231" y="5654244"/>
            <a:ext cx="2419350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84005" y="3793073"/>
            <a:ext cx="2257425" cy="1028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18728" y="2702201"/>
            <a:ext cx="2152650" cy="676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18400" y="4805119"/>
            <a:ext cx="31623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" y="-173736"/>
            <a:ext cx="12185904" cy="6858000"/>
          </a:xfrm>
          <a:prstGeom prst="rect">
            <a:avLst/>
          </a:prstGeom>
        </p:spPr>
      </p:pic>
      <p:pic>
        <p:nvPicPr>
          <p:cNvPr id="7" name="Picture 6" descr="&lt;strong&gt;Cherries&lt;/strong&gt;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8" r="1" b="3383"/>
          <a:stretch/>
        </p:blipFill>
        <p:spPr>
          <a:xfrm>
            <a:off x="3663009" y="0"/>
            <a:ext cx="4874663" cy="39959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 flipV="1">
            <a:off x="-118872" y="4598869"/>
            <a:ext cx="12192000" cy="162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400" kern="1200" dirty="0">
                <a:solidFill>
                  <a:schemeClr val="tx1"/>
                </a:solidFill>
                <a:latin typeface="Tw Cen MT"/>
                <a:ea typeface="+mj-ea"/>
                <a:cs typeface="Tw Cen MT"/>
              </a:rPr>
              <a:t>JASNA STRAJHER</a:t>
            </a:r>
            <a:endParaRPr lang="ta-IN" sz="1400" kern="1200" dirty="0">
              <a:solidFill>
                <a:schemeClr val="tx1"/>
              </a:solidFill>
              <a:latin typeface="Tw Cen MT"/>
              <a:ea typeface="+mj-ea"/>
              <a:cs typeface="Tw Cen MT"/>
            </a:endParaRPr>
          </a:p>
          <a:p>
            <a:pPr algn="ctr">
              <a:lnSpc>
                <a:spcPct val="50000"/>
              </a:lnSpc>
              <a:spcBef>
                <a:spcPct val="0"/>
              </a:spcBef>
            </a:pPr>
            <a:r>
              <a:rPr lang="en-US" sz="1400" kern="1200" dirty="0">
                <a:solidFill>
                  <a:schemeClr val="tx1"/>
                </a:solidFill>
                <a:latin typeface="Tw Cen MT"/>
                <a:ea typeface="+mj-ea"/>
                <a:cs typeface="Tw Cen MT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400" kern="1200" dirty="0">
                <a:solidFill>
                  <a:schemeClr val="bg2">
                    <a:lumMod val="50000"/>
                  </a:schemeClr>
                </a:solidFill>
                <a:latin typeface="Tw Cen MT"/>
                <a:ea typeface="+mj-ea"/>
                <a:cs typeface="Tw Cen MT"/>
              </a:rPr>
              <a:t>OPERATIONAL EXCELLENCE PROJECT MANAGER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9375" y="3505661"/>
            <a:ext cx="12183317" cy="1502832"/>
          </a:xfrm>
          <a:prstGeom prst="rect">
            <a:avLst/>
          </a:prstGeom>
          <a:solidFill>
            <a:schemeClr val="bg1"/>
          </a:solidFill>
          <a:ln>
            <a:solidFill>
              <a:srgbClr val="D423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avvy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06" y="3528943"/>
            <a:ext cx="2465917" cy="14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9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8787" y="2002069"/>
            <a:ext cx="7244133" cy="435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JAKA I MOTIVIRAJUĆA MISIJA, VIZIJA</a:t>
            </a: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,</a:t>
            </a:r>
            <a:r>
              <a:rPr lang="hr-HR" sz="24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 </a:t>
            </a: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STRATEGIJA 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I CILJEVI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EFIKASNA KOMUNIKACIJA 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KREATIVNI PROCESI 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SU U KONTROLI / ISKORIŠTAVAJU SE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INTEGRACIJA FUNKCIJA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u="sng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DIGITALIZACIJA </a:t>
            </a: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/>
              </a:rPr>
              <a:t>SVEGA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Poslovne filozofije za budućnost 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0" y="1634953"/>
            <a:ext cx="4205117" cy="42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3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6789830" y="1303338"/>
            <a:ext cx="3769112" cy="3523785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880302" y="5140712"/>
            <a:ext cx="3495731" cy="0"/>
          </a:xfrm>
          <a:prstGeom prst="straightConnector1">
            <a:avLst/>
          </a:prstGeom>
          <a:ln>
            <a:solidFill>
              <a:srgbClr val="3B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11951" y="1572400"/>
            <a:ext cx="0" cy="314464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880302" y="2654068"/>
            <a:ext cx="2062976" cy="2062976"/>
          </a:xfrm>
          <a:prstGeom prst="straightConnector1">
            <a:avLst/>
          </a:prstGeom>
          <a:ln>
            <a:solidFill>
              <a:srgbClr val="3B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044679">
            <a:off x="7415123" y="3580331"/>
            <a:ext cx="17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3B3838"/>
                </a:solidFill>
              </a:rPr>
              <a:t>LJUDSKI RESURSI</a:t>
            </a:r>
            <a:endParaRPr lang="en-GB" dirty="0">
              <a:solidFill>
                <a:srgbClr val="3B383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6534" y="5238409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PROCESI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4469381" y="2960056"/>
            <a:ext cx="341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SUSTAV VRIJEDNOSTI I STRATEGIJA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3" name="Graphic 42" descr="Bullsey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0184" y="4628937"/>
            <a:ext cx="9144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flipH="1">
            <a:off x="5989759" y="5455469"/>
            <a:ext cx="19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Add Value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7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hr-HR" sz="4400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Lean poslovna filozofija i upravljačka metodologija</a:t>
            </a:r>
            <a:endParaRPr lang="en-US" sz="4400" dirty="0">
              <a:solidFill>
                <a:srgbClr val="1F81A1"/>
              </a:solidFill>
              <a:latin typeface="Tw Cen MT"/>
              <a:ea typeface="Roboto Condensed Light" panose="02000000000000000000" pitchFamily="2" charset="0"/>
              <a:cs typeface="Tw Cen 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1254" y="1100667"/>
            <a:ext cx="45719" cy="4677833"/>
          </a:xfrm>
          <a:prstGeom prst="rect">
            <a:avLst/>
          </a:prstGeom>
          <a:solidFill>
            <a:srgbClr val="1F81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" y="-1"/>
            <a:ext cx="12185904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0485" y="1639521"/>
            <a:ext cx="7437287" cy="4747827"/>
          </a:xfrm>
        </p:spPr>
        <p:txBody>
          <a:bodyPr>
            <a:normAutofit lnSpcReduction="10000"/>
          </a:bodyPr>
          <a:lstStyle/>
          <a:p>
            <a:endParaRPr lang="hr-HR" sz="2400" dirty="0">
              <a:ea typeface="Roboto Condensed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a typeface="Roboto Condensed Light" panose="02000000000000000000" pitchFamily="2" charset="0"/>
              </a:rPr>
              <a:t>Smanjenje rasipanja resursa i smanjenja „smeća” u procesima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a typeface="Roboto Condensed Light" panose="02000000000000000000" pitchFamily="2" charset="0"/>
              </a:rPr>
              <a:t>Smanjenje rigidnosti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a typeface="Roboto Condensed Light" panose="02000000000000000000" pitchFamily="2" charset="0"/>
              </a:rPr>
              <a:t>Smanjenje varijabilnosti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a typeface="Roboto Condensed Light" panose="02000000000000000000" pitchFamily="2" charset="0"/>
              </a:rPr>
              <a:t>Kontinuirane aktivnosti unaprjeđenja poslovnih procesa</a:t>
            </a:r>
            <a:endParaRPr lang="en-GB" sz="2000" dirty="0">
              <a:ea typeface="Roboto Condensed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a typeface="Roboto Condensed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STRATEGIJA MAKSIMIZIRANJA VRIJEDNOSTI ZA KLIJENTA (KVALITETE I BRZINE ISPORUKE)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1F81A1"/>
                </a:solidFill>
                <a:latin typeface="Tw Cen MT"/>
                <a:ea typeface="Roboto Condensed Light" panose="02000000000000000000" pitchFamily="2" charset="0"/>
                <a:cs typeface="Tw Cen MT"/>
              </a:rPr>
              <a:t>PROIZVODNJA UPRAVO ONOGA ŠTO KLIJENT TRAŽI/ŽELI</a:t>
            </a:r>
            <a:endParaRPr lang="hr-HR" b="1" dirty="0">
              <a:solidFill>
                <a:srgbClr val="1F81A1"/>
              </a:solidFill>
              <a:ea typeface="Roboto Condensed Light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800" dirty="0">
                <a:ea typeface="Roboto Condensed Light" panose="02000000000000000000" pitchFamily="2" charset="0"/>
              </a:rPr>
              <a:t>U svakom procesnom koraku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800" dirty="0">
                <a:ea typeface="Roboto Condensed Light" panose="02000000000000000000" pitchFamily="2" charset="0"/>
              </a:rPr>
              <a:t>Od svakog djelatnika / sudionika u poslovnom procesu </a:t>
            </a:r>
          </a:p>
          <a:p>
            <a:endParaRPr lang="hr-HR" dirty="0">
              <a:ea typeface="Roboto Condensed Light" panose="02000000000000000000" pitchFamily="2" charset="0"/>
            </a:endParaRPr>
          </a:p>
          <a:p>
            <a:endParaRPr lang="en-GB" dirty="0">
              <a:ea typeface="Roboto Condensed Light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-1"/>
            <a:ext cx="12192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Lean</a:t>
            </a:r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 postulati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0695" y="1877850"/>
            <a:ext cx="4362683" cy="4339672"/>
            <a:chOff x="6813550" y="2275408"/>
            <a:chExt cx="4362683" cy="43396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550" y="2275408"/>
              <a:ext cx="3579283" cy="3579283"/>
            </a:xfrm>
            <a:prstGeom prst="rect">
              <a:avLst/>
            </a:prstGeom>
          </p:spPr>
        </p:pic>
        <p:sp>
          <p:nvSpPr>
            <p:cNvPr id="22" name="Text Placeholder 4"/>
            <p:cNvSpPr txBox="1">
              <a:spLocks/>
            </p:cNvSpPr>
            <p:nvPr/>
          </p:nvSpPr>
          <p:spPr>
            <a:xfrm rot="18900000">
              <a:off x="8039577" y="4701726"/>
              <a:ext cx="3136656" cy="7446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hr-HR" sz="1500" dirty="0">
                  <a:solidFill>
                    <a:srgbClr val="FFFFFF"/>
                  </a:solidFill>
                </a:rPr>
                <a:t>Sustav vrijednosti, </a:t>
              </a:r>
            </a:p>
            <a:p>
              <a:pPr algn="ctr">
                <a:lnSpc>
                  <a:spcPct val="100000"/>
                </a:lnSpc>
              </a:pPr>
              <a:r>
                <a:rPr lang="hr-HR" sz="1500" dirty="0">
                  <a:solidFill>
                    <a:srgbClr val="FFFFFF"/>
                  </a:solidFill>
                </a:rPr>
                <a:t>ponašanje</a:t>
              </a:r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Placeholder 4"/>
            <p:cNvSpPr txBox="1">
              <a:spLocks/>
            </p:cNvSpPr>
            <p:nvPr/>
          </p:nvSpPr>
          <p:spPr>
            <a:xfrm rot="2700000">
              <a:off x="6070845" y="4674450"/>
              <a:ext cx="3136656" cy="7446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hr-HR" sz="1500" dirty="0">
                  <a:solidFill>
                    <a:srgbClr val="FFFFFF"/>
                  </a:solidFill>
                </a:rPr>
                <a:t>Upravljačka infrastruktura</a:t>
              </a:r>
            </a:p>
            <a:p>
              <a:pPr algn="ctr">
                <a:lnSpc>
                  <a:spcPct val="100000"/>
                </a:lnSpc>
              </a:pPr>
              <a:r>
                <a:rPr lang="hr-HR" sz="1500" dirty="0">
                  <a:solidFill>
                    <a:srgbClr val="FFFFFF"/>
                  </a:solidFill>
                </a:rPr>
                <a:t> - STRATEGIJA, CILJEVI -</a:t>
              </a:r>
              <a:endParaRPr lang="en-GB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 Placeholder 4"/>
          <p:cNvSpPr txBox="1">
            <a:spLocks/>
          </p:cNvSpPr>
          <p:nvPr/>
        </p:nvSpPr>
        <p:spPr>
          <a:xfrm rot="2700000">
            <a:off x="1402150" y="2406037"/>
            <a:ext cx="3136656" cy="744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r-HR" sz="1500" dirty="0">
                <a:solidFill>
                  <a:srgbClr val="FFFFFF"/>
                </a:solidFill>
              </a:rPr>
              <a:t>Organizacijska </a:t>
            </a:r>
          </a:p>
          <a:p>
            <a:pPr algn="ctr">
              <a:lnSpc>
                <a:spcPct val="100000"/>
              </a:lnSpc>
            </a:pPr>
            <a:r>
              <a:rPr lang="hr-HR" sz="1500" dirty="0">
                <a:solidFill>
                  <a:srgbClr val="FFFFFF"/>
                </a:solidFill>
              </a:rPr>
              <a:t>Infr</a:t>
            </a:r>
            <a:r>
              <a:rPr lang="ta-IN" sz="1500" dirty="0">
                <a:solidFill>
                  <a:srgbClr val="FFFFFF"/>
                </a:solidFill>
              </a:rPr>
              <a:t>astru</a:t>
            </a:r>
            <a:r>
              <a:rPr lang="hr-HR" sz="1500" dirty="0">
                <a:solidFill>
                  <a:srgbClr val="FFFFFF"/>
                </a:solidFill>
              </a:rPr>
              <a:t>ktura</a:t>
            </a: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 rot="18900000">
            <a:off x="-433058" y="2363533"/>
            <a:ext cx="3136652" cy="515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r-HR" sz="1400" dirty="0">
                <a:solidFill>
                  <a:srgbClr val="FFFFFF"/>
                </a:solidFill>
              </a:rPr>
              <a:t>Operacijski sustav </a:t>
            </a:r>
          </a:p>
          <a:p>
            <a:pPr algn="ctr">
              <a:lnSpc>
                <a:spcPct val="100000"/>
              </a:lnSpc>
            </a:pPr>
            <a:r>
              <a:rPr lang="hr-HR" sz="1400" dirty="0">
                <a:solidFill>
                  <a:srgbClr val="FFFFFF"/>
                </a:solidFill>
              </a:rPr>
              <a:t>- PROCESI -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4115755" y="2154296"/>
            <a:ext cx="904993" cy="942623"/>
          </a:xfrm>
          <a:prstGeom prst="line">
            <a:avLst/>
          </a:prstGeom>
          <a:ln>
            <a:solidFill>
              <a:srgbClr val="3637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03265" y="2156178"/>
            <a:ext cx="3253083" cy="0"/>
          </a:xfrm>
          <a:prstGeom prst="line">
            <a:avLst/>
          </a:prstGeom>
          <a:ln>
            <a:solidFill>
              <a:srgbClr val="9ABB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614826" y="5263209"/>
            <a:ext cx="5705" cy="430624"/>
          </a:xfrm>
          <a:prstGeom prst="line">
            <a:avLst/>
          </a:prstGeom>
          <a:ln>
            <a:solidFill>
              <a:srgbClr val="624C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7095" y="4300832"/>
            <a:ext cx="2173111" cy="0"/>
          </a:xfrm>
          <a:prstGeom prst="line">
            <a:avLst/>
          </a:prstGeom>
          <a:ln>
            <a:solidFill>
              <a:srgbClr val="1F81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62873" y="2199894"/>
            <a:ext cx="253999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hr-HR" b="1" dirty="0">
                <a:solidFill>
                  <a:srgbClr val="363737"/>
                </a:solidFill>
              </a:rPr>
              <a:t>Što točno klijent želi i na koji način želi da mu se to isporuči</a:t>
            </a:r>
            <a:endParaRPr lang="en-US" b="1" dirty="0">
              <a:solidFill>
                <a:srgbClr val="363737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17755" y="2199891"/>
            <a:ext cx="303859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hr-HR" b="1" dirty="0">
                <a:solidFill>
                  <a:srgbClr val="9ABB43"/>
                </a:solidFill>
              </a:rPr>
              <a:t>Prepoznavanje rasipanje resursa</a:t>
            </a:r>
            <a:endParaRPr lang="en-US" b="1" dirty="0">
              <a:solidFill>
                <a:srgbClr val="9ABB4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17754" y="4351834"/>
            <a:ext cx="332434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hr-HR" b="1" dirty="0">
                <a:solidFill>
                  <a:srgbClr val="EA5237"/>
                </a:solidFill>
              </a:rPr>
              <a:t>Zajedničko „vlasništvo” nad ciljevima tvrtke, misijom i vizijom</a:t>
            </a:r>
            <a:endParaRPr lang="en-US" b="1" dirty="0">
              <a:solidFill>
                <a:srgbClr val="EA523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2104" y="5823036"/>
            <a:ext cx="406707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hr-HR" b="1" dirty="0">
                <a:solidFill>
                  <a:srgbClr val="624C38"/>
                </a:solidFill>
              </a:rPr>
              <a:t>Korištenje odgovarajućeg alata za posao, njegova modifikacija i kontinuirano unaprjeđenje</a:t>
            </a:r>
            <a:endParaRPr lang="en-US" b="1" dirty="0">
              <a:solidFill>
                <a:srgbClr val="624C38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0657" y="4347135"/>
            <a:ext cx="20266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lnSpc>
                <a:spcPct val="90000"/>
              </a:lnSpc>
            </a:pPr>
            <a:r>
              <a:rPr lang="hr-HR" b="1" dirty="0">
                <a:solidFill>
                  <a:srgbClr val="1F81A1"/>
                </a:solidFill>
              </a:rPr>
              <a:t>Promjena je dobra</a:t>
            </a:r>
            <a:r>
              <a:rPr lang="en-US" b="1" dirty="0">
                <a:solidFill>
                  <a:srgbClr val="1F81A1"/>
                </a:solidFill>
              </a:rPr>
              <a:t>!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547533" y="2154295"/>
            <a:ext cx="2568221" cy="0"/>
          </a:xfrm>
          <a:prstGeom prst="line">
            <a:avLst/>
          </a:prstGeom>
          <a:ln>
            <a:solidFill>
              <a:srgbClr val="3637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481682" y="2097852"/>
            <a:ext cx="122296" cy="122296"/>
          </a:xfrm>
          <a:prstGeom prst="ellipse">
            <a:avLst/>
          </a:prstGeom>
          <a:solidFill>
            <a:srgbClr val="363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405518" y="2154571"/>
            <a:ext cx="805274" cy="803117"/>
          </a:xfrm>
          <a:prstGeom prst="line">
            <a:avLst/>
          </a:prstGeom>
          <a:ln>
            <a:solidFill>
              <a:srgbClr val="9ABB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418249" y="2091502"/>
            <a:ext cx="122296" cy="122296"/>
          </a:xfrm>
          <a:prstGeom prst="ellipse">
            <a:avLst/>
          </a:prstGeom>
          <a:solidFill>
            <a:srgbClr val="9ABB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16165" y="4239919"/>
            <a:ext cx="122296" cy="122296"/>
          </a:xfrm>
          <a:prstGeom prst="ellipse">
            <a:avLst/>
          </a:prstGeom>
          <a:solidFill>
            <a:srgbClr val="1F81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6774289" y="4302479"/>
            <a:ext cx="3861976" cy="0"/>
          </a:xfrm>
          <a:prstGeom prst="line">
            <a:avLst/>
          </a:prstGeom>
          <a:ln>
            <a:solidFill>
              <a:srgbClr val="EA52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0581232" y="4244153"/>
            <a:ext cx="122296" cy="122296"/>
          </a:xfrm>
          <a:prstGeom prst="ellipse">
            <a:avLst/>
          </a:prstGeom>
          <a:solidFill>
            <a:srgbClr val="EA52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65" y="2686049"/>
            <a:ext cx="2825750" cy="2825750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5564731" y="5672903"/>
            <a:ext cx="122296" cy="122296"/>
          </a:xfrm>
          <a:prstGeom prst="ellipse">
            <a:avLst/>
          </a:prstGeom>
          <a:solidFill>
            <a:srgbClr val="624C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-1"/>
            <a:ext cx="12192000" cy="15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Lean</a:t>
            </a:r>
            <a:r>
              <a:rPr lang="hr-H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 </a:t>
            </a:r>
            <a:r>
              <a:rPr lang="ta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/>
                <a:cs typeface="Tw Cen MT"/>
              </a:rPr>
              <a:t>Thinking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35083" y="1330114"/>
            <a:ext cx="1079500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b="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lowchart: Preparation 1"/>
          <p:cNvSpPr/>
          <p:nvPr/>
        </p:nvSpPr>
        <p:spPr>
          <a:xfrm>
            <a:off x="4208444" y="2434727"/>
            <a:ext cx="3966072" cy="1564395"/>
          </a:xfrm>
          <a:prstGeom prst="flowChartPrepa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FFFF00"/>
                </a:solidFill>
              </a:rPr>
              <a:t>KOJIM PROBLEMIMA SE BAVI LEAN?</a:t>
            </a:r>
            <a:endParaRPr lang="hr-H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1" b="2634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Intellectual</a:t>
            </a:r>
            <a:r>
              <a:rPr lang="hr-HR" b="1" dirty="0"/>
              <a:t> </a:t>
            </a:r>
            <a:r>
              <a:rPr lang="hr-HR" b="1" dirty="0">
                <a:solidFill>
                  <a:srgbClr val="FF0000"/>
                </a:solidFill>
              </a:rPr>
              <a:t>waste!</a:t>
            </a:r>
          </a:p>
        </p:txBody>
      </p:sp>
    </p:spTree>
    <p:extLst>
      <p:ext uri="{BB962C8B-B14F-4D97-AF65-F5344CB8AC3E}">
        <p14:creationId xmlns:p14="http://schemas.microsoft.com/office/powerpoint/2010/main" val="148851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1209468"/>
            <a:ext cx="6274296" cy="4439064"/>
          </a:xfrm>
          <a:prstGeom prst="rect">
            <a:avLst/>
          </a:prstGeom>
        </p:spPr>
      </p:pic>
      <p:sp>
        <p:nvSpPr>
          <p:cNvPr id="54" name="Title 1"/>
          <p:cNvSpPr txBox="1">
            <a:spLocks/>
          </p:cNvSpPr>
          <p:nvPr/>
        </p:nvSpPr>
        <p:spPr>
          <a:xfrm>
            <a:off x="8222550" y="1122363"/>
            <a:ext cx="3564204" cy="26233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</a:t>
            </a:r>
            <a:endParaRPr lang="hr-HR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production</a:t>
            </a:r>
          </a:p>
          <a:p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54768" y="3242037"/>
            <a:ext cx="4150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Proizvodnja proizvoda ili usluga više nego se može prodati ili koristiti u proizvodnji, gomilanje proizvedenih proizvoda ili usluga.</a:t>
            </a:r>
          </a:p>
          <a:p>
            <a:endParaRPr lang="hr-HR" b="1" dirty="0">
              <a:solidFill>
                <a:srgbClr val="FFFF00"/>
              </a:solidFill>
            </a:endParaRPr>
          </a:p>
          <a:p>
            <a:r>
              <a:rPr lang="hr-HR" b="1" dirty="0">
                <a:solidFill>
                  <a:srgbClr val="FFFF00"/>
                </a:solidFill>
              </a:rPr>
              <a:t>Najgora vrsta rasipanja resursa jer vodi do drugih rasipanja – npr. prekomjernih zaliha, što će rezultirati dodatnim troškovima, dodatnim radom ili dodatnim prostorom. </a:t>
            </a:r>
          </a:p>
        </p:txBody>
      </p:sp>
    </p:spTree>
    <p:extLst>
      <p:ext uri="{BB962C8B-B14F-4D97-AF65-F5344CB8AC3E}">
        <p14:creationId xmlns:p14="http://schemas.microsoft.com/office/powerpoint/2010/main" val="400714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FA73406-949B-4663-8202-EDADE31EE798}">
  <we:reference id="wa104380317" version="1.0.0.0" store="en-US" storeType="OMEX"/>
  <we:alternateReferences>
    <we:reference id="WA104380317" version="1.0.0.0" store="WA10438031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3737</TotalTime>
  <Words>1163</Words>
  <Application>Microsoft Office PowerPoint</Application>
  <PresentationFormat>Widescreen</PresentationFormat>
  <Paragraphs>169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Latha</vt:lpstr>
      <vt:lpstr>Roboto Condensed Light</vt:lpstr>
      <vt:lpstr>Tw Cen MT</vt:lpstr>
      <vt:lpstr>Office Theme</vt:lpstr>
      <vt:lpstr>PowerPoint Presentation</vt:lpstr>
      <vt:lpstr>Danas se kompanije susreću s brojnim izazovima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Intellectual waste!</vt:lpstr>
      <vt:lpstr>PowerPoint Presentation</vt:lpstr>
      <vt:lpstr>Overprocessing</vt:lpstr>
      <vt:lpstr>Motion – previše nepotrebnih koraka</vt:lpstr>
      <vt:lpstr>Transportation</vt:lpstr>
      <vt:lpstr>Čekanje</vt:lpstr>
      <vt:lpstr>Prekomjerne zalihe</vt:lpstr>
      <vt:lpstr>Defekti / loša kvaliteta</vt:lpstr>
      <vt:lpstr>Nedostatak vještina</vt:lpstr>
      <vt:lpstr>Rasipanje pameti</vt:lpstr>
      <vt:lpstr>PowerPoint Presentation</vt:lpstr>
      <vt:lpstr>PowerPoint Presentation</vt:lpstr>
      <vt:lpstr>Innovation Management</vt:lpstr>
      <vt:lpstr>PowerPoint Presentation</vt:lpstr>
      <vt:lpstr>Organizacija budućnosti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 IT FORUM 2017 ZAGREB</dc:title>
  <dc:creator>jasna.strajher@savvybe.com</dc:creator>
  <cp:lastModifiedBy>Jasna Strajher</cp:lastModifiedBy>
  <cp:revision>103</cp:revision>
  <dcterms:created xsi:type="dcterms:W3CDTF">2017-02-27T16:16:44Z</dcterms:created>
  <dcterms:modified xsi:type="dcterms:W3CDTF">2017-05-04T08:34:20Z</dcterms:modified>
</cp:coreProperties>
</file>