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663" r:id="rId6"/>
  </p:sldMasterIdLst>
  <p:notesMasterIdLst>
    <p:notesMasterId r:id="rId19"/>
  </p:notesMasterIdLst>
  <p:handoutMasterIdLst>
    <p:handoutMasterId r:id="rId20"/>
  </p:handoutMasterIdLst>
  <p:sldIdLst>
    <p:sldId id="256" r:id="rId7"/>
    <p:sldId id="257" r:id="rId8"/>
    <p:sldId id="258" r:id="rId9"/>
    <p:sldId id="303" r:id="rId10"/>
    <p:sldId id="306" r:id="rId11"/>
    <p:sldId id="350" r:id="rId12"/>
    <p:sldId id="349" r:id="rId13"/>
    <p:sldId id="318" r:id="rId14"/>
    <p:sldId id="351" r:id="rId15"/>
    <p:sldId id="352" r:id="rId16"/>
    <p:sldId id="261" r:id="rId17"/>
    <p:sldId id="259" r:id="rId18"/>
  </p:sldIdLst>
  <p:sldSz cx="12192000" cy="6858000"/>
  <p:notesSz cx="6858000" cy="9144000"/>
  <p:defaultTextStyle>
    <a:defPPr>
      <a:defRPr lang="sr-Latn-CS"/>
    </a:defPPr>
    <a:lvl1pPr marL="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5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62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6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9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40"/>
    <a:srgbClr val="33302B"/>
    <a:srgbClr val="191912"/>
    <a:srgbClr val="403B33"/>
    <a:srgbClr val="B989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43" autoAdjust="0"/>
    <p:restoredTop sz="86417" autoAdjust="0"/>
  </p:normalViewPr>
  <p:slideViewPr>
    <p:cSldViewPr>
      <p:cViewPr varScale="1">
        <p:scale>
          <a:sx n="95" d="100"/>
          <a:sy n="95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DDB85-CD46-4554-8547-DEAB17564996}" type="datetimeFigureOut">
              <a:rPr lang="sr-Latn-CS" smtClean="0"/>
              <a:pPr/>
              <a:t>15.12.2017.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34096-DAA9-473D-A6A4-0F17192AAB1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6512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68945-1401-4B7A-96C3-710007CD2DF7}" type="datetimeFigureOut">
              <a:rPr lang="sr-Latn-CS" smtClean="0"/>
              <a:pPr/>
              <a:t>15.12.2017.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B40DA-4CF8-43FF-9704-66F359DBF11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250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5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62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6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9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600" dirty="0"/>
              <a:t>Dosadašnja praksa u poslovanju još nije odustala od „Pečata”. </a:t>
            </a:r>
          </a:p>
          <a:p>
            <a:r>
              <a:rPr lang="hr-HR" sz="1600" dirty="0"/>
              <a:t>Tu općenito gledajući mislimo na papirnati oblik poslovanja što uz pečat između ostalog uključuje i grafološki potpis. </a:t>
            </a:r>
          </a:p>
          <a:p>
            <a:r>
              <a:rPr lang="hr-HR" sz="1600" dirty="0"/>
              <a:t>No, razvojem tehnologije i željom za unapređenjem poslovanja, digitalni oblik poslovanja je sve zastupljeniji. Samim time nailazimo na nove izazove u poslovanju.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B40DA-4CF8-43FF-9704-66F359DBF115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9388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1. Korištenje mobilnih uređaja bez obzira da li se radi o računalima, telefonima kao i drugim uređajima na koja se mogu pohraniti podaci velika je prijetnja ostvarenju osnovnih ciljeva informacijske sigurnosti </a:t>
            </a:r>
            <a:r>
              <a:rPr lang="hr-HR" dirty="0" err="1"/>
              <a:t>tj</a:t>
            </a:r>
            <a:r>
              <a:rPr lang="hr-HR" dirty="0"/>
              <a:t>, Povjerljivosti, Integritetu i Dostupnosti podataka</a:t>
            </a:r>
          </a:p>
          <a:p>
            <a:endParaRPr lang="hr-HR" dirty="0"/>
          </a:p>
          <a:p>
            <a:r>
              <a:rPr lang="hr-HR" dirty="0"/>
              <a:t>2. Dodatnu dimenziju izazovima informacijske sigurnosti u poslovanju donosi korištenje vlastitih uređaja u poslovne svrhe. Ujedno na takvim uređajima koriste se i privatni računi na </a:t>
            </a:r>
            <a:r>
              <a:rPr lang="hr-HR" dirty="0" err="1"/>
              <a:t>Cloud</a:t>
            </a:r>
            <a:r>
              <a:rPr lang="hr-HR" dirty="0"/>
              <a:t> servisima koji predstavljaju direktnu prijetnju za sigurnost informacija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B40DA-4CF8-43FF-9704-66F359DBF115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8064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hr-HR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EU Komisije je kroz dokument Rolling plan for ICT </a:t>
            </a:r>
            <a:r>
              <a:rPr lang="hr-HR" sz="1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standardization</a:t>
            </a:r>
            <a:r>
              <a:rPr lang="hr-HR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2017 identificirala 5 prioritetnih područja koje je potrebno (regulirati) za Jedinstveno digitalno tržište.</a:t>
            </a:r>
          </a:p>
          <a:p>
            <a:pPr marL="0" indent="0">
              <a:spcBef>
                <a:spcPts val="1200"/>
              </a:spcBef>
              <a:buNone/>
              <a:defRPr/>
            </a:pPr>
            <a:endParaRPr lang="hr-HR" sz="1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hr-HR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Prethodno, 2016, godine EU Komisija je izdala isti takav dokument u kojem su identificirane ključni pokretači Jedinstvenog digitalnog tržišta te 162 aktivnosti bitne za Jedinstveno digitalno tržište i to :</a:t>
            </a:r>
          </a:p>
          <a:p>
            <a:pPr marL="342900" indent="-342900">
              <a:spcBef>
                <a:spcPts val="1200"/>
              </a:spcBef>
              <a:buAutoNum type="arabicPeriod"/>
              <a:defRPr/>
            </a:pPr>
            <a:r>
              <a:rPr lang="hr-HR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Društvenih izazova (dostupnost ICT </a:t>
            </a:r>
            <a:r>
              <a:rPr lang="hr-HR" sz="1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servvisa</a:t>
            </a:r>
            <a:r>
              <a:rPr lang="hr-HR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e-Zdravlje, e-</a:t>
            </a:r>
            <a:r>
              <a:rPr lang="hr-HR" sz="1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Skill</a:t>
            </a:r>
            <a:r>
              <a:rPr lang="hr-HR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i drugo)</a:t>
            </a:r>
          </a:p>
          <a:p>
            <a:pPr marL="342900" indent="-342900">
              <a:spcBef>
                <a:spcPts val="1200"/>
              </a:spcBef>
              <a:buAutoNum type="arabicPeriod"/>
              <a:defRPr/>
            </a:pPr>
            <a:r>
              <a:rPr lang="hr-HR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Inovacija za Jedinstveno digitalno tržište (e-Nabava, e-Račun, Internet i Mobilno Plaćanje, </a:t>
            </a:r>
            <a:r>
              <a:rPr lang="hr-HR" sz="1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idr</a:t>
            </a:r>
            <a:r>
              <a:rPr lang="hr-HR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.)</a:t>
            </a:r>
          </a:p>
          <a:p>
            <a:pPr marL="342900" indent="-342900">
              <a:spcBef>
                <a:spcPts val="1200"/>
              </a:spcBef>
              <a:buAutoNum type="arabicPeriod"/>
              <a:defRPr/>
            </a:pPr>
            <a:r>
              <a:rPr lang="hr-HR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Održivi razvoj (Učinkovito upravljanje energetskim sustavima, </a:t>
            </a:r>
            <a:r>
              <a:rPr lang="hr-HR" sz="1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Smart</a:t>
            </a:r>
            <a:r>
              <a:rPr lang="hr-HR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r-HR" sz="1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Cities</a:t>
            </a:r>
            <a:r>
              <a:rPr lang="hr-HR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Sustav inteligentnih transporta, Robotika i autonomni sustavi, </a:t>
            </a:r>
            <a:r>
              <a:rPr lang="hr-HR" sz="1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itd</a:t>
            </a:r>
            <a:r>
              <a:rPr lang="hr-HR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…)</a:t>
            </a:r>
          </a:p>
          <a:p>
            <a:pPr marL="342900" indent="-342900">
              <a:spcBef>
                <a:spcPts val="1200"/>
              </a:spcBef>
              <a:buAutoNum type="arabicPeriod"/>
              <a:defRPr/>
            </a:pPr>
            <a:r>
              <a:rPr lang="hr-HR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ICT sigurnost ( </a:t>
            </a:r>
            <a:r>
              <a:rPr lang="hr-HR" sz="1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Cloud</a:t>
            </a:r>
            <a:r>
              <a:rPr lang="hr-HR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r-HR" sz="1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Computing</a:t>
            </a:r>
            <a:r>
              <a:rPr lang="hr-HR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Informacije u javnom sektoru, </a:t>
            </a:r>
            <a:r>
              <a:rPr lang="hr-HR" sz="1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eGovernment</a:t>
            </a:r>
            <a:r>
              <a:rPr lang="hr-HR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hr-HR" sz="1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IoT</a:t>
            </a:r>
            <a:r>
              <a:rPr lang="hr-HR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Network </a:t>
            </a:r>
            <a:r>
              <a:rPr lang="hr-HR" sz="1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and</a:t>
            </a:r>
            <a:r>
              <a:rPr lang="hr-HR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r-HR" sz="1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Information</a:t>
            </a:r>
            <a:r>
              <a:rPr lang="hr-HR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r-HR" sz="1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Security</a:t>
            </a:r>
            <a:r>
              <a:rPr lang="hr-HR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hr-HR" sz="1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ePrivacy</a:t>
            </a:r>
            <a:r>
              <a:rPr lang="hr-HR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,….)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B40DA-4CF8-43FF-9704-66F359DBF115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018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hr-HR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Naravno, sve ovo navedeno nije jedino od EU administracije u domeni informacijske sigurnosti. Postoji još čitav niz akata, smjernica i uputa.</a:t>
            </a:r>
          </a:p>
          <a:p>
            <a:pPr marL="0" indent="0">
              <a:spcBef>
                <a:spcPts val="1200"/>
              </a:spcBef>
              <a:buNone/>
              <a:defRPr/>
            </a:pPr>
            <a:endParaRPr lang="hr-HR" sz="1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hr-HR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Temeljem tih dokumenata nacionalna zakonodavstva zemalja članica EU prilagodili su ili donijeli cijeli niz novih zakona koji reguliraju informacijsku sigurnost i zaštitu podataka.</a:t>
            </a:r>
          </a:p>
          <a:p>
            <a:pPr marL="0" indent="0">
              <a:spcBef>
                <a:spcPts val="1200"/>
              </a:spcBef>
              <a:buNone/>
              <a:defRPr/>
            </a:pPr>
            <a:endParaRPr lang="hr-HR" sz="1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hr-HR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B40DA-4CF8-43FF-9704-66F359DBF115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6927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hr-HR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Osim što smo svi obvezni primjenjivati zakonske i regulatorne zahtjeve, kako bi povećali kredibilitet i istaknuli komparativnu prednost dobro je ovisno o mogućnostima i potrebama implementirati međunarodne standarde i dobre prakse.</a:t>
            </a:r>
          </a:p>
          <a:p>
            <a:pPr marL="0" indent="0">
              <a:spcBef>
                <a:spcPts val="1200"/>
              </a:spcBef>
              <a:buNone/>
              <a:defRPr/>
            </a:pPr>
            <a:endParaRPr lang="hr-HR" sz="1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hr-HR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Primjena međunarodnih standarda i dobrih praksi u kontekstu novih regulatornih zahtjeva poprima novu dimenziju. Nadilazi dosadašnji marketinški element te postaje potreba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B40DA-4CF8-43FF-9704-66F359DBF115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2805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hr-HR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Prema nekim istraživanjima</a:t>
            </a:r>
          </a:p>
          <a:p>
            <a:pPr marL="285750" indent="-285750">
              <a:spcBef>
                <a:spcPts val="1200"/>
              </a:spcBef>
              <a:buFontTx/>
              <a:buChar char="-"/>
              <a:defRPr/>
            </a:pPr>
            <a:r>
              <a:rPr lang="hr-HR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92% online korisnika je zabrinuto za svoje osobne podatke</a:t>
            </a:r>
          </a:p>
          <a:p>
            <a:pPr marL="285750" indent="-285750">
              <a:spcBef>
                <a:spcPts val="1200"/>
              </a:spcBef>
              <a:buFontTx/>
              <a:buChar char="-"/>
              <a:defRPr/>
            </a:pPr>
            <a:r>
              <a:rPr lang="hr-HR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57% online korisnika ne vjeruje da se odgovorno koriste njihovi podaci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endParaRPr lang="hr-HR" sz="1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hr-HR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Dosadašnja praksa uglavnom je za privole koristila </a:t>
            </a:r>
            <a:r>
              <a:rPr lang="hr-HR" sz="1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Disclamer</a:t>
            </a:r>
            <a:r>
              <a:rPr lang="hr-HR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no međutim to nije dovoljno. Svakako će o tome biti riječi u predavanjima koje slijede, no ja bi napomenuo da kvalitetnim pristupom u upravljanju privolama organizacija unapređuje svoj pristup i komunikaciju prema potrošaču kroz segmentaciju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B40DA-4CF8-43FF-9704-66F359DBF115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676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B40DA-4CF8-43FF-9704-66F359DBF115}" type="slidenum">
              <a:rPr lang="hr-HR" smtClean="0">
                <a:solidFill>
                  <a:prstClr val="black"/>
                </a:solidFill>
              </a:rPr>
              <a:pPr/>
              <a:t>11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946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4967-BD95-42EB-A9F4-4B88E2D02191}" type="datetime1">
              <a:rPr lang="sr-Latn-CS" smtClean="0"/>
              <a:t>15.12.2017.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28" tIns="45715" rIns="91428" bIns="45715"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2A1D-0D07-43F7-9231-86D95C55C406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1469" y="673102"/>
            <a:ext cx="7556500" cy="43910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1469" y="5473700"/>
            <a:ext cx="7556500" cy="8953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928670"/>
            <a:ext cx="4011084" cy="661984"/>
          </a:xfrm>
        </p:spPr>
        <p:txBody>
          <a:bodyPr anchor="b">
            <a:normAutofit/>
          </a:bodyPr>
          <a:lstStyle>
            <a:lvl1pPr algn="l">
              <a:defRPr sz="2200" b="1">
                <a:latin typeface="Cambria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928670"/>
            <a:ext cx="6815667" cy="5429288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buFont typeface="Wingdings" pitchFamily="2" charset="2"/>
              <a:buChar char="§"/>
              <a:defRPr sz="2400">
                <a:latin typeface="+mn-lt"/>
              </a:defRPr>
            </a:lvl2pPr>
            <a:lvl3pPr>
              <a:defRPr sz="2200">
                <a:latin typeface="+mn-lt"/>
              </a:defRPr>
            </a:lvl3pPr>
            <a:lvl4pPr>
              <a:buFont typeface="Wingdings" pitchFamily="2" charset="2"/>
              <a:buChar char="§"/>
              <a:defRPr sz="2000">
                <a:latin typeface="+mn-lt"/>
              </a:defRPr>
            </a:lvl4pPr>
            <a:lvl5pPr>
              <a:buFont typeface="Arial" pitchFamily="34" charset="0"/>
              <a:buChar char="•"/>
              <a:defRPr sz="18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666897"/>
            <a:ext cx="4011084" cy="46910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 marL="457143" indent="0">
              <a:buNone/>
              <a:defRPr sz="1200"/>
            </a:lvl2pPr>
            <a:lvl3pPr marL="914288" indent="0">
              <a:buNone/>
              <a:defRPr sz="1000"/>
            </a:lvl3pPr>
            <a:lvl4pPr marL="1371431" indent="0">
              <a:buNone/>
              <a:defRPr sz="900"/>
            </a:lvl4pPr>
            <a:lvl5pPr marL="1828575" indent="0">
              <a:buNone/>
              <a:defRPr sz="900"/>
            </a:lvl5pPr>
            <a:lvl6pPr marL="2285718" indent="0">
              <a:buNone/>
              <a:defRPr sz="900"/>
            </a:lvl6pPr>
            <a:lvl7pPr marL="2742862" indent="0">
              <a:buNone/>
              <a:defRPr sz="900"/>
            </a:lvl7pPr>
            <a:lvl8pPr marL="3200006" indent="0">
              <a:buNone/>
              <a:defRPr sz="900"/>
            </a:lvl8pPr>
            <a:lvl9pPr marL="365714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3291-9054-42B1-BC76-0A60767015E9}" type="datetime1">
              <a:rPr lang="sr-Latn-CS" smtClean="0"/>
              <a:t>15.12.2017.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2A1D-0D07-43F7-9231-86D95C55C40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86359"/>
            <a:ext cx="7315200" cy="566738"/>
          </a:xfrm>
        </p:spPr>
        <p:txBody>
          <a:bodyPr anchor="b">
            <a:normAutofit/>
          </a:bodyPr>
          <a:lstStyle>
            <a:lvl1pPr algn="l">
              <a:defRPr sz="2800" b="1">
                <a:latin typeface="Cambria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28670"/>
            <a:ext cx="7315200" cy="3984663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8" indent="0">
              <a:buNone/>
              <a:defRPr sz="2400"/>
            </a:lvl3pPr>
            <a:lvl4pPr marL="1371431" indent="0">
              <a:buNone/>
              <a:defRPr sz="2000"/>
            </a:lvl4pPr>
            <a:lvl5pPr marL="1828575" indent="0">
              <a:buNone/>
              <a:defRPr sz="2000"/>
            </a:lvl5pPr>
            <a:lvl6pPr marL="2285718" indent="0">
              <a:buNone/>
              <a:defRPr sz="2000"/>
            </a:lvl6pPr>
            <a:lvl7pPr marL="2742862" indent="0">
              <a:buNone/>
              <a:defRPr sz="2000"/>
            </a:lvl7pPr>
            <a:lvl8pPr marL="3200006" indent="0">
              <a:buNone/>
              <a:defRPr sz="2000"/>
            </a:lvl8pPr>
            <a:lvl9pPr marL="3657149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553096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  <a:lvl2pPr marL="457143" indent="0">
              <a:buNone/>
              <a:defRPr sz="1200"/>
            </a:lvl2pPr>
            <a:lvl3pPr marL="914288" indent="0">
              <a:buNone/>
              <a:defRPr sz="1000"/>
            </a:lvl3pPr>
            <a:lvl4pPr marL="1371431" indent="0">
              <a:buNone/>
              <a:defRPr sz="900"/>
            </a:lvl4pPr>
            <a:lvl5pPr marL="1828575" indent="0">
              <a:buNone/>
              <a:defRPr sz="900"/>
            </a:lvl5pPr>
            <a:lvl6pPr marL="2285718" indent="0">
              <a:buNone/>
              <a:defRPr sz="900"/>
            </a:lvl6pPr>
            <a:lvl7pPr marL="2742862" indent="0">
              <a:buNone/>
              <a:defRPr sz="900"/>
            </a:lvl7pPr>
            <a:lvl8pPr marL="3200006" indent="0">
              <a:buNone/>
              <a:defRPr sz="900"/>
            </a:lvl8pPr>
            <a:lvl9pPr marL="365714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EB0D-9E43-44C4-8D44-E03E6F6EEB42}" type="datetime1">
              <a:rPr lang="sr-Latn-CS" smtClean="0"/>
              <a:t>15.12.2017.</a:t>
            </a:fld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2A1D-0D07-43F7-9231-86D95C55C40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Cambria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hr-H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742858" lvl="1" indent="-285715" algn="l" defTabSz="914288" rtl="0" eaLnBrk="1" latinLnBrk="0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/>
              <a:t>Second level</a:t>
            </a:r>
          </a:p>
          <a:p>
            <a:pPr marL="1142859" lvl="2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1600002" lvl="3" indent="-228572" algn="l" defTabSz="914288" rtl="0" eaLnBrk="1" latinLnBrk="0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/>
              <a:t>Fourth level</a:t>
            </a:r>
          </a:p>
          <a:p>
            <a:pPr marL="2057147" lvl="4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DBA0-C0E2-41C1-879F-2143129A07A6}" type="datetime1">
              <a:rPr lang="sr-Latn-CS" smtClean="0"/>
              <a:t>15.12.2017.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2A1D-0D07-43F7-9231-86D95C55C40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928672"/>
            <a:ext cx="2743200" cy="5422897"/>
          </a:xfrm>
        </p:spPr>
        <p:txBody>
          <a:bodyPr vert="eaVert">
            <a:normAutofit/>
          </a:bodyPr>
          <a:lstStyle>
            <a:lvl1pPr>
              <a:defRPr sz="3600">
                <a:latin typeface="Cambria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28672"/>
            <a:ext cx="8026400" cy="5422897"/>
          </a:xfrm>
        </p:spPr>
        <p:txBody>
          <a:bodyPr vert="eaVert"/>
          <a:lstStyle>
            <a:lvl1pPr>
              <a:defRPr sz="2800">
                <a:latin typeface="+mn-lt"/>
              </a:defRPr>
            </a:lvl1pPr>
            <a:lvl2pPr>
              <a:buFont typeface="Wingdings" pitchFamily="2" charset="2"/>
              <a:buChar char="§"/>
              <a:defRPr sz="2400">
                <a:latin typeface="+mn-lt"/>
              </a:defRPr>
            </a:lvl2pPr>
            <a:lvl3pPr>
              <a:defRPr sz="2200">
                <a:latin typeface="+mn-lt"/>
              </a:defRPr>
            </a:lvl3pPr>
            <a:lvl4pPr>
              <a:buFont typeface="Wingdings" pitchFamily="2" charset="2"/>
              <a:buChar char="§"/>
              <a:defRPr>
                <a:latin typeface="+mn-lt"/>
              </a:defRPr>
            </a:lvl4pPr>
            <a:lvl5pPr>
              <a:buFont typeface="Arial" pitchFamily="34" charset="0"/>
              <a:buChar char="•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4DDF-2B3E-400A-A2CB-B2A388857C04}" type="datetime1">
              <a:rPr lang="sr-Latn-CS" smtClean="0"/>
              <a:t>15.12.2017.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2A1D-0D07-43F7-9231-86D95C55C40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9" y="213043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8" y="3886201"/>
            <a:ext cx="853440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4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9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4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9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23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88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53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18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943F-AE27-470C-B1AF-D6EE9CA4EB5B}" type="datetime1">
              <a:rPr lang="sr-Latn-CS" smtClean="0">
                <a:solidFill>
                  <a:prstClr val="black">
                    <a:tint val="75000"/>
                  </a:prstClr>
                </a:solidFill>
              </a:rPr>
              <a:t>15.12.2017.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5" y="6356362"/>
            <a:ext cx="3860801" cy="365125"/>
          </a:xfrm>
          <a:prstGeom prst="rect">
            <a:avLst/>
          </a:prstGeom>
        </p:spPr>
        <p:txBody>
          <a:bodyPr lIns="72956" tIns="36479" rIns="72956" bIns="36479"/>
          <a:lstStyle/>
          <a:p>
            <a:pPr defTabSz="729562"/>
            <a:endParaRPr lang="hr-HR" sz="1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2A1D-0D07-43F7-9231-86D95C55C40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" y="6"/>
            <a:ext cx="12192000" cy="6858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1475" y="673114"/>
            <a:ext cx="7556499" cy="43910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1475" y="5473709"/>
            <a:ext cx="7556499" cy="89535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0169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09606" y="1643055"/>
            <a:ext cx="10972803" cy="164307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 dirty="0"/>
              <a:t>Naslov prezentacije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4656003" y="6356362"/>
            <a:ext cx="2880000" cy="365125"/>
          </a:xfr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fld id="{A9898A48-FEAD-4522-A255-8F5C0D5B811F}" type="datetime1">
              <a:rPr lang="sr-Latn-CS" smtClean="0">
                <a:solidFill>
                  <a:prstClr val="black">
                    <a:tint val="75000"/>
                  </a:prstClr>
                </a:solidFill>
              </a:rPr>
              <a:t>15.12.2017.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263239" y="4143384"/>
            <a:ext cx="7315200" cy="1000132"/>
          </a:xfrm>
        </p:spPr>
        <p:txBody>
          <a:bodyPr>
            <a:normAutofit/>
          </a:bodyPr>
          <a:lstStyle>
            <a:lvl1pPr marL="0" indent="0" algn="r">
              <a:buNone/>
              <a:defRPr sz="2100">
                <a:latin typeface="+mn-lt"/>
              </a:defRPr>
            </a:lvl1pPr>
            <a:lvl2pPr marL="364783" indent="0">
              <a:buNone/>
              <a:defRPr sz="800"/>
            </a:lvl2pPr>
            <a:lvl3pPr marL="729562" indent="0">
              <a:buNone/>
              <a:defRPr sz="700"/>
            </a:lvl3pPr>
            <a:lvl4pPr marL="1094344" indent="0">
              <a:buNone/>
              <a:defRPr sz="700"/>
            </a:lvl4pPr>
            <a:lvl5pPr marL="1459124" indent="0">
              <a:buNone/>
              <a:defRPr sz="700"/>
            </a:lvl5pPr>
            <a:lvl6pPr marL="1823906" indent="0">
              <a:buNone/>
              <a:defRPr sz="700"/>
            </a:lvl6pPr>
            <a:lvl7pPr marL="2188690" indent="0">
              <a:buNone/>
              <a:defRPr sz="700"/>
            </a:lvl7pPr>
            <a:lvl8pPr marL="2553468" indent="0">
              <a:buNone/>
              <a:defRPr sz="700"/>
            </a:lvl8pPr>
            <a:lvl9pPr marL="2918250" indent="0">
              <a:buNone/>
              <a:defRPr sz="700"/>
            </a:lvl9pPr>
          </a:lstStyle>
          <a:p>
            <a:pPr lvl="0"/>
            <a:r>
              <a:rPr lang="hr-HR" dirty="0"/>
              <a:t>Ime i prezime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62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CA50-E17D-4A36-9BF0-9720747BEB36}" type="datetime1">
              <a:rPr lang="sr-Latn-CS" smtClean="0">
                <a:solidFill>
                  <a:prstClr val="black">
                    <a:tint val="75000"/>
                  </a:prstClr>
                </a:solidFill>
              </a:rPr>
              <a:t>15.12.2017.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02A1D-0D07-43F7-9231-86D95C55C40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87389" y="-243404"/>
            <a:ext cx="12279389" cy="7121429"/>
            <a:chOff x="755650" y="0"/>
            <a:chExt cx="7594600" cy="6878638"/>
          </a:xfrm>
        </p:grpSpPr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650" y="0"/>
              <a:ext cx="7594600" cy="687863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</p:pic>
        <p:pic>
          <p:nvPicPr>
            <p:cNvPr id="18" name="Picture 5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16150" y="0"/>
              <a:ext cx="4857750" cy="26289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</p:pic>
        <p:pic>
          <p:nvPicPr>
            <p:cNvPr id="19" name="Picture 6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09938" y="2524125"/>
              <a:ext cx="2524125" cy="18097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137212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6" y="1500187"/>
            <a:ext cx="10972803" cy="4857785"/>
          </a:xfrm>
        </p:spPr>
        <p:txBody>
          <a:bodyPr/>
          <a:lstStyle>
            <a:lvl1pPr>
              <a:defRPr sz="2100">
                <a:latin typeface="+mn-lt"/>
              </a:defRPr>
            </a:lvl1pPr>
            <a:lvl2pPr>
              <a:buFont typeface="Wingdings" pitchFamily="2" charset="2"/>
              <a:buChar char="§"/>
              <a:defRPr sz="19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buFont typeface="Wingdings" pitchFamily="2" charset="2"/>
              <a:buChar char="§"/>
              <a:defRPr>
                <a:latin typeface="+mn-lt"/>
              </a:defRPr>
            </a:lvl4pPr>
            <a:lvl5pPr>
              <a:buFont typeface="Arial" pitchFamily="34" charset="0"/>
              <a:buChar char="•"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DA6E-1F7A-489F-BA93-F698C47B3DDD}" type="datetime1">
              <a:rPr lang="sr-Latn-CS" smtClean="0">
                <a:solidFill>
                  <a:prstClr val="black">
                    <a:tint val="75000"/>
                  </a:prstClr>
                </a:solidFill>
              </a:rPr>
              <a:t>15.12.2017.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2A1D-0D07-43F7-9231-86D95C55C40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5182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95" y="4406912"/>
            <a:ext cx="10363200" cy="1362074"/>
          </a:xfrm>
        </p:spPr>
        <p:txBody>
          <a:bodyPr anchor="t">
            <a:normAutofit/>
          </a:bodyPr>
          <a:lstStyle>
            <a:lvl1pPr algn="l">
              <a:defRPr sz="2900" b="1" cap="all">
                <a:latin typeface="Cambria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95" y="2906717"/>
            <a:ext cx="10363200" cy="1500186"/>
          </a:xfrm>
        </p:spPr>
        <p:txBody>
          <a:bodyPr anchor="b">
            <a:normAutofit/>
          </a:bodyPr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364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295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943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4591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8239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1886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5534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9182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A686-1AC2-4D2D-BB1E-BFD1EE1664EA}" type="datetime1">
              <a:rPr lang="sr-Latn-CS" smtClean="0">
                <a:solidFill>
                  <a:prstClr val="black">
                    <a:tint val="75000"/>
                  </a:prstClr>
                </a:solidFill>
              </a:rPr>
              <a:t>15.12.2017.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2A1D-0D07-43F7-9231-86D95C55C40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28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>
                <a:latin typeface="Cambria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500176"/>
            <a:ext cx="5384800" cy="4857784"/>
          </a:xfrm>
        </p:spPr>
        <p:txBody>
          <a:bodyPr>
            <a:normAutofit/>
          </a:bodyPr>
          <a:lstStyle>
            <a:lvl1pPr algn="l" defTabSz="729562" rtl="0" eaLnBrk="1" latinLnBrk="0" hangingPunct="1">
              <a:spcBef>
                <a:spcPct val="20000"/>
              </a:spcBef>
              <a:defRPr lang="en-US" sz="2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729562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en-US"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729562" rtl="0" eaLnBrk="1" latinLnBrk="0" hangingPunct="1">
              <a:spcBef>
                <a:spcPct val="20000"/>
              </a:spcBef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729562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7295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3" y="1500176"/>
            <a:ext cx="5384800" cy="4857784"/>
          </a:xfrm>
        </p:spPr>
        <p:txBody>
          <a:bodyPr>
            <a:normAutofit/>
          </a:bodyPr>
          <a:lstStyle>
            <a:lvl1pPr algn="l" defTabSz="729562" rtl="0" eaLnBrk="1" latinLnBrk="0" hangingPunct="1">
              <a:spcBef>
                <a:spcPct val="20000"/>
              </a:spcBef>
              <a:defRPr lang="en-US" sz="2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729562" rtl="0" eaLnBrk="1" latinLnBrk="0" hangingPunct="1">
              <a:spcBef>
                <a:spcPct val="20000"/>
              </a:spcBef>
              <a:defRPr lang="en-US"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729562" rtl="0" eaLnBrk="1" latinLnBrk="0" hangingPunct="1">
              <a:spcBef>
                <a:spcPct val="20000"/>
              </a:spcBef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729562" rtl="0" eaLnBrk="1" latinLnBrk="0" hangingPunct="1">
              <a:spcBef>
                <a:spcPct val="20000"/>
              </a:spcBef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729562" rtl="0" eaLnBrk="1" latinLnBrk="0" hangingPunct="1">
              <a:spcBef>
                <a:spcPct val="20000"/>
              </a:spcBef>
              <a:defRPr lang="hr-HR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592770" lvl="1" indent="-227987" algn="l" defTabSz="729562" rtl="0" eaLnBrk="1" latinLnBrk="0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/>
              <a:t>Second level</a:t>
            </a:r>
          </a:p>
          <a:p>
            <a:pPr marL="911951" lvl="2" indent="-182390" algn="l" defTabSz="729562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1276733" lvl="3" indent="-182390" algn="l" defTabSz="729562" rtl="0" eaLnBrk="1" latinLnBrk="0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/>
              <a:t>Fourth level</a:t>
            </a:r>
          </a:p>
          <a:p>
            <a:pPr marL="1641516" lvl="4" indent="-182390" algn="l" defTabSz="729562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FAE9-4824-44D4-A39F-8623D5036811}" type="datetime1">
              <a:rPr lang="sr-Latn-CS" smtClean="0">
                <a:solidFill>
                  <a:prstClr val="black">
                    <a:tint val="75000"/>
                  </a:prstClr>
                </a:solidFill>
              </a:rPr>
              <a:t>15.12.2017.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2A1D-0D07-43F7-9231-86D95C55C40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02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09600" y="1643051"/>
            <a:ext cx="10972800" cy="1643074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 dirty="0"/>
              <a:t>Naslov prezentacije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4656000" y="6356352"/>
            <a:ext cx="2880000" cy="365125"/>
          </a:xfr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r>
              <a:rPr lang="sr-Latn-CS" dirty="0"/>
              <a:t>Mjesto</a:t>
            </a:r>
            <a:r>
              <a:rPr lang="sr-Latn-CS"/>
              <a:t>, </a:t>
            </a:r>
            <a:fld id="{83AADF4A-657C-46B8-BBE4-85A876E9A609}" type="datetime1">
              <a:rPr lang="sr-Latn-CS" smtClean="0"/>
              <a:t>15.12.2017.</a:t>
            </a:fld>
            <a:endParaRPr lang="hr-HR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263235" y="4143380"/>
            <a:ext cx="7315200" cy="1000132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latin typeface="+mn-lt"/>
              </a:defRPr>
            </a:lvl1pPr>
            <a:lvl2pPr marL="457143" indent="0">
              <a:buNone/>
              <a:defRPr sz="1200"/>
            </a:lvl2pPr>
            <a:lvl3pPr marL="914288" indent="0">
              <a:buNone/>
              <a:defRPr sz="1000"/>
            </a:lvl3pPr>
            <a:lvl4pPr marL="1371431" indent="0">
              <a:buNone/>
              <a:defRPr sz="900"/>
            </a:lvl4pPr>
            <a:lvl5pPr marL="1828575" indent="0">
              <a:buNone/>
              <a:defRPr sz="900"/>
            </a:lvl5pPr>
            <a:lvl6pPr marL="2285718" indent="0">
              <a:buNone/>
              <a:defRPr sz="900"/>
            </a:lvl6pPr>
            <a:lvl7pPr marL="2742862" indent="0">
              <a:buNone/>
              <a:defRPr sz="900"/>
            </a:lvl7pPr>
            <a:lvl8pPr marL="3200006" indent="0">
              <a:buNone/>
              <a:defRPr sz="900"/>
            </a:lvl8pPr>
            <a:lvl9pPr marL="3657149" indent="0">
              <a:buNone/>
              <a:defRPr sz="900"/>
            </a:lvl9pPr>
          </a:lstStyle>
          <a:p>
            <a:pPr lvl="0"/>
            <a:r>
              <a:rPr lang="hr-HR" dirty="0"/>
              <a:t>Ime i prezime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900" b="1">
                <a:latin typeface="Cambria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646234"/>
            <a:ext cx="5386915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>
                <a:latin typeface="+mj-lt"/>
              </a:defRPr>
            </a:lvl1pPr>
            <a:lvl2pPr marL="364783" indent="0">
              <a:buNone/>
              <a:defRPr sz="1600" b="1"/>
            </a:lvl2pPr>
            <a:lvl3pPr marL="729562" indent="0">
              <a:buNone/>
              <a:defRPr sz="1400" b="1"/>
            </a:lvl3pPr>
            <a:lvl4pPr marL="1094344" indent="0">
              <a:buNone/>
              <a:defRPr sz="1400" b="1"/>
            </a:lvl4pPr>
            <a:lvl5pPr marL="1459124" indent="0">
              <a:buNone/>
              <a:defRPr sz="1400" b="1"/>
            </a:lvl5pPr>
            <a:lvl6pPr marL="1823906" indent="0">
              <a:buNone/>
              <a:defRPr sz="1400" b="1"/>
            </a:lvl6pPr>
            <a:lvl7pPr marL="2188690" indent="0">
              <a:buNone/>
              <a:defRPr sz="1400" b="1"/>
            </a:lvl7pPr>
            <a:lvl8pPr marL="2553468" indent="0">
              <a:buNone/>
              <a:defRPr sz="1400" b="1"/>
            </a:lvl8pPr>
            <a:lvl9pPr marL="2918250" indent="0">
              <a:buNone/>
              <a:defRPr sz="1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406678"/>
            <a:ext cx="5386915" cy="3951288"/>
          </a:xfrm>
        </p:spPr>
        <p:txBody>
          <a:bodyPr/>
          <a:lstStyle>
            <a:lvl1pPr>
              <a:defRPr sz="2100">
                <a:latin typeface="+mn-lt"/>
              </a:defRPr>
            </a:lvl1pPr>
            <a:lvl2pPr>
              <a:buFont typeface="Wingdings" pitchFamily="2" charset="2"/>
              <a:buChar char="§"/>
              <a:defRPr sz="19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buFont typeface="Wingdings" pitchFamily="2" charset="2"/>
              <a:buChar char="§"/>
              <a:defRPr sz="1600">
                <a:latin typeface="+mn-lt"/>
              </a:defRPr>
            </a:lvl4pPr>
            <a:lvl5pPr>
              <a:buFont typeface="Arial" pitchFamily="34" charset="0"/>
              <a:buChar char="•"/>
              <a:defRPr sz="1400">
                <a:latin typeface="+mn-lt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643056"/>
            <a:ext cx="5389032" cy="639763"/>
          </a:xfrm>
        </p:spPr>
        <p:txBody>
          <a:bodyPr anchor="b">
            <a:noAutofit/>
          </a:bodyPr>
          <a:lstStyle>
            <a:lvl1pPr marL="0" indent="0">
              <a:buNone/>
              <a:defRPr sz="2100" b="1">
                <a:latin typeface="+mj-lt"/>
              </a:defRPr>
            </a:lvl1pPr>
            <a:lvl2pPr marL="364783" indent="0">
              <a:buNone/>
              <a:defRPr sz="1600" b="1"/>
            </a:lvl2pPr>
            <a:lvl3pPr marL="729562" indent="0">
              <a:buNone/>
              <a:defRPr sz="1400" b="1"/>
            </a:lvl3pPr>
            <a:lvl4pPr marL="1094344" indent="0">
              <a:buNone/>
              <a:defRPr sz="1400" b="1"/>
            </a:lvl4pPr>
            <a:lvl5pPr marL="1459124" indent="0">
              <a:buNone/>
              <a:defRPr sz="1400" b="1"/>
            </a:lvl5pPr>
            <a:lvl6pPr marL="1823906" indent="0">
              <a:buNone/>
              <a:defRPr sz="1400" b="1"/>
            </a:lvl6pPr>
            <a:lvl7pPr marL="2188690" indent="0">
              <a:buNone/>
              <a:defRPr sz="1400" b="1"/>
            </a:lvl7pPr>
            <a:lvl8pPr marL="2553468" indent="0">
              <a:buNone/>
              <a:defRPr sz="1400" b="1"/>
            </a:lvl8pPr>
            <a:lvl9pPr marL="2918250" indent="0">
              <a:buNone/>
              <a:defRPr sz="1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406678"/>
            <a:ext cx="5389032" cy="3951288"/>
          </a:xfrm>
        </p:spPr>
        <p:txBody>
          <a:bodyPr/>
          <a:lstStyle>
            <a:lvl1pPr>
              <a:defRPr lang="en-US" sz="2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hr-HR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marL="273586" lvl="0" indent="-273586" algn="l" defTabSz="729562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592770" lvl="1" indent="-227987" algn="l" defTabSz="729562" rtl="0" eaLnBrk="1" latinLnBrk="0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/>
              <a:t>Second level</a:t>
            </a:r>
          </a:p>
          <a:p>
            <a:pPr marL="911951" lvl="2" indent="-182390" algn="l" defTabSz="729562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1276733" lvl="3" indent="-182390" algn="l" defTabSz="729562" rtl="0" eaLnBrk="1" latinLnBrk="0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/>
              <a:t>Fourth level</a:t>
            </a:r>
          </a:p>
          <a:p>
            <a:pPr marL="1641516" lvl="4" indent="-182390" algn="l" defTabSz="729562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Fifth level</a:t>
            </a:r>
            <a:endParaRPr lang="hr-H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FEED-0331-4900-A3E9-8C3860927933}" type="datetime1">
              <a:rPr lang="sr-Latn-CS" smtClean="0">
                <a:solidFill>
                  <a:prstClr val="black">
                    <a:tint val="75000"/>
                  </a:prstClr>
                </a:solidFill>
              </a:rPr>
              <a:t>15.12.2017.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2A1D-0D07-43F7-9231-86D95C55C40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771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>
                <a:latin typeface="Cambria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FEB0-94A7-43B0-92C0-2C11ECE7B279}" type="datetime1">
              <a:rPr lang="sr-Latn-CS" smtClean="0">
                <a:solidFill>
                  <a:prstClr val="black">
                    <a:tint val="75000"/>
                  </a:prstClr>
                </a:solidFill>
              </a:rPr>
              <a:t>15.12.2017.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2A1D-0D07-43F7-9231-86D95C55C40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64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8A3A-9CBE-4E28-87AC-15C923DDCEED}" type="datetime1">
              <a:rPr lang="sr-Latn-CS" smtClean="0">
                <a:solidFill>
                  <a:prstClr val="black">
                    <a:tint val="75000"/>
                  </a:prstClr>
                </a:solidFill>
              </a:rPr>
              <a:t>15.12.2017.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2A1D-0D07-43F7-9231-86D95C55C40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40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928676"/>
            <a:ext cx="4011084" cy="661985"/>
          </a:xfrm>
        </p:spPr>
        <p:txBody>
          <a:bodyPr anchor="b">
            <a:normAutofit/>
          </a:bodyPr>
          <a:lstStyle>
            <a:lvl1pPr algn="l">
              <a:defRPr sz="1800" b="1">
                <a:latin typeface="Cambria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9" y="928673"/>
            <a:ext cx="6815667" cy="5429288"/>
          </a:xfrm>
        </p:spPr>
        <p:txBody>
          <a:bodyPr/>
          <a:lstStyle>
            <a:lvl1pPr>
              <a:defRPr sz="2100">
                <a:latin typeface="+mn-lt"/>
              </a:defRPr>
            </a:lvl1pPr>
            <a:lvl2pPr>
              <a:buFont typeface="Wingdings" pitchFamily="2" charset="2"/>
              <a:buChar char="§"/>
              <a:defRPr sz="19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buFont typeface="Wingdings" pitchFamily="2" charset="2"/>
              <a:buChar char="§"/>
              <a:defRPr sz="1600">
                <a:latin typeface="+mn-lt"/>
              </a:defRPr>
            </a:lvl4pPr>
            <a:lvl5pPr>
              <a:buFont typeface="Arial" pitchFamily="34" charset="0"/>
              <a:buChar char="•"/>
              <a:defRPr sz="14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666903"/>
            <a:ext cx="4011084" cy="469106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364783" indent="0">
              <a:buNone/>
              <a:defRPr sz="800"/>
            </a:lvl2pPr>
            <a:lvl3pPr marL="729562" indent="0">
              <a:buNone/>
              <a:defRPr sz="700"/>
            </a:lvl3pPr>
            <a:lvl4pPr marL="1094344" indent="0">
              <a:buNone/>
              <a:defRPr sz="700"/>
            </a:lvl4pPr>
            <a:lvl5pPr marL="1459124" indent="0">
              <a:buNone/>
              <a:defRPr sz="700"/>
            </a:lvl5pPr>
            <a:lvl6pPr marL="1823906" indent="0">
              <a:buNone/>
              <a:defRPr sz="700"/>
            </a:lvl6pPr>
            <a:lvl7pPr marL="2188690" indent="0">
              <a:buNone/>
              <a:defRPr sz="700"/>
            </a:lvl7pPr>
            <a:lvl8pPr marL="2553468" indent="0">
              <a:buNone/>
              <a:defRPr sz="700"/>
            </a:lvl8pPr>
            <a:lvl9pPr marL="2918250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022A-62AB-4A7A-9742-177C0D562E00}" type="datetime1">
              <a:rPr lang="sr-Latn-CS" smtClean="0">
                <a:solidFill>
                  <a:prstClr val="black">
                    <a:tint val="75000"/>
                  </a:prstClr>
                </a:solidFill>
              </a:rPr>
              <a:t>15.12.2017.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2A1D-0D07-43F7-9231-86D95C55C40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2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4" y="4986360"/>
            <a:ext cx="7315200" cy="566739"/>
          </a:xfrm>
        </p:spPr>
        <p:txBody>
          <a:bodyPr anchor="b">
            <a:normAutofit/>
          </a:bodyPr>
          <a:lstStyle>
            <a:lvl1pPr algn="l">
              <a:defRPr sz="2100" b="1">
                <a:latin typeface="Cambria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4" y="928680"/>
            <a:ext cx="7315200" cy="3984663"/>
          </a:xfrm>
        </p:spPr>
        <p:txBody>
          <a:bodyPr/>
          <a:lstStyle>
            <a:lvl1pPr marL="0" indent="0">
              <a:buNone/>
              <a:defRPr sz="2500"/>
            </a:lvl1pPr>
            <a:lvl2pPr marL="364783" indent="0">
              <a:buNone/>
              <a:defRPr sz="2100"/>
            </a:lvl2pPr>
            <a:lvl3pPr marL="729562" indent="0">
              <a:buNone/>
              <a:defRPr sz="1900"/>
            </a:lvl3pPr>
            <a:lvl4pPr marL="1094344" indent="0">
              <a:buNone/>
              <a:defRPr sz="1600"/>
            </a:lvl4pPr>
            <a:lvl5pPr marL="1459124" indent="0">
              <a:buNone/>
              <a:defRPr sz="1600"/>
            </a:lvl5pPr>
            <a:lvl6pPr marL="1823906" indent="0">
              <a:buNone/>
              <a:defRPr sz="1600"/>
            </a:lvl6pPr>
            <a:lvl7pPr marL="2188690" indent="0">
              <a:buNone/>
              <a:defRPr sz="1600"/>
            </a:lvl7pPr>
            <a:lvl8pPr marL="2553468" indent="0">
              <a:buNone/>
              <a:defRPr sz="1600"/>
            </a:lvl8pPr>
            <a:lvl9pPr marL="2918250" indent="0">
              <a:buNone/>
              <a:defRPr sz="1600"/>
            </a:lvl9pPr>
          </a:lstStyle>
          <a:p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4" y="5553102"/>
            <a:ext cx="7315200" cy="8048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 marL="364783" indent="0">
              <a:buNone/>
              <a:defRPr sz="800"/>
            </a:lvl2pPr>
            <a:lvl3pPr marL="729562" indent="0">
              <a:buNone/>
              <a:defRPr sz="700"/>
            </a:lvl3pPr>
            <a:lvl4pPr marL="1094344" indent="0">
              <a:buNone/>
              <a:defRPr sz="700"/>
            </a:lvl4pPr>
            <a:lvl5pPr marL="1459124" indent="0">
              <a:buNone/>
              <a:defRPr sz="700"/>
            </a:lvl5pPr>
            <a:lvl6pPr marL="1823906" indent="0">
              <a:buNone/>
              <a:defRPr sz="700"/>
            </a:lvl6pPr>
            <a:lvl7pPr marL="2188690" indent="0">
              <a:buNone/>
              <a:defRPr sz="700"/>
            </a:lvl7pPr>
            <a:lvl8pPr marL="2553468" indent="0">
              <a:buNone/>
              <a:defRPr sz="700"/>
            </a:lvl8pPr>
            <a:lvl9pPr marL="2918250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9DF6-1C39-4268-8ECD-531B9AF07583}" type="datetime1">
              <a:rPr lang="sr-Latn-CS" smtClean="0">
                <a:solidFill>
                  <a:prstClr val="black">
                    <a:tint val="75000"/>
                  </a:prstClr>
                </a:solidFill>
              </a:rPr>
              <a:t>15.12.2017.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2A1D-0D07-43F7-9231-86D95C55C40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80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>
                <a:latin typeface="Cambria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en-US" sz="2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hr-HR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592770" lvl="1" indent="-227987" algn="l" defTabSz="729562" rtl="0" eaLnBrk="1" latinLnBrk="0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/>
              <a:t>Second level</a:t>
            </a:r>
          </a:p>
          <a:p>
            <a:pPr marL="911951" lvl="2" indent="-182390" algn="l" defTabSz="729562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1276733" lvl="3" indent="-182390" algn="l" defTabSz="729562" rtl="0" eaLnBrk="1" latinLnBrk="0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/>
              <a:t>Fourth level</a:t>
            </a:r>
          </a:p>
          <a:p>
            <a:pPr marL="1641516" lvl="4" indent="-182390" algn="l" defTabSz="729562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5A75-F9A9-465A-AAFB-621877C26379}" type="datetime1">
              <a:rPr lang="sr-Latn-CS" smtClean="0">
                <a:solidFill>
                  <a:prstClr val="black">
                    <a:tint val="75000"/>
                  </a:prstClr>
                </a:solidFill>
              </a:rPr>
              <a:t>15.12.2017.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2A1D-0D07-43F7-9231-86D95C55C40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74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8" y="928679"/>
            <a:ext cx="2743201" cy="5422897"/>
          </a:xfrm>
        </p:spPr>
        <p:txBody>
          <a:bodyPr vert="eaVert">
            <a:normAutofit/>
          </a:bodyPr>
          <a:lstStyle>
            <a:lvl1pPr>
              <a:defRPr sz="2900">
                <a:latin typeface="Cambria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5" y="928679"/>
            <a:ext cx="8026400" cy="5422897"/>
          </a:xfrm>
        </p:spPr>
        <p:txBody>
          <a:bodyPr vert="eaVert"/>
          <a:lstStyle>
            <a:lvl1pPr>
              <a:defRPr sz="2100">
                <a:latin typeface="+mn-lt"/>
              </a:defRPr>
            </a:lvl1pPr>
            <a:lvl2pPr>
              <a:buFont typeface="Wingdings" pitchFamily="2" charset="2"/>
              <a:buChar char="§"/>
              <a:defRPr sz="19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buFont typeface="Wingdings" pitchFamily="2" charset="2"/>
              <a:buChar char="§"/>
              <a:defRPr>
                <a:latin typeface="+mn-lt"/>
              </a:defRPr>
            </a:lvl4pPr>
            <a:lvl5pPr>
              <a:buFont typeface="Arial" pitchFamily="34" charset="0"/>
              <a:buChar char="•"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E8B43-CD1E-43CE-B598-73EC7AF43E47}" type="datetime1">
              <a:rPr lang="sr-Latn-CS" smtClean="0">
                <a:solidFill>
                  <a:prstClr val="black">
                    <a:tint val="75000"/>
                  </a:prstClr>
                </a:solidFill>
              </a:rPr>
              <a:t>15.12.2017.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2A1D-0D07-43F7-9231-86D95C55C40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30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302" y="3050892"/>
            <a:ext cx="11230031" cy="630204"/>
          </a:xfrm>
        </p:spPr>
        <p:txBody>
          <a:bodyPr/>
          <a:lstStyle>
            <a:lvl1pPr>
              <a:defRPr sz="1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81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44DC-1BF8-4DCA-8541-27320941BA7B}" type="datetime1">
              <a:rPr lang="sr-Latn-CS" smtClean="0"/>
              <a:t>15.12.2017.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E02A1D-0D07-43F7-9231-86D95C55C406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8466" y="0"/>
            <a:ext cx="12200467" cy="6896100"/>
            <a:chOff x="-6350" y="0"/>
            <a:chExt cx="9150350" cy="6896100"/>
          </a:xfrm>
        </p:grpSpPr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650" y="0"/>
              <a:ext cx="7594600" cy="687863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</p:pic>
        <p:pic>
          <p:nvPicPr>
            <p:cNvPr id="16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94550" y="0"/>
              <a:ext cx="1949450" cy="68961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</p:pic>
        <p:pic>
          <p:nvPicPr>
            <p:cNvPr id="17" name="Picture 4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6350" y="0"/>
              <a:ext cx="1949450" cy="68961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</p:pic>
        <p:pic>
          <p:nvPicPr>
            <p:cNvPr id="18" name="Picture 5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16150" y="0"/>
              <a:ext cx="4857750" cy="26289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</p:pic>
        <p:pic>
          <p:nvPicPr>
            <p:cNvPr id="19" name="Picture 6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09938" y="2524125"/>
              <a:ext cx="2524125" cy="18097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00176"/>
            <a:ext cx="10972800" cy="4857785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buFont typeface="Wingdings" pitchFamily="2" charset="2"/>
              <a:buChar char="§"/>
              <a:defRPr sz="2400">
                <a:latin typeface="+mn-lt"/>
              </a:defRPr>
            </a:lvl2pPr>
            <a:lvl3pPr>
              <a:defRPr sz="2200">
                <a:latin typeface="+mn-lt"/>
              </a:defRPr>
            </a:lvl3pPr>
            <a:lvl4pPr>
              <a:buFont typeface="Wingdings" pitchFamily="2" charset="2"/>
              <a:buChar char="§"/>
              <a:defRPr>
                <a:latin typeface="+mn-lt"/>
              </a:defRPr>
            </a:lvl4pPr>
            <a:lvl5pPr>
              <a:buFont typeface="Arial" pitchFamily="34" charset="0"/>
              <a:buChar char="•"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0F61-E3A6-4C45-AF54-B2C062C1D2EE}" type="datetime1">
              <a:rPr lang="sr-Latn-CS" smtClean="0"/>
              <a:t>15.12.2017.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2A1D-0D07-43F7-9231-86D95C55C40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857232"/>
            <a:ext cx="10972800" cy="571504"/>
          </a:xfrm>
          <a:prstGeom prst="rect">
            <a:avLst/>
          </a:prstGeom>
        </p:spPr>
        <p:txBody>
          <a:bodyPr vert="horz" lIns="91428" tIns="45715" rIns="91428" bIns="45715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Cambria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1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23DB-9F49-4594-8064-2CBF13D8DB36}" type="datetime1">
              <a:rPr lang="sr-Latn-CS" smtClean="0"/>
              <a:t>15.12.2017.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2A1D-0D07-43F7-9231-86D95C55C406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Cambria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00174"/>
            <a:ext cx="5384800" cy="4857784"/>
          </a:xfrm>
        </p:spPr>
        <p:txBody>
          <a:bodyPr>
            <a:normAutofit/>
          </a:bodyPr>
          <a:lstStyle>
            <a:lvl1pPr algn="l" defTabSz="914288" rtl="0" eaLnBrk="1" latinLnBrk="0" hangingPunct="1">
              <a:spcBef>
                <a:spcPct val="20000"/>
              </a:spcBef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288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288" rtl="0" eaLnBrk="1" latinLnBrk="0" hangingPunct="1">
              <a:spcBef>
                <a:spcPct val="20000"/>
              </a:spcBef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288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r-H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00174"/>
            <a:ext cx="5384800" cy="4857784"/>
          </a:xfrm>
        </p:spPr>
        <p:txBody>
          <a:bodyPr>
            <a:normAutofit/>
          </a:bodyPr>
          <a:lstStyle>
            <a:lvl1pPr algn="l" defTabSz="914288" rtl="0" eaLnBrk="1" latinLnBrk="0" hangingPunct="1">
              <a:spcBef>
                <a:spcPct val="20000"/>
              </a:spcBef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288" rtl="0" eaLnBrk="1" latinLnBrk="0" hangingPunct="1">
              <a:spcBef>
                <a:spcPct val="20000"/>
              </a:spcBef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288" rtl="0" eaLnBrk="1" latinLnBrk="0" hangingPunct="1">
              <a:spcBef>
                <a:spcPct val="20000"/>
              </a:spcBef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288" rtl="0" eaLnBrk="1" latinLnBrk="0" hangingPunct="1">
              <a:spcBef>
                <a:spcPct val="20000"/>
              </a:spcBef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288" rtl="0" eaLnBrk="1" latinLnBrk="0" hangingPunct="1">
              <a:spcBef>
                <a:spcPct val="20000"/>
              </a:spcBef>
              <a:defRPr lang="hr-H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742858" lvl="1" indent="-285715" algn="l" defTabSz="914288" rtl="0" eaLnBrk="1" latinLnBrk="0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/>
              <a:t>Second level</a:t>
            </a:r>
          </a:p>
          <a:p>
            <a:pPr marL="1142859" lvl="2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1600002" lvl="3" indent="-228572" algn="l" defTabSz="914288" rtl="0" eaLnBrk="1" latinLnBrk="0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/>
              <a:t>Fourth level</a:t>
            </a:r>
          </a:p>
          <a:p>
            <a:pPr marL="2057147" lvl="4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A3E9-E6C3-4EB8-A82B-924F9CE83281}" type="datetime1">
              <a:rPr lang="sr-Latn-CS" smtClean="0"/>
              <a:t>15.12.2017.</a:t>
            </a:fld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2A1D-0D07-43F7-9231-86D95C55C40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latin typeface="Cambria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4623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143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5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62" indent="0">
              <a:buNone/>
              <a:defRPr sz="1600" b="1"/>
            </a:lvl7pPr>
            <a:lvl8pPr marL="3200006" indent="0">
              <a:buNone/>
              <a:defRPr sz="1600" b="1"/>
            </a:lvl8pPr>
            <a:lvl9pPr marL="365714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06670"/>
            <a:ext cx="5386917" cy="3951288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buFont typeface="Wingdings" pitchFamily="2" charset="2"/>
              <a:buChar char="§"/>
              <a:defRPr sz="2400">
                <a:latin typeface="+mn-lt"/>
              </a:defRPr>
            </a:lvl2pPr>
            <a:lvl3pPr>
              <a:defRPr sz="2200">
                <a:latin typeface="+mn-lt"/>
              </a:defRPr>
            </a:lvl3pPr>
            <a:lvl4pPr>
              <a:buFont typeface="Wingdings" pitchFamily="2" charset="2"/>
              <a:buChar char="§"/>
              <a:defRPr sz="2000">
                <a:latin typeface="+mn-lt"/>
              </a:defRPr>
            </a:lvl4pPr>
            <a:lvl5pPr>
              <a:buFont typeface="Arial" pitchFamily="34" charset="0"/>
              <a:buChar char="•"/>
              <a:defRPr sz="18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43051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143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1" indent="0">
              <a:buNone/>
              <a:defRPr sz="1600" b="1"/>
            </a:lvl4pPr>
            <a:lvl5pPr marL="1828575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62" indent="0">
              <a:buNone/>
              <a:defRPr sz="1600" b="1"/>
            </a:lvl7pPr>
            <a:lvl8pPr marL="3200006" indent="0">
              <a:buNone/>
              <a:defRPr sz="1600" b="1"/>
            </a:lvl8pPr>
            <a:lvl9pPr marL="365714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06670"/>
            <a:ext cx="5389033" cy="3951288"/>
          </a:xfrm>
        </p:spPr>
        <p:txBody>
          <a:bodyPr/>
          <a:lstStyle>
            <a:lvl1pPr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hr-H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858" lvl="0" indent="-342858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742858" lvl="1" indent="-285715" algn="l" defTabSz="914288" rtl="0" eaLnBrk="1" latinLnBrk="0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/>
              <a:t>Second level</a:t>
            </a:r>
          </a:p>
          <a:p>
            <a:pPr marL="1142859" lvl="2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1600002" lvl="3" indent="-228572" algn="l" defTabSz="914288" rtl="0" eaLnBrk="1" latinLnBrk="0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/>
              <a:t>Fourth level</a:t>
            </a:r>
          </a:p>
          <a:p>
            <a:pPr marL="2057147" lvl="4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Fifth level</a:t>
            </a:r>
            <a:endParaRPr lang="hr-H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1AC-E339-4626-A63F-890CD1D1DA72}" type="datetime1">
              <a:rPr lang="sr-Latn-CS" smtClean="0"/>
              <a:t>15.12.2017.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2A1D-0D07-43F7-9231-86D95C55C40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Cambria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7CCD6-1149-4F21-9F41-6C7B91231808}" type="datetime1">
              <a:rPr lang="sr-Latn-CS" smtClean="0"/>
              <a:t>15.12.2017.</a:t>
            </a:fld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2A1D-0D07-43F7-9231-86D95C55C40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4E83-EFC8-4EBD-B58E-FB4E9AC7747F}" type="datetime1">
              <a:rPr lang="sr-Latn-CS" smtClean="0"/>
              <a:t>15.12.2017.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2A1D-0D07-43F7-9231-86D95C55C40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tif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lvarenina\Desktop\trilix_memorandum_-01.ti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1" y="162000"/>
            <a:ext cx="10819175" cy="87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57232"/>
            <a:ext cx="10972800" cy="571504"/>
          </a:xfrm>
          <a:prstGeom prst="rect">
            <a:avLst/>
          </a:prstGeom>
        </p:spPr>
        <p:txBody>
          <a:bodyPr vert="horz" lIns="91428" tIns="45715" rIns="91428" bIns="45715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74807"/>
            <a:ext cx="10972800" cy="4883153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669E-3C55-4FF8-A9AC-A8BD18A6E68C}" type="datetime1">
              <a:rPr lang="sr-Latn-CS" smtClean="0"/>
              <a:t>15.12.2017.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02A1D-0D07-43F7-9231-86D95C55C406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288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858" indent="-342858" algn="l" defTabSz="91428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8" indent="-285715" algn="l" defTabSz="914288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9" indent="-228572" algn="l" defTabSz="91428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2" indent="-228572" algn="l" defTabSz="914288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7" indent="-228572" algn="l" defTabSz="91428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0" indent="-228572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1" indent="-228572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9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lvarenina\Desktop\trilix_memorandum_-01.ti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21" y="163468"/>
            <a:ext cx="10799159" cy="86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6" y="857233"/>
            <a:ext cx="10972803" cy="571504"/>
          </a:xfrm>
          <a:prstGeom prst="rect">
            <a:avLst/>
          </a:prstGeom>
        </p:spPr>
        <p:txBody>
          <a:bodyPr vert="horz" lIns="72956" tIns="36479" rIns="72956" bIns="36479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1474813"/>
            <a:ext cx="10972803" cy="4883153"/>
          </a:xfrm>
          <a:prstGeom prst="rect">
            <a:avLst/>
          </a:prstGeom>
        </p:spPr>
        <p:txBody>
          <a:bodyPr vert="horz" lIns="72956" tIns="36479" rIns="72956" bIns="3647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11" y="6356362"/>
            <a:ext cx="2844799" cy="365125"/>
          </a:xfrm>
          <a:prstGeom prst="rect">
            <a:avLst/>
          </a:prstGeom>
        </p:spPr>
        <p:txBody>
          <a:bodyPr vert="horz" lIns="72956" tIns="36479" rIns="72956" bIns="36479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29562"/>
            <a:fld id="{4CB05801-862E-44A9-8FF0-EB38AA8863D7}" type="datetime1">
              <a:rPr lang="sr-Latn-CS" smtClean="0">
                <a:solidFill>
                  <a:prstClr val="black">
                    <a:tint val="75000"/>
                  </a:prstClr>
                </a:solidFill>
              </a:rPr>
              <a:pPr defTabSz="729562"/>
              <a:t>15.12.2017.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13" y="6356362"/>
            <a:ext cx="2844799" cy="365125"/>
          </a:xfrm>
          <a:prstGeom prst="rect">
            <a:avLst/>
          </a:prstGeom>
        </p:spPr>
        <p:txBody>
          <a:bodyPr vert="horz" lIns="72956" tIns="36479" rIns="72956" bIns="36479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29562"/>
            <a:fld id="{EFE02A1D-0D07-43F7-9231-86D95C55C40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 defTabSz="729562"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1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hdr="0" ftr="0" dt="0"/>
  <p:txStyles>
    <p:titleStyle>
      <a:lvl1pPr algn="l" defTabSz="729562" rtl="0" eaLnBrk="1" latinLnBrk="0" hangingPunct="1">
        <a:spcBef>
          <a:spcPct val="0"/>
        </a:spcBef>
        <a:buNone/>
        <a:defRPr sz="2900" b="1" kern="1200" baseline="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273586" indent="-273586" algn="l" defTabSz="729562" rtl="0" eaLnBrk="1" latinLnBrk="0" hangingPunct="1">
        <a:spcBef>
          <a:spcPct val="20000"/>
        </a:spcBef>
        <a:buFont typeface="Arial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92770" indent="-227987" algn="l" defTabSz="729562" rtl="0" eaLnBrk="1" latinLnBrk="0" hangingPunct="1">
        <a:spcBef>
          <a:spcPct val="20000"/>
        </a:spcBef>
        <a:buFont typeface="Wingdings" pitchFamily="2" charset="2"/>
        <a:buChar char="§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1951" indent="-182390" algn="l" defTabSz="729562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76733" indent="-182390" algn="l" defTabSz="729562" rtl="0" eaLnBrk="1" latinLnBrk="0" hangingPunct="1">
        <a:spcBef>
          <a:spcPct val="20000"/>
        </a:spcBef>
        <a:buFont typeface="Wingdings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41516" indent="-182390" algn="l" defTabSz="729562" rtl="0" eaLnBrk="1" latinLnBrk="0" hangingPunct="1">
        <a:spcBef>
          <a:spcPct val="200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006297" indent="-182390" algn="l" defTabSz="72956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1078" indent="-182390" algn="l" defTabSz="72956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35859" indent="-182390" algn="l" defTabSz="72956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0640" indent="-182390" algn="l" defTabSz="72956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729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4783" algn="l" defTabSz="729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9562" algn="l" defTabSz="729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4344" algn="l" defTabSz="729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9124" algn="l" defTabSz="729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3906" algn="l" defTabSz="729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88690" algn="l" defTabSz="729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53468" algn="l" defTabSz="729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8250" algn="l" defTabSz="729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mailto:nikola.markovinovic@trilix.eu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340102" y="673100"/>
            <a:ext cx="5667375" cy="5695950"/>
            <a:chOff x="1816100" y="673100"/>
            <a:chExt cx="5667375" cy="56959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16100" y="673100"/>
              <a:ext cx="5667375" cy="439102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16100" y="5473700"/>
              <a:ext cx="5667375" cy="8953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2A1D-0D07-43F7-9231-86D95C55C406}" type="slidenum">
              <a:rPr lang="hr-HR" smtClean="0"/>
              <a:pPr/>
              <a:t>10</a:t>
            </a:fld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0" dirty="0">
                <a:solidFill>
                  <a:srgbClr val="A9343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 regulativa – zlatna prilika</a:t>
            </a:r>
            <a:endParaRPr lang="hr-HR" sz="4400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2FA5B96-8565-43F4-A08C-2F16E586093B}"/>
              </a:ext>
            </a:extLst>
          </p:cNvPr>
          <p:cNvSpPr txBox="1">
            <a:spLocks/>
          </p:cNvSpPr>
          <p:nvPr/>
        </p:nvSpPr>
        <p:spPr>
          <a:xfrm>
            <a:off x="609600" y="1772816"/>
            <a:ext cx="10094912" cy="4392488"/>
          </a:xfrm>
          <a:prstGeom prst="rect">
            <a:avLst/>
          </a:prstGeom>
        </p:spPr>
        <p:txBody>
          <a:bodyPr/>
          <a:lstStyle>
            <a:lvl1pPr marL="342858" indent="-342858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58" indent="-285715" algn="l" defTabSz="914288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59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02" indent="-228572" algn="l" defTabSz="914288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47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90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34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8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21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defRPr/>
            </a:pPr>
            <a:r>
              <a:rPr lang="hr-HR" sz="2900" dirty="0">
                <a:latin typeface="Segoe UI Light" panose="020B0502040204020203" pitchFamily="34" charset="0"/>
                <a:cs typeface="Segoe UI Light" panose="020B0502040204020203" pitchFamily="34" charset="0"/>
              </a:rPr>
              <a:t>EU regulativa nije usmjerena da „zaustavi </a:t>
            </a:r>
            <a:r>
              <a:rPr lang="hr-HR" sz="29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business</a:t>
            </a:r>
            <a:r>
              <a:rPr lang="hr-HR" sz="2900" dirty="0">
                <a:latin typeface="Segoe UI Light" panose="020B0502040204020203" pitchFamily="34" charset="0"/>
                <a:cs typeface="Segoe UI Light" panose="020B0502040204020203" pitchFamily="34" charset="0"/>
              </a:rPr>
              <a:t>” nego da uredi i usmjeri poslovanje na transparentniji odnos sa potrošačem</a:t>
            </a:r>
          </a:p>
          <a:p>
            <a:pPr>
              <a:spcBef>
                <a:spcPts val="1200"/>
              </a:spcBef>
              <a:defRPr/>
            </a:pPr>
            <a:r>
              <a:rPr lang="hr-HR" sz="2900" dirty="0">
                <a:latin typeface="Segoe UI Light" panose="020B0502040204020203" pitchFamily="34" charset="0"/>
                <a:cs typeface="Segoe UI Light" panose="020B0502040204020203" pitchFamily="34" charset="0"/>
              </a:rPr>
              <a:t>Poveća kvalitetu podataka</a:t>
            </a:r>
          </a:p>
          <a:p>
            <a:pPr>
              <a:spcBef>
                <a:spcPts val="1200"/>
              </a:spcBef>
              <a:defRPr/>
            </a:pPr>
            <a:r>
              <a:rPr lang="hr-HR" sz="2900" dirty="0">
                <a:latin typeface="Segoe UI Light" panose="020B0502040204020203" pitchFamily="34" charset="0"/>
                <a:cs typeface="Segoe UI Light" panose="020B0502040204020203" pitchFamily="34" charset="0"/>
              </a:rPr>
              <a:t>Unaprijedi komunikaciju sa klijentima – bolja segmentacija klijenata</a:t>
            </a:r>
          </a:p>
          <a:p>
            <a:pPr>
              <a:spcBef>
                <a:spcPts val="1200"/>
              </a:spcBef>
              <a:defRPr/>
            </a:pPr>
            <a:r>
              <a:rPr lang="hr-HR" sz="2900" dirty="0">
                <a:latin typeface="Segoe UI Light" panose="020B0502040204020203" pitchFamily="34" charset="0"/>
                <a:cs typeface="Segoe UI Light" panose="020B0502040204020203" pitchFamily="34" charset="0"/>
              </a:rPr>
              <a:t>Kvalitetnije usmjeravanje vlastitih resursa i investicija (npr.: marketing – izbjegavanje „one </a:t>
            </a:r>
            <a:r>
              <a:rPr lang="hr-HR" sz="29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size</a:t>
            </a:r>
            <a:r>
              <a:rPr lang="hr-HR" sz="29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r-HR" sz="29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fits</a:t>
            </a:r>
            <a:r>
              <a:rPr lang="hr-HR" sz="29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r-HR" sz="29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all</a:t>
            </a:r>
            <a:r>
              <a:rPr lang="hr-HR" sz="2900" dirty="0">
                <a:latin typeface="Segoe UI Light" panose="020B0502040204020203" pitchFamily="34" charset="0"/>
                <a:cs typeface="Segoe UI Light" panose="020B0502040204020203" pitchFamily="34" charset="0"/>
              </a:rPr>
              <a:t>” pristupa)</a:t>
            </a:r>
          </a:p>
          <a:p>
            <a:pPr marL="0" indent="0">
              <a:spcBef>
                <a:spcPts val="1200"/>
              </a:spcBef>
              <a:buNone/>
              <a:defRPr/>
            </a:pPr>
            <a:endParaRPr lang="hr-HR" sz="2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49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87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302" y="2348880"/>
            <a:ext cx="11230031" cy="630204"/>
          </a:xfrm>
        </p:spPr>
        <p:txBody>
          <a:bodyPr>
            <a:noAutofit/>
          </a:bodyPr>
          <a:lstStyle/>
          <a:p>
            <a:pPr algn="ctr"/>
            <a:r>
              <a:rPr lang="hr-HR" sz="4000" dirty="0">
                <a:solidFill>
                  <a:schemeClr val="bg1"/>
                </a:solidFill>
                <a:latin typeface="Segoe UI Light" panose="020B0502040204020203" pitchFamily="34" charset="0"/>
              </a:rPr>
              <a:t>Pitanja?</a:t>
            </a:r>
          </a:p>
        </p:txBody>
      </p:sp>
      <p:sp>
        <p:nvSpPr>
          <p:cNvPr id="3" name="Text Placeholder 8"/>
          <p:cNvSpPr txBox="1">
            <a:spLocks/>
          </p:cNvSpPr>
          <p:nvPr/>
        </p:nvSpPr>
        <p:spPr>
          <a:xfrm>
            <a:off x="3832254" y="4199010"/>
            <a:ext cx="4527493" cy="1786154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5"/>
                </a:solidFill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KONTAKT</a:t>
            </a:r>
          </a:p>
          <a:p>
            <a:pPr algn="ctr"/>
            <a:r>
              <a:rPr lang="pl-PL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nikola.markovinovic@trilix.eu</a:t>
            </a:r>
          </a:p>
          <a:p>
            <a:pPr algn="ctr"/>
            <a:br>
              <a:rPr lang="pl-PL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</a:br>
            <a:r>
              <a:rPr lang="pl-PL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Trilix d.o.o.</a:t>
            </a:r>
          </a:p>
          <a:p>
            <a:pPr algn="ctr"/>
            <a:r>
              <a:rPr lang="pl-PL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http://www.trilix.eu</a:t>
            </a:r>
          </a:p>
        </p:txBody>
      </p:sp>
    </p:spTree>
    <p:extLst>
      <p:ext uri="{BB962C8B-B14F-4D97-AF65-F5344CB8AC3E}">
        <p14:creationId xmlns:p14="http://schemas.microsoft.com/office/powerpoint/2010/main" val="456082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68760"/>
            <a:ext cx="10972800" cy="352212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r-HR" sz="4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INFOSEC PERSPECTIVE</a:t>
            </a:r>
            <a:br>
              <a:rPr lang="hr-HR" sz="4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hr-HR" sz="4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Regulatory</a:t>
            </a:r>
            <a:r>
              <a:rPr lang="hr-HR" sz="4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r-HR" sz="4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lang="hr-HR" sz="4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r-HR" sz="4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frameworks</a:t>
            </a:r>
            <a:r>
              <a:rPr lang="hr-HR" sz="4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r-HR" sz="4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evolution</a:t>
            </a:r>
            <a:r>
              <a:rPr lang="hr-HR" sz="4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hr-HR" sz="4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hr-HR" sz="4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</a:t>
            </a:r>
            <a:br>
              <a:rPr lang="hr-HR" sz="4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hr-HR" sz="4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future </a:t>
            </a:r>
            <a:r>
              <a:rPr lang="hr-HR" sz="4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outlook</a:t>
            </a:r>
            <a:endParaRPr lang="hr-HR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263235" y="5165172"/>
            <a:ext cx="7315200" cy="1000132"/>
          </a:xfrm>
        </p:spPr>
        <p:txBody>
          <a:bodyPr>
            <a:normAutofit lnSpcReduction="10000"/>
          </a:bodyPr>
          <a:lstStyle/>
          <a:p>
            <a:r>
              <a:rPr lang="hr-HR" dirty="0"/>
              <a:t>Nikola Markovinović</a:t>
            </a:r>
          </a:p>
          <a:p>
            <a:r>
              <a:rPr lang="hr-HR" dirty="0"/>
              <a:t>Trilix d.o.o.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0" dirty="0">
                <a:solidFill>
                  <a:srgbClr val="A9343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predavaču</a:t>
            </a:r>
            <a:endParaRPr lang="hr-H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2A1D-0D07-43F7-9231-86D95C55C406}" type="slidenum">
              <a:rPr lang="hr-HR" smtClean="0"/>
              <a:pPr/>
              <a:t>3</a:t>
            </a:fld>
            <a:endParaRPr lang="hr-HR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922874" y="1080000"/>
            <a:ext cx="6904168" cy="55373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9343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</a:rPr>
              <a:t>Nikola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</a:rPr>
              <a:t> Markovinović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</a:rPr>
              <a:t>dipl. ing. fizike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</a:rPr>
              <a:t>	</a:t>
            </a:r>
            <a:b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</a:rPr>
            </a:b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</a:rPr>
              <a:t>	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9343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</a:rPr>
              <a:t>Voditelj odjela Konzaltinga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9343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</a:rPr>
              <a:t>DPO &amp; CISO &amp; QM &amp; … u Trilixu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9343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</a:rPr>
              <a:t>Nositelj relevantnih domaćih i međunarodnih certifikata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9343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</a:rPr>
              <a:t>&gt;15 godina radnog iskustva u području informacijske sigurnosti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9343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</a:rPr>
              <a:t>Voditelj projekata u području GRC informacijskih sustava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9343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</a:rPr>
              <a:t>Iskustvo na projektima ISMS u različitim industrijama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9343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</a:rPr>
              <a:t>Član strukovnih organizacija (ISACA, HIIR - The IIA, RiF)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31357" y="4262477"/>
            <a:ext cx="30008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914400" eaLnBrk="0" hangingPunct="0">
              <a:defRPr/>
            </a:pPr>
            <a:r>
              <a:rPr lang="hr-HR" dirty="0">
                <a:latin typeface="Segoe UI Light" panose="020B0502040204020203" pitchFamily="34" charset="0"/>
                <a:cs typeface="Times New Roman" pitchFamily="18" charset="0"/>
              </a:rPr>
              <a:t>Tel: + 385 (0)1 669 02 75</a:t>
            </a:r>
            <a:br>
              <a:rPr lang="hr-HR" dirty="0">
                <a:latin typeface="Segoe UI Light" panose="020B0502040204020203" pitchFamily="34" charset="0"/>
                <a:cs typeface="Times New Roman" pitchFamily="18" charset="0"/>
              </a:rPr>
            </a:br>
            <a:br>
              <a:rPr lang="hr-HR" dirty="0">
                <a:latin typeface="Segoe UI Light" panose="020B0502040204020203" pitchFamily="34" charset="0"/>
                <a:cs typeface="Times New Roman" pitchFamily="18" charset="0"/>
                <a:hlinkClick r:id="rId2"/>
              </a:rPr>
            </a:br>
            <a:r>
              <a:rPr lang="hr-HR" dirty="0">
                <a:latin typeface="Segoe UI Light" panose="020B0502040204020203" pitchFamily="34" charset="0"/>
                <a:cs typeface="Times New Roman" pitchFamily="18" charset="0"/>
                <a:hlinkClick r:id="rId2"/>
              </a:rPr>
              <a:t>nikola.markovinovic@trilix.eu</a:t>
            </a:r>
            <a:endParaRPr lang="hr-HR" dirty="0">
              <a:latin typeface="Segoe UI Light" panose="020B0502040204020203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760" y="1539602"/>
            <a:ext cx="2612008" cy="26120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2A1D-0D07-43F7-9231-86D95C55C406}" type="slidenum">
              <a:rPr lang="hr-HR" smtClean="0"/>
              <a:pPr/>
              <a:t>4</a:t>
            </a:fld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890DDEC-97D1-4498-94FE-65F0B136E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918" y="1772816"/>
            <a:ext cx="605616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58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2A1D-0D07-43F7-9231-86D95C55C406}" type="slidenum">
              <a:rPr lang="hr-HR" smtClean="0"/>
              <a:pPr/>
              <a:t>5</a:t>
            </a:fld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b="0" dirty="0">
                <a:solidFill>
                  <a:srgbClr val="A9343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Izazovi informacijske sigurnosti za organizacije</a:t>
            </a:r>
            <a:r>
              <a:rPr lang="pl-PL" sz="4400" b="0" dirty="0">
                <a:solidFill>
                  <a:srgbClr val="A9343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hr-HR" sz="440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D407F9C-E946-4C4F-A5BE-02E643499970}"/>
              </a:ext>
            </a:extLst>
          </p:cNvPr>
          <p:cNvSpPr txBox="1">
            <a:spLocks/>
          </p:cNvSpPr>
          <p:nvPr/>
        </p:nvSpPr>
        <p:spPr>
          <a:xfrm>
            <a:off x="609600" y="2001950"/>
            <a:ext cx="10094912" cy="3947330"/>
          </a:xfrm>
          <a:prstGeom prst="rect">
            <a:avLst/>
          </a:prstGeom>
        </p:spPr>
        <p:txBody>
          <a:bodyPr/>
          <a:lstStyle>
            <a:lvl1pPr marL="342858" indent="-342858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58" indent="-285715" algn="l" defTabSz="914288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59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02" indent="-228572" algn="l" defTabSz="914288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47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90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34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8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21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hr-HR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Mobilnost</a:t>
            </a:r>
          </a:p>
          <a:p>
            <a:pPr marL="361950" indent="-3619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hr-HR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BYOD &amp; </a:t>
            </a:r>
            <a:r>
              <a:rPr lang="hr-HR" sz="3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Shadow</a:t>
            </a:r>
            <a:r>
              <a:rPr lang="hr-HR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IT</a:t>
            </a:r>
          </a:p>
          <a:p>
            <a:pPr marL="361950" indent="-3619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hr-HR" sz="3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Cloud</a:t>
            </a:r>
            <a:r>
              <a:rPr lang="hr-HR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r-HR" sz="3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computing</a:t>
            </a:r>
            <a:endParaRPr lang="hr-HR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61950" indent="-3619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hr-HR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Big Data</a:t>
            </a:r>
          </a:p>
          <a:p>
            <a:pPr marL="361950" indent="-3619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hr-HR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Internet </a:t>
            </a:r>
            <a:r>
              <a:rPr lang="hr-HR" sz="3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of</a:t>
            </a:r>
            <a:r>
              <a:rPr lang="hr-HR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r-HR" sz="3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Things</a:t>
            </a:r>
            <a:r>
              <a:rPr lang="hr-HR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(</a:t>
            </a:r>
            <a:r>
              <a:rPr lang="hr-HR" sz="3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IoT</a:t>
            </a:r>
            <a:r>
              <a:rPr lang="hr-HR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  <a:p>
            <a:pPr marL="361950" indent="-3619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hr-HR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Digitalne valute (</a:t>
            </a:r>
            <a:r>
              <a:rPr lang="hr-HR" sz="3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Crypto</a:t>
            </a:r>
            <a:r>
              <a:rPr lang="hr-HR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r-HR" sz="3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currency</a:t>
            </a:r>
            <a:r>
              <a:rPr lang="hr-HR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8134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2A1D-0D07-43F7-9231-86D95C55C406}" type="slidenum">
              <a:rPr lang="hr-HR" smtClean="0"/>
              <a:pPr/>
              <a:t>6</a:t>
            </a:fld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0" dirty="0">
                <a:solidFill>
                  <a:srgbClr val="A9343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Prioriteti EU u području ICT </a:t>
            </a:r>
            <a:endParaRPr lang="hr-HR" sz="4400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2FA5B96-8565-43F4-A08C-2F16E586093B}"/>
              </a:ext>
            </a:extLst>
          </p:cNvPr>
          <p:cNvSpPr txBox="1">
            <a:spLocks/>
          </p:cNvSpPr>
          <p:nvPr/>
        </p:nvSpPr>
        <p:spPr>
          <a:xfrm>
            <a:off x="609600" y="1772816"/>
            <a:ext cx="10094912" cy="1159791"/>
          </a:xfrm>
          <a:prstGeom prst="rect">
            <a:avLst/>
          </a:prstGeom>
        </p:spPr>
        <p:txBody>
          <a:bodyPr/>
          <a:lstStyle>
            <a:lvl1pPr marL="342858" indent="-342858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58" indent="-285715" algn="l" defTabSz="914288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59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02" indent="-228572" algn="l" defTabSz="914288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47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90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34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8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21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  <a:defRPr/>
            </a:pPr>
            <a:r>
              <a:rPr lang="hr-HR" sz="2900" dirty="0">
                <a:latin typeface="Segoe UI Light" panose="020B0502040204020203" pitchFamily="34" charset="0"/>
                <a:cs typeface="Segoe UI Light" panose="020B0502040204020203" pitchFamily="34" charset="0"/>
              </a:rPr>
              <a:t>EU Komisije identificirala 5 prioritetnih područja koje je potrebno standardizirati (regulirati) za Jedinstveno digitalno tržište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6BE8CBC-61D7-4966-B4F7-464BA96CDE67}"/>
              </a:ext>
            </a:extLst>
          </p:cNvPr>
          <p:cNvSpPr txBox="1">
            <a:spLocks/>
          </p:cNvSpPr>
          <p:nvPr/>
        </p:nvSpPr>
        <p:spPr>
          <a:xfrm>
            <a:off x="762000" y="3141409"/>
            <a:ext cx="10094912" cy="3371266"/>
          </a:xfrm>
          <a:prstGeom prst="rect">
            <a:avLst/>
          </a:prstGeom>
        </p:spPr>
        <p:txBody>
          <a:bodyPr/>
          <a:lstStyle>
            <a:lvl1pPr marL="342858" indent="-342858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58" indent="-285715" algn="l" defTabSz="914288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59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02" indent="-228572" algn="l" defTabSz="914288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47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90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34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8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21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hr-HR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5G</a:t>
            </a:r>
          </a:p>
          <a:p>
            <a:pPr marL="361950" indent="-3619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hr-HR" sz="3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Cloud</a:t>
            </a:r>
            <a:r>
              <a:rPr lang="hr-HR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r-HR" sz="3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computing</a:t>
            </a:r>
            <a:endParaRPr lang="hr-HR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61950" indent="-3619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hr-HR" sz="3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Cybersecurity</a:t>
            </a:r>
            <a:r>
              <a:rPr lang="hr-HR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/Network </a:t>
            </a:r>
            <a:r>
              <a:rPr lang="hr-HR" sz="3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and</a:t>
            </a:r>
            <a:r>
              <a:rPr lang="hr-HR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r-HR" sz="3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Information</a:t>
            </a:r>
            <a:r>
              <a:rPr lang="hr-HR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r-HR" sz="3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Security</a:t>
            </a:r>
            <a:endParaRPr lang="hr-HR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61950" indent="-3619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hr-HR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Informacije javnog sektora/Open data/Big data</a:t>
            </a:r>
          </a:p>
          <a:p>
            <a:pPr marL="361950" indent="-3619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hr-HR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Internet </a:t>
            </a:r>
            <a:r>
              <a:rPr lang="hr-HR" sz="3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of</a:t>
            </a:r>
            <a:r>
              <a:rPr lang="hr-HR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r-HR" sz="3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Things</a:t>
            </a:r>
            <a:r>
              <a:rPr lang="hr-HR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(</a:t>
            </a:r>
            <a:r>
              <a:rPr lang="hr-HR" sz="3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IoT</a:t>
            </a:r>
            <a:r>
              <a:rPr lang="hr-HR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806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2A1D-0D07-43F7-9231-86D95C55C406}" type="slidenum">
              <a:rPr lang="hr-HR" smtClean="0"/>
              <a:pPr/>
              <a:t>7</a:t>
            </a:fld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0" dirty="0">
                <a:solidFill>
                  <a:srgbClr val="A9343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 regulatorni zahtjevi u području ICT </a:t>
            </a:r>
            <a:endParaRPr lang="hr-HR" sz="4400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2FA5B96-8565-43F4-A08C-2F16E586093B}"/>
              </a:ext>
            </a:extLst>
          </p:cNvPr>
          <p:cNvSpPr txBox="1">
            <a:spLocks/>
          </p:cNvSpPr>
          <p:nvPr/>
        </p:nvSpPr>
        <p:spPr>
          <a:xfrm>
            <a:off x="609600" y="1772816"/>
            <a:ext cx="10094912" cy="1159791"/>
          </a:xfrm>
          <a:prstGeom prst="rect">
            <a:avLst/>
          </a:prstGeom>
        </p:spPr>
        <p:txBody>
          <a:bodyPr/>
          <a:lstStyle>
            <a:lvl1pPr marL="342858" indent="-342858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58" indent="-285715" algn="l" defTabSz="914288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59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02" indent="-228572" algn="l" defTabSz="914288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47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90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34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8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21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  <a:defRPr/>
            </a:pPr>
            <a:r>
              <a:rPr lang="hr-HR" sz="2900" dirty="0">
                <a:latin typeface="Segoe UI Light" panose="020B0502040204020203" pitchFamily="34" charset="0"/>
                <a:cs typeface="Segoe UI Light" panose="020B0502040204020203" pitchFamily="34" charset="0"/>
              </a:rPr>
              <a:t>Kako bi se ujednačila praksa na cijelom području EU kroz direktive i uredbe definirani su pravni okviri djelovanja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6BE8CBC-61D7-4966-B4F7-464BA96CDE67}"/>
              </a:ext>
            </a:extLst>
          </p:cNvPr>
          <p:cNvSpPr txBox="1">
            <a:spLocks/>
          </p:cNvSpPr>
          <p:nvPr/>
        </p:nvSpPr>
        <p:spPr>
          <a:xfrm>
            <a:off x="762000" y="3141409"/>
            <a:ext cx="10094912" cy="3371266"/>
          </a:xfrm>
          <a:prstGeom prst="rect">
            <a:avLst/>
          </a:prstGeom>
        </p:spPr>
        <p:txBody>
          <a:bodyPr/>
          <a:lstStyle>
            <a:lvl1pPr marL="342858" indent="-342858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58" indent="-285715" algn="l" defTabSz="914288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59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02" indent="-228572" algn="l" defTabSz="914288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47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90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34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8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21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hr-HR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ePrivacy</a:t>
            </a:r>
            <a:r>
              <a:rPr lang="hr-HR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- </a:t>
            </a:r>
            <a:r>
              <a:rPr lang="hr-HR" sz="2000" i="1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Uredba</a:t>
            </a:r>
            <a:r>
              <a:rPr lang="hr-H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(EU) br. 2002/58  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o obradi osobnih podataka i zaštiti privatnosti u području elektroničkih komunikacija</a:t>
            </a:r>
            <a:endParaRPr lang="hr-HR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61950" indent="-3619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hr-HR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SEPA</a:t>
            </a:r>
            <a:r>
              <a:rPr lang="hr-H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- </a:t>
            </a:r>
            <a:r>
              <a:rPr lang="hr-HR" sz="2000" i="1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Uredba</a:t>
            </a:r>
            <a:r>
              <a:rPr lang="hr-H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(EU) br. 2012/260 o utvrđivanju tehničkih i poslovnih zahtjeva za kreditne transfere i izravna terećenja u eurima</a:t>
            </a:r>
          </a:p>
          <a:p>
            <a:pPr marL="361950" indent="-3619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hr-HR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PSD2</a:t>
            </a:r>
            <a:r>
              <a:rPr lang="hr-H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- </a:t>
            </a:r>
            <a:r>
              <a:rPr lang="hr-HR" sz="2000" i="1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Direktiva</a:t>
            </a:r>
            <a:r>
              <a:rPr lang="hr-H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(EU) 2015/2366 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o platnim uslugama na unutarnjem tržištu</a:t>
            </a:r>
            <a:endParaRPr lang="hr-HR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61950" indent="-3619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hr-HR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GDPR</a:t>
            </a:r>
            <a:r>
              <a:rPr lang="hr-H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- </a:t>
            </a:r>
            <a:r>
              <a:rPr lang="hr-HR" sz="2000" i="1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Uredba</a:t>
            </a:r>
            <a:r>
              <a:rPr lang="hr-H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(EU) 2016/679 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o zaštiti pojedinaca u vezi s obradom osobnih podataka i o slobodnom kretanju takvih podataka</a:t>
            </a:r>
            <a:r>
              <a:rPr lang="hr-H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marL="361950" indent="-3619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hr-HR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NIS</a:t>
            </a:r>
            <a:r>
              <a:rPr lang="hr-H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- </a:t>
            </a:r>
            <a:r>
              <a:rPr lang="hr-HR" sz="2000" i="1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Direktiva</a:t>
            </a:r>
            <a:r>
              <a:rPr lang="hr-H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(EU) 2016/1148 o mjerama za visoku zajedničku razinu sigurnosti mrežnih i informacijskih sustava širom Unije   </a:t>
            </a:r>
          </a:p>
        </p:txBody>
      </p:sp>
    </p:spTree>
    <p:extLst>
      <p:ext uri="{BB962C8B-B14F-4D97-AF65-F5344CB8AC3E}">
        <p14:creationId xmlns:p14="http://schemas.microsoft.com/office/powerpoint/2010/main" val="63082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2A1D-0D07-43F7-9231-86D95C55C406}" type="slidenum">
              <a:rPr lang="hr-HR" smtClean="0"/>
              <a:pPr/>
              <a:t>8</a:t>
            </a:fld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0" dirty="0">
                <a:solidFill>
                  <a:srgbClr val="A9343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Utjecaj novih regulatornih okvira</a:t>
            </a:r>
            <a:endParaRPr lang="hr-HR" sz="4400" dirty="0"/>
          </a:p>
        </p:txBody>
      </p:sp>
      <p:pic>
        <p:nvPicPr>
          <p:cNvPr id="26" name="Picture 5">
            <a:extLst>
              <a:ext uri="{FF2B5EF4-FFF2-40B4-BE49-F238E27FC236}">
                <a16:creationId xmlns:a16="http://schemas.microsoft.com/office/drawing/2014/main" id="{FAA84ACE-B5A1-48D9-9273-5E1117FFB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704" y="4230228"/>
            <a:ext cx="2242267" cy="1587223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55367DFC-B8EE-4802-ADB4-0CB600237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302210"/>
            <a:ext cx="2164175" cy="1440160"/>
          </a:xfrm>
          <a:prstGeom prst="rect">
            <a:avLst/>
          </a:prstGeom>
        </p:spPr>
      </p:pic>
      <p:pic>
        <p:nvPicPr>
          <p:cNvPr id="28" name="Picture 10">
            <a:extLst>
              <a:ext uri="{FF2B5EF4-FFF2-40B4-BE49-F238E27FC236}">
                <a16:creationId xmlns:a16="http://schemas.microsoft.com/office/drawing/2014/main" id="{38EE7593-C1CF-469A-BCA0-A36CA137D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864" y="4290924"/>
            <a:ext cx="2620427" cy="1658356"/>
          </a:xfrm>
          <a:prstGeom prst="rect">
            <a:avLst/>
          </a:prstGeom>
        </p:spPr>
      </p:pic>
      <p:pic>
        <p:nvPicPr>
          <p:cNvPr id="29" name="Picture 11">
            <a:extLst>
              <a:ext uri="{FF2B5EF4-FFF2-40B4-BE49-F238E27FC236}">
                <a16:creationId xmlns:a16="http://schemas.microsoft.com/office/drawing/2014/main" id="{49156DE5-8650-47BC-84D5-944628C207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2184" y="4317026"/>
            <a:ext cx="3076575" cy="1485900"/>
          </a:xfrm>
          <a:prstGeom prst="rect">
            <a:avLst/>
          </a:prstGeom>
        </p:spPr>
      </p:pic>
      <p:sp>
        <p:nvSpPr>
          <p:cNvPr id="31" name="TextBox 20">
            <a:extLst>
              <a:ext uri="{FF2B5EF4-FFF2-40B4-BE49-F238E27FC236}">
                <a16:creationId xmlns:a16="http://schemas.microsoft.com/office/drawing/2014/main" id="{7A7C14D9-65BF-4BB4-811C-6ED4C4F2C86D}"/>
              </a:ext>
            </a:extLst>
          </p:cNvPr>
          <p:cNvSpPr txBox="1"/>
          <p:nvPr/>
        </p:nvSpPr>
        <p:spPr>
          <a:xfrm>
            <a:off x="1067529" y="3945378"/>
            <a:ext cx="1248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Segoe UI Light" panose="020B0502040204020203" pitchFamily="34" charset="0"/>
              </a:rPr>
              <a:t>PROCESE</a:t>
            </a:r>
          </a:p>
        </p:txBody>
      </p:sp>
      <p:sp>
        <p:nvSpPr>
          <p:cNvPr id="32" name="TextBox 21">
            <a:extLst>
              <a:ext uri="{FF2B5EF4-FFF2-40B4-BE49-F238E27FC236}">
                <a16:creationId xmlns:a16="http://schemas.microsoft.com/office/drawing/2014/main" id="{276400C9-B475-4951-BFDC-01E22D74E0BD}"/>
              </a:ext>
            </a:extLst>
          </p:cNvPr>
          <p:cNvSpPr txBox="1"/>
          <p:nvPr/>
        </p:nvSpPr>
        <p:spPr>
          <a:xfrm>
            <a:off x="3432956" y="3942170"/>
            <a:ext cx="1807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Segoe UI Light" panose="020B0502040204020203" pitchFamily="34" charset="0"/>
              </a:rPr>
              <a:t>ORGANIZACIJU</a:t>
            </a:r>
          </a:p>
        </p:txBody>
      </p:sp>
      <p:sp>
        <p:nvSpPr>
          <p:cNvPr id="33" name="TextBox 22">
            <a:extLst>
              <a:ext uri="{FF2B5EF4-FFF2-40B4-BE49-F238E27FC236}">
                <a16:creationId xmlns:a16="http://schemas.microsoft.com/office/drawing/2014/main" id="{4DFEE06E-B5DB-4D0F-8AEB-D7035033AB20}"/>
              </a:ext>
            </a:extLst>
          </p:cNvPr>
          <p:cNvSpPr txBox="1"/>
          <p:nvPr/>
        </p:nvSpPr>
        <p:spPr>
          <a:xfrm>
            <a:off x="6379468" y="3942170"/>
            <a:ext cx="1661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Segoe UI Light" panose="020B0502040204020203" pitchFamily="34" charset="0"/>
              </a:rPr>
              <a:t>TEHNOLOGIJU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068BDD4F-264A-4837-BBC7-F5A5ECB9EC36}"/>
              </a:ext>
            </a:extLst>
          </p:cNvPr>
          <p:cNvSpPr txBox="1"/>
          <p:nvPr/>
        </p:nvSpPr>
        <p:spPr>
          <a:xfrm>
            <a:off x="9669874" y="3942170"/>
            <a:ext cx="1661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Segoe UI Light" panose="020B0502040204020203" pitchFamily="34" charset="0"/>
              </a:rPr>
              <a:t>INFORMACIJE</a:t>
            </a: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CF86B5C9-DFD0-487B-BFAC-13507B7E8D75}"/>
              </a:ext>
            </a:extLst>
          </p:cNvPr>
          <p:cNvSpPr/>
          <p:nvPr/>
        </p:nvSpPr>
        <p:spPr>
          <a:xfrm>
            <a:off x="4046408" y="2622050"/>
            <a:ext cx="6661815" cy="2319118"/>
          </a:xfrm>
          <a:prstGeom prst="arc">
            <a:avLst>
              <a:gd name="adj1" fmla="val 15711907"/>
              <a:gd name="adj2" fmla="val 197922"/>
            </a:avLst>
          </a:prstGeom>
          <a:ln w="793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r-HR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8912ADED-0B22-4F5E-BA45-B812717E0AEF}"/>
              </a:ext>
            </a:extLst>
          </p:cNvPr>
          <p:cNvSpPr/>
          <p:nvPr/>
        </p:nvSpPr>
        <p:spPr>
          <a:xfrm flipH="1">
            <a:off x="1504182" y="2578692"/>
            <a:ext cx="5599930" cy="2434484"/>
          </a:xfrm>
          <a:prstGeom prst="arc">
            <a:avLst>
              <a:gd name="adj1" fmla="val 15711907"/>
              <a:gd name="adj2" fmla="val 197922"/>
            </a:avLst>
          </a:prstGeom>
          <a:ln w="793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r-HR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D413EBE0-9335-42F2-B2F4-F9D9D157A27E}"/>
              </a:ext>
            </a:extLst>
          </p:cNvPr>
          <p:cNvSpPr/>
          <p:nvPr/>
        </p:nvSpPr>
        <p:spPr>
          <a:xfrm flipH="1">
            <a:off x="4178224" y="3016448"/>
            <a:ext cx="627319" cy="1707610"/>
          </a:xfrm>
          <a:prstGeom prst="arc">
            <a:avLst>
              <a:gd name="adj1" fmla="val 16200000"/>
              <a:gd name="adj2" fmla="val 930576"/>
            </a:avLst>
          </a:prstGeom>
          <a:ln w="793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r-HR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C02F0C74-DDAE-41B5-B072-15E1F794A36B}"/>
              </a:ext>
            </a:extLst>
          </p:cNvPr>
          <p:cNvSpPr/>
          <p:nvPr/>
        </p:nvSpPr>
        <p:spPr>
          <a:xfrm>
            <a:off x="6744072" y="3016448"/>
            <a:ext cx="945479" cy="1750968"/>
          </a:xfrm>
          <a:prstGeom prst="arc">
            <a:avLst>
              <a:gd name="adj1" fmla="val 16200000"/>
              <a:gd name="adj2" fmla="val 930576"/>
            </a:avLst>
          </a:prstGeom>
          <a:ln w="793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r-HR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B4D8CC7-B594-4EAC-9716-4EC040A13166}"/>
              </a:ext>
            </a:extLst>
          </p:cNvPr>
          <p:cNvSpPr txBox="1"/>
          <p:nvPr/>
        </p:nvSpPr>
        <p:spPr>
          <a:xfrm>
            <a:off x="609600" y="5914536"/>
            <a:ext cx="2164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1400" dirty="0">
                <a:latin typeface="Segoe UI Light" panose="020B0502040204020203" pitchFamily="34" charset="0"/>
              </a:rPr>
              <a:t>Usklađivanje poslovnih procesa</a:t>
            </a:r>
          </a:p>
          <a:p>
            <a:pPr marL="285750" indent="-285750">
              <a:buFontTx/>
              <a:buChar char="-"/>
            </a:pPr>
            <a:r>
              <a:rPr lang="hr-HR" sz="1400" dirty="0">
                <a:latin typeface="Segoe UI Light" panose="020B0502040204020203" pitchFamily="34" charset="0"/>
              </a:rPr>
              <a:t>Procedure i radne upute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886733B-7C8F-4741-AB79-94D6CA85EB1D}"/>
              </a:ext>
            </a:extLst>
          </p:cNvPr>
          <p:cNvSpPr txBox="1"/>
          <p:nvPr/>
        </p:nvSpPr>
        <p:spPr>
          <a:xfrm>
            <a:off x="3231704" y="5914536"/>
            <a:ext cx="2242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1400" dirty="0">
                <a:latin typeface="Segoe UI Light" panose="020B0502040204020203" pitchFamily="34" charset="0"/>
              </a:rPr>
              <a:t>Uloge i odgovornosti</a:t>
            </a:r>
          </a:p>
          <a:p>
            <a:pPr marL="285750" indent="-285750">
              <a:buFontTx/>
              <a:buChar char="-"/>
            </a:pPr>
            <a:r>
              <a:rPr lang="hr-HR" sz="1400" dirty="0">
                <a:latin typeface="Segoe UI Light" panose="020B0502040204020203" pitchFamily="34" charset="0"/>
              </a:rPr>
              <a:t>Zaposlenici</a:t>
            </a:r>
          </a:p>
          <a:p>
            <a:pPr marL="285750" indent="-285750">
              <a:buFontTx/>
              <a:buChar char="-"/>
            </a:pPr>
            <a:r>
              <a:rPr lang="hr-HR" sz="1400" dirty="0">
                <a:latin typeface="Segoe UI Light" panose="020B0502040204020203" pitchFamily="34" charset="0"/>
              </a:rPr>
              <a:t>Vještine i osviještenost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EF7F034-5D47-48A3-92A3-3437AF6BAB51}"/>
              </a:ext>
            </a:extLst>
          </p:cNvPr>
          <p:cNvSpPr txBox="1"/>
          <p:nvPr/>
        </p:nvSpPr>
        <p:spPr>
          <a:xfrm>
            <a:off x="5858032" y="5914536"/>
            <a:ext cx="2242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1400" dirty="0">
                <a:latin typeface="Segoe UI Light" panose="020B0502040204020203" pitchFamily="34" charset="0"/>
              </a:rPr>
              <a:t>Alati</a:t>
            </a:r>
          </a:p>
          <a:p>
            <a:pPr marL="285750" indent="-285750">
              <a:buFontTx/>
              <a:buChar char="-"/>
            </a:pPr>
            <a:r>
              <a:rPr lang="hr-HR" sz="1400" dirty="0">
                <a:latin typeface="Segoe UI Light" panose="020B0502040204020203" pitchFamily="34" charset="0"/>
              </a:rPr>
              <a:t>IT infrastruktura</a:t>
            </a:r>
          </a:p>
          <a:p>
            <a:pPr marL="285750" indent="-285750">
              <a:buFontTx/>
              <a:buChar char="-"/>
            </a:pPr>
            <a:r>
              <a:rPr lang="hr-HR" sz="1400" dirty="0">
                <a:latin typeface="Segoe UI Light" panose="020B0502040204020203" pitchFamily="34" charset="0"/>
              </a:rPr>
              <a:t>Aplikacije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D675D7-4695-4BAF-BB46-5ADC024D9CD4}"/>
              </a:ext>
            </a:extLst>
          </p:cNvPr>
          <p:cNvSpPr txBox="1"/>
          <p:nvPr/>
        </p:nvSpPr>
        <p:spPr>
          <a:xfrm>
            <a:off x="8966246" y="5914536"/>
            <a:ext cx="2242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1400" dirty="0">
                <a:latin typeface="Segoe UI Light" panose="020B0502040204020203" pitchFamily="34" charset="0"/>
              </a:rPr>
              <a:t>Podaci</a:t>
            </a:r>
          </a:p>
          <a:p>
            <a:pPr marL="285750" indent="-285750">
              <a:buFontTx/>
              <a:buChar char="-"/>
            </a:pPr>
            <a:r>
              <a:rPr lang="hr-HR" sz="1400" dirty="0">
                <a:latin typeface="Segoe UI Light" panose="020B0502040204020203" pitchFamily="34" charset="0"/>
              </a:rPr>
              <a:t>Dokumenti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DFCB3F2-0342-4D74-AAD0-91AD6F8D8B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320" y="1911990"/>
            <a:ext cx="2780205" cy="129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1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2A1D-0D07-43F7-9231-86D95C55C406}" type="slidenum">
              <a:rPr lang="hr-HR" smtClean="0"/>
              <a:pPr/>
              <a:t>9</a:t>
            </a:fld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0" dirty="0">
                <a:solidFill>
                  <a:srgbClr val="A9343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Standardi i dobre prakse – „Nice to have”</a:t>
            </a:r>
            <a:endParaRPr lang="hr-HR" sz="4400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6BE8CBC-61D7-4966-B4F7-464BA96CDE67}"/>
              </a:ext>
            </a:extLst>
          </p:cNvPr>
          <p:cNvSpPr txBox="1">
            <a:spLocks/>
          </p:cNvSpPr>
          <p:nvPr/>
        </p:nvSpPr>
        <p:spPr>
          <a:xfrm>
            <a:off x="762000" y="1628800"/>
            <a:ext cx="5045968" cy="4883875"/>
          </a:xfrm>
          <a:prstGeom prst="rect">
            <a:avLst/>
          </a:prstGeom>
        </p:spPr>
        <p:txBody>
          <a:bodyPr/>
          <a:lstStyle>
            <a:lvl1pPr marL="342858" indent="-342858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58" indent="-285715" algn="l" defTabSz="914288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59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02" indent="-228572" algn="l" defTabSz="914288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47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90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34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8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21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  <a:defRPr/>
            </a:pPr>
            <a:r>
              <a:rPr lang="hr-HR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Međunarodni standardi</a:t>
            </a:r>
          </a:p>
          <a:p>
            <a:pPr marL="361950" indent="-3619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hr-HR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ISO 9001 – </a:t>
            </a:r>
            <a:r>
              <a:rPr lang="hr-H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Upravljanje kvalitetom</a:t>
            </a:r>
          </a:p>
          <a:p>
            <a:pPr marL="361950" indent="-3619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hr-HR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ISO 27001 </a:t>
            </a:r>
            <a:r>
              <a:rPr lang="hr-H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– Sustav upravljanja informacijskom sigurnosti</a:t>
            </a:r>
          </a:p>
          <a:p>
            <a:pPr marL="361950" indent="-3619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hr-HR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ISO 20000 </a:t>
            </a:r>
            <a:r>
              <a:rPr lang="hr-H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– Upravljanje IT servisima</a:t>
            </a:r>
          </a:p>
          <a:p>
            <a:pPr marL="361950" indent="-3619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hr-HR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ISO 31000 </a:t>
            </a:r>
            <a:r>
              <a:rPr lang="hr-H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– Sustav upravljanja rizicima</a:t>
            </a:r>
          </a:p>
          <a:p>
            <a:pPr marL="361950" indent="-3619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hr-HR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ISO 22301 </a:t>
            </a:r>
            <a:r>
              <a:rPr lang="hr-H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– Upravljanje kontinuitetom poslovanja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64FD19-5224-4475-8501-8B955380EE67}"/>
              </a:ext>
            </a:extLst>
          </p:cNvPr>
          <p:cNvSpPr txBox="1">
            <a:spLocks/>
          </p:cNvSpPr>
          <p:nvPr/>
        </p:nvSpPr>
        <p:spPr>
          <a:xfrm>
            <a:off x="5879976" y="1628800"/>
            <a:ext cx="5045968" cy="4883875"/>
          </a:xfrm>
          <a:prstGeom prst="rect">
            <a:avLst/>
          </a:prstGeom>
        </p:spPr>
        <p:txBody>
          <a:bodyPr/>
          <a:lstStyle>
            <a:lvl1pPr marL="342858" indent="-342858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58" indent="-285715" algn="l" defTabSz="914288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59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02" indent="-228572" algn="l" defTabSz="914288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47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90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34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8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21" indent="-228572" algn="l" defTabSz="914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  <a:defRPr/>
            </a:pPr>
            <a:r>
              <a:rPr lang="hr-HR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Sustavi dobrih praksi</a:t>
            </a:r>
          </a:p>
          <a:p>
            <a:pPr marL="361950" indent="-3619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hr-HR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PCI DSS– 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Payment Card Industry Data Security Standard </a:t>
            </a:r>
            <a:endParaRPr lang="hr-HR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61950" indent="-3619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hr-HR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COBIT </a:t>
            </a:r>
            <a:r>
              <a:rPr lang="hr-H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– 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Control Objectives for Information and Related Technologies</a:t>
            </a:r>
            <a:endParaRPr lang="hr-HR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61950" indent="-3619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hr-HR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ITIL </a:t>
            </a:r>
            <a:r>
              <a:rPr lang="hr-H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– IT </a:t>
            </a:r>
            <a:r>
              <a:rPr lang="hr-HR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Infrastructure</a:t>
            </a:r>
            <a:r>
              <a:rPr lang="hr-H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r-HR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Library</a:t>
            </a:r>
            <a:endParaRPr lang="hr-HR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61950" indent="-361950">
              <a:spcBef>
                <a:spcPts val="1200"/>
              </a:spcBef>
              <a:buFont typeface="+mj-lt"/>
              <a:buAutoNum type="arabicPeriod"/>
              <a:defRPr/>
            </a:pPr>
            <a:r>
              <a:rPr lang="hr-HR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COSO</a:t>
            </a:r>
            <a:r>
              <a:rPr lang="hr-H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– Enterprise </a:t>
            </a:r>
            <a:r>
              <a:rPr lang="hr-HR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Risk</a:t>
            </a:r>
            <a:r>
              <a:rPr lang="hr-H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Management Framework</a:t>
            </a:r>
          </a:p>
        </p:txBody>
      </p:sp>
    </p:spTree>
    <p:extLst>
      <p:ext uri="{BB962C8B-B14F-4D97-AF65-F5344CB8AC3E}">
        <p14:creationId xmlns:p14="http://schemas.microsoft.com/office/powerpoint/2010/main" val="7224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E69AE48A5E614EA1C580CEFA082852" ma:contentTypeVersion="1" ma:contentTypeDescription="Create a new document." ma:contentTypeScope="" ma:versionID="5a43c09a49ee838e70f7a364fe3eb1fd">
  <xsd:schema xmlns:xsd="http://www.w3.org/2001/XMLSchema" xmlns:xs="http://www.w3.org/2001/XMLSchema" xmlns:p="http://schemas.microsoft.com/office/2006/metadata/properties" xmlns:ns2="d9675acb-77ff-417c-a26c-f1f968c2821b" targetNamespace="http://schemas.microsoft.com/office/2006/metadata/properties" ma:root="true" ma:fieldsID="f0ef104cce77c3e0887177b4c3a44bc2" ns2:_="">
    <xsd:import namespace="d9675acb-77ff-417c-a26c-f1f968c2821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675acb-77ff-417c-a26c-f1f968c2821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_dlc_DocId xmlns="d9675acb-77ff-417c-a26c-f1f968c2821b">HUT6XHMAANUC-218-182</_dlc_DocId>
    <_dlc_DocIdUrl xmlns="d9675acb-77ff-417c-a26c-f1f968c2821b">
      <Url>http://intranet/Trilix/_layouts/DocIdRedir.aspx?ID=HUT6XHMAANUC-218-182</Url>
      <Description>HUT6XHMAANUC-218-182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959309C-E4BF-4915-A30F-216D271769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675acb-77ff-417c-a26c-f1f968c282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6798D4-E0ED-4AB5-888A-328C7E2F85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8045A0-5F11-4130-B5F8-DB2824B60750}">
  <ds:schemaRefs>
    <ds:schemaRef ds:uri="http://purl.org/dc/terms/"/>
    <ds:schemaRef ds:uri="http://schemas.microsoft.com/office/2006/documentManagement/types"/>
    <ds:schemaRef ds:uri="d9675acb-77ff-417c-a26c-f1f968c2821b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4FF5A4CA-62DA-4A62-A85C-EAD260BB55D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3452</TotalTime>
  <Words>846</Words>
  <Application>Microsoft Office PowerPoint</Application>
  <PresentationFormat>Široki zaslon</PresentationFormat>
  <Paragraphs>112</Paragraphs>
  <Slides>12</Slides>
  <Notes>7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12</vt:i4>
      </vt:variant>
    </vt:vector>
  </HeadingPairs>
  <TitlesOfParts>
    <vt:vector size="23" baseType="lpstr">
      <vt:lpstr>Arial</vt:lpstr>
      <vt:lpstr>Calibri</vt:lpstr>
      <vt:lpstr>Cambria</vt:lpstr>
      <vt:lpstr>Segoe UI</vt:lpstr>
      <vt:lpstr>Segoe UI Historic</vt:lpstr>
      <vt:lpstr>Segoe UI Light</vt:lpstr>
      <vt:lpstr>Segoe UI Semilight</vt:lpstr>
      <vt:lpstr>Times New Roman</vt:lpstr>
      <vt:lpstr>Wingdings</vt:lpstr>
      <vt:lpstr>Office Theme</vt:lpstr>
      <vt:lpstr>1_Office Theme</vt:lpstr>
      <vt:lpstr>PowerPoint prezentacija</vt:lpstr>
      <vt:lpstr>INFOSEC PERSPECTIVE Regulatory and frameworks evolution  – future outlook</vt:lpstr>
      <vt:lpstr>O predavaču</vt:lpstr>
      <vt:lpstr>PowerPoint prezentacija</vt:lpstr>
      <vt:lpstr>Izazovi informacijske sigurnosti za organizacije </vt:lpstr>
      <vt:lpstr>Prioriteti EU u području ICT </vt:lpstr>
      <vt:lpstr>EU regulatorni zahtjevi u području ICT </vt:lpstr>
      <vt:lpstr>Utjecaj novih regulatornih okvira</vt:lpstr>
      <vt:lpstr>Standardi i dobre prakse – „Nice to have”</vt:lpstr>
      <vt:lpstr>EU regulativa – zlatna prilika</vt:lpstr>
      <vt:lpstr>Pitanja?</vt:lpstr>
      <vt:lpstr>PowerPoint prezentacija</vt:lpstr>
    </vt:vector>
  </TitlesOfParts>
  <Company>Trilix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Predlozak - Prezentacija</dc:title>
  <dc:subject>Predložak za prezentaciju</dc:subject>
  <dc:creator>Gabrijela Jurica</dc:creator>
  <cp:keywords>Prezentacija</cp:keywords>
  <cp:lastModifiedBy>Nikola Markovinović</cp:lastModifiedBy>
  <cp:revision>156</cp:revision>
  <dcterms:created xsi:type="dcterms:W3CDTF">2008-06-03T14:29:13Z</dcterms:created>
  <dcterms:modified xsi:type="dcterms:W3CDTF">2017-12-15T07:59:34Z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0x01010094E69AE48A5E614EA1C580CEFA082852</vt:lpwstr>
  </property>
  <property fmtid="{D5CDD505-2E9C-101B-9397-08002B2CF9AE}" pid="3" name="_dlc_DocIdItemGuid">
    <vt:lpwstr>93db6201-a1ad-46d3-a94a-2806c300b89c</vt:lpwstr>
  </property>
</Properties>
</file>