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PowerPoint]Sheet1'!$A$2</c:f>
              <c:strCache>
                <c:ptCount val="1"/>
                <c:pt idx="0">
                  <c:v>Cesije/fakture</c:v>
                </c:pt>
              </c:strCache>
            </c:strRef>
          </c:tx>
          <c:invertIfNegative val="0"/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'[Chart in Microsoft PowerPoint]Sheet1'!$B$2:$G$2</c:f>
              <c:numCache>
                <c:formatCode>#,##0</c:formatCode>
                <c:ptCount val="6"/>
                <c:pt idx="0">
                  <c:v>6060636</c:v>
                </c:pt>
                <c:pt idx="1">
                  <c:v>7129432.4470420508</c:v>
                </c:pt>
                <c:pt idx="2">
                  <c:v>8701810.4280600008</c:v>
                </c:pt>
                <c:pt idx="3">
                  <c:v>8400326.8135000002</c:v>
                </c:pt>
                <c:pt idx="4">
                  <c:v>3685482.8592799995</c:v>
                </c:pt>
                <c:pt idx="5" formatCode="General">
                  <c:v>3768097.5571000008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PowerPoint]Sheet1'!$A$3</c:f>
              <c:strCache>
                <c:ptCount val="1"/>
                <c:pt idx="0">
                  <c:v>Mjenice</c:v>
                </c:pt>
              </c:strCache>
            </c:strRef>
          </c:tx>
          <c:invertIfNegative val="0"/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'[Chart in Microsoft PowerPoint]Sheet1'!$B$3:$G$3</c:f>
              <c:numCache>
                <c:formatCode>#,##0</c:formatCode>
                <c:ptCount val="6"/>
                <c:pt idx="0">
                  <c:v>3677520</c:v>
                </c:pt>
                <c:pt idx="1">
                  <c:v>3651493.3227599999</c:v>
                </c:pt>
                <c:pt idx="2">
                  <c:v>6966819.5701700002</c:v>
                </c:pt>
                <c:pt idx="3">
                  <c:v>8574831.4144000001</c:v>
                </c:pt>
                <c:pt idx="4">
                  <c:v>15159326.916079998</c:v>
                </c:pt>
                <c:pt idx="5" formatCode="General">
                  <c:v>13965877.458380001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PowerPoint]Sheet1'!$A$4</c:f>
              <c:strCache>
                <c:ptCount val="1"/>
                <c:pt idx="0">
                  <c:v>UKUPNO</c:v>
                </c:pt>
              </c:strCache>
            </c:strRef>
          </c:tx>
          <c:invertIfNegative val="0"/>
          <c:cat>
            <c:numRef>
              <c:f>'[Chart in Microsoft PowerPoint]Sheet1'!$B$1:$G$1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'[Chart in Microsoft PowerPoint]Sheet1'!$B$4:$G$4</c:f>
              <c:numCache>
                <c:formatCode>#,##0</c:formatCode>
                <c:ptCount val="6"/>
                <c:pt idx="0">
                  <c:v>9845698</c:v>
                </c:pt>
                <c:pt idx="1">
                  <c:v>10917711.66776205</c:v>
                </c:pt>
                <c:pt idx="2">
                  <c:v>15815780.967470001</c:v>
                </c:pt>
                <c:pt idx="3">
                  <c:v>17325724.43104</c:v>
                </c:pt>
                <c:pt idx="4">
                  <c:v>19154233.781379994</c:v>
                </c:pt>
                <c:pt idx="5" formatCode="General">
                  <c:v>17802823.295299999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1544720"/>
        <c:axId val="451550704"/>
        <c:axId val="0"/>
      </c:bar3DChart>
      <c:catAx>
        <c:axId val="45154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Calibri" panose="020F0502020204030204" pitchFamily="34" charset="0"/>
              </a:defRPr>
            </a:pPr>
            <a:endParaRPr lang="sr-Latn-RS"/>
          </a:p>
        </c:txPr>
        <c:crossAx val="451550704"/>
        <c:crosses val="autoZero"/>
        <c:auto val="1"/>
        <c:lblAlgn val="ctr"/>
        <c:lblOffset val="100"/>
        <c:noMultiLvlLbl val="0"/>
      </c:catAx>
      <c:valAx>
        <c:axId val="451550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latin typeface="Calibri" panose="020F0502020204030204" pitchFamily="34" charset="0"/>
              </a:defRPr>
            </a:pPr>
            <a:endParaRPr lang="sr-Latn-RS"/>
          </a:p>
        </c:txPr>
        <c:crossAx val="4515447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 baseline="0">
              <a:latin typeface="Calibri" panose="020F050202020403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ln>
      <a:solidFill>
        <a:schemeClr val="lt1">
          <a:shade val="50000"/>
        </a:schemeClr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E8FA0-A873-4329-A392-B64CFC532F96}" type="datetimeFigureOut">
              <a:rPr lang="hr-HR" smtClean="0"/>
              <a:t>15.6.2016.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8D59-36AA-4EA0-85CE-0C4BD7FC97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32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7B5A-0A35-436A-AC1B-A85A2E9E229A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70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7B5A-0A35-436A-AC1B-A85A2E9E229A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453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69C74-67B8-4A65-87E2-0B690C3D990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450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8D59-36AA-4EA0-85CE-0C4BD7FC970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819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58D59-36AA-4EA0-85CE-0C4BD7FC970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5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69C74-67B8-4A65-87E2-0B690C3D9908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635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B69C74-67B8-4A65-87E2-0B690C3D9908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801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A22B-2BFB-426E-8A70-9D40326ED7B8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63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5377-5FFB-46DE-A239-98460F462740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23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19C9-7B2C-4B9F-843B-C671672414CC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5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E116-8206-494F-AE56-50B1E61DA0FA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5877272"/>
            <a:ext cx="2895600" cy="216024"/>
          </a:xfrm>
        </p:spPr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224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87CA-C5F5-4C83-A750-02D849FBFB07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628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1540-BF6E-4736-8F44-8CC37DD814CD}" type="datetime1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42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E1513-27FC-40D1-971C-4DAE9CAEEB5B}" type="datetime1">
              <a:rPr lang="hr-HR" smtClean="0"/>
              <a:t>15.6.2016.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51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AE49-B873-44C0-AFA2-032AC0B7D5EC}" type="datetime1">
              <a:rPr lang="hr-HR" smtClean="0"/>
              <a:t>15.6.2016.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82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B77A-3FE1-417B-BE99-3911744AF670}" type="datetime1">
              <a:rPr lang="hr-HR" smtClean="0"/>
              <a:t>15.6.2016.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806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F84-DB9F-4B20-8DE7-D8B1B39455FE}" type="datetime1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60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DD1D-BDCF-48EF-8867-BD1D203A1526}" type="datetime1">
              <a:rPr lang="hr-HR" smtClean="0"/>
              <a:t>15.6.2016.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00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2744-FD7F-45F1-98F7-66D4A5A274E6}" type="datetime1">
              <a:rPr lang="hr-HR" smtClean="0"/>
              <a:t>15.6.2016.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Udruženje faktoring društava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A0C5-CF93-4C1E-BE60-55D3D7C059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4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5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70583" y="5759669"/>
            <a:ext cx="5847621" cy="109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 smtClean="0"/>
              <a:t>Okrugli stol : OSIGURANJE I OTKUP PORAŽIVANJA I   </a:t>
            </a:r>
          </a:p>
          <a:p>
            <a:r>
              <a:rPr lang="hr-HR" sz="2000" b="1" dirty="0" smtClean="0"/>
              <a:t>                   POVOLJNIJI IZVORI FINANCIRANJA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41707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58979"/>
            <a:ext cx="82296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Dobavljački faktoring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03713"/>
            <a:ext cx="8218488" cy="205105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Dobavljač prodaje i isporučuje robu kupcu-dužniku (klijentu) i ispostavlja mu fakturu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Kupac-dužnik (klijent) podnosi faktoru Zahtjev za dobavljačkim faktoringom i dostavlja mu IOS</a:t>
            </a:r>
            <a:endParaRPr lang="hr-H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Faktor provjerava bonitet dužnika (klijenta) i odobrava limit financiranja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aktor u ugovorenom roku isplaćuje na račun dobavljača 100% vrijednosti ugovora, a dužniku (klijentu) ispostavlja račun za trošak faktoringa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Dužnik (klijent) o dospijeću plaća u korist računa faktora 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5364163" y="1557338"/>
            <a:ext cx="3322637" cy="1800225"/>
          </a:xfrm>
        </p:spPr>
        <p:txBody>
          <a:bodyPr>
            <a:normAutofit/>
          </a:bodyPr>
          <a:lstStyle/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Faktura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Zahtjev za dobavljačkim faktoringom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Provjera boniteta dužnika (klijenta) i odobrenje limita poslovanja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Plaćanje dobavljača (100%)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Plaćanje po dospijeću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 cstate="print"/>
          <a:srcRect l="28265" t="35965" r="35538" b="21930"/>
          <a:stretch>
            <a:fillRect/>
          </a:stretch>
        </p:blipFill>
        <p:spPr bwMode="auto">
          <a:xfrm>
            <a:off x="539750" y="1341438"/>
            <a:ext cx="48244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sadržaja 3"/>
          <p:cNvSpPr txBox="1">
            <a:spLocks/>
          </p:cNvSpPr>
          <p:nvPr/>
        </p:nvSpPr>
        <p:spPr bwMode="auto">
          <a:xfrm>
            <a:off x="3963385" y="3774507"/>
            <a:ext cx="1047628" cy="182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buClr>
                <a:schemeClr val="accent1">
                  <a:lumMod val="90000"/>
                  <a:lumOff val="10000"/>
                </a:schemeClr>
              </a:buClr>
              <a:buNone/>
              <a:defRPr/>
            </a:pPr>
            <a:r>
              <a:rPr lang="hr-HR" sz="1200" b="1" kern="0" dirty="0" smtClean="0"/>
              <a:t>FAKTOR</a:t>
            </a: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856" y="5733256"/>
            <a:ext cx="2895600" cy="365125"/>
          </a:xfrm>
        </p:spPr>
        <p:txBody>
          <a:bodyPr/>
          <a:lstStyle/>
          <a:p>
            <a:r>
              <a:rPr lang="hr-HR" dirty="0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11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Međunarodni </a:t>
            </a:r>
            <a:r>
              <a:rPr lang="hr-HR" dirty="0" err="1" smtClean="0"/>
              <a:t>faktoring</a:t>
            </a:r>
            <a:r>
              <a:rPr lang="hr-HR" dirty="0" smtClean="0"/>
              <a:t>- </a:t>
            </a:r>
            <a:r>
              <a:rPr lang="hr-HR" dirty="0" err="1" smtClean="0"/>
              <a:t>dvofaktorski</a:t>
            </a:r>
            <a:endParaRPr lang="hr-HR" dirty="0"/>
          </a:p>
        </p:txBody>
      </p:sp>
      <p:pic>
        <p:nvPicPr>
          <p:cNvPr id="5" name="Content Placeholder 4" descr="\\FACT01\Redirected\mekic\My Documents\FAKTORING\TRANSACTION BANKING\FCI slika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" y="2072723"/>
            <a:ext cx="4429125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179802" y="1124744"/>
            <a:ext cx="37126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Izvoznik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isporučuje robu te kontaktira izvoznog faktora zbog odobrenja limita za predmetnog kupca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lvl="0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Izvozni</a:t>
            </a:r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4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faktor</a:t>
            </a:r>
            <a:endParaRPr lang="hr-HR" sz="14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Kontaktira korespondentnog uvoznog faktora zbog odobrenja limita za traženog kupca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financira klijenta-izvoznika i vrši administraciju otkupljenih faktura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lvl="0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Uvoznik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naručuje i kupuje robu od izvoznika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plaća fakture novom vjerovniku – uvoznom faktoru</a:t>
            </a:r>
            <a:endParaRPr lang="hr-HR" sz="1400" dirty="0" smtClean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lvl="0"/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Uvozni faktor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procjenjuje bonitet kupca i odobrava limit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naplaćuje od kupca na vrijeme i prenosi priljeve na izvoznog faktora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istovremeno osigurava naplatu u slučaju neplaćanja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5776" y="5661248"/>
            <a:ext cx="2895600" cy="365125"/>
          </a:xfrm>
        </p:spPr>
        <p:txBody>
          <a:bodyPr/>
          <a:lstStyle/>
          <a:p>
            <a:r>
              <a:rPr lang="hr-HR" dirty="0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97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Međunarodni </a:t>
            </a:r>
            <a:r>
              <a:rPr lang="hr-HR" dirty="0" err="1" smtClean="0"/>
              <a:t>faktoring</a:t>
            </a:r>
            <a:r>
              <a:rPr lang="hr-HR" dirty="0" smtClean="0"/>
              <a:t> u koracima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286853"/>
            <a:ext cx="7972425" cy="42816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Uvoznik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 naručuje robu od Izvoznika.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Izvoznik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 traži Izvoznog faktora odobravanje limita na Uvoznika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 faktor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prosljeđuje taj zahtjev na Uvoznog faktora u zemlju Uvoznika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Uvozni faktor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procjenjuje bonitet Uvoznika te obavještava Izvoznog faktora o odobrenju limita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 faktor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nakon što zaprimi odobrenje Uvoznog faktora, započinje ugovaranje faktoring aranžmana sa Izvoznikom 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Izvoznik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isporučuje robu Uvozniku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Izvoznik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 dostavlja dokumente o isporuci Izvoznom faktoru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Izvozni faktor 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isplaćuje sredstva Izvozniku do ugovorenog iznosa te istovremeno prosljeđuje dokumente Uvoznom faktoru i Uvozniku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r-HR" sz="1400" b="1" dirty="0" smtClean="0">
                <a:solidFill>
                  <a:schemeClr val="accent6">
                    <a:lumMod val="75000"/>
                  </a:schemeClr>
                </a:solidFill>
              </a:rPr>
              <a:t>Uvoznik n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a dan dospijeća fakture plaća Uvoznom faktoru te Uvoznik faktor prosljeđuje sredstva Izvoznom faktoru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733257"/>
            <a:ext cx="2895600" cy="360040"/>
          </a:xfrm>
        </p:spPr>
        <p:txBody>
          <a:bodyPr/>
          <a:lstStyle/>
          <a:p>
            <a:r>
              <a:rPr lang="hr-HR" dirty="0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22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Prednosti </a:t>
            </a:r>
            <a:r>
              <a:rPr lang="hr-HR" dirty="0" err="1" smtClean="0">
                <a:solidFill>
                  <a:schemeClr val="tx1"/>
                </a:solidFill>
              </a:rPr>
              <a:t>faktoringa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311215"/>
            <a:ext cx="8096250" cy="4658264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Ubrzavanje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novčanog tijeka (bolje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planiranje poslovnih aktivnosti i likvidnosti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Dostupnost likvidnosti kojom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se mogu ostvariti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„sconta”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za avansna plaćanja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dobavljačima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Financiranje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klijenta slabijeg boniteta a na temelju dobrog boniteta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kupca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Mogućnost ugovaranja boljih uvjeta plaćanja kupcima (produženje valute plaćanja do 120-180 dana)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Zaštita od nemogućnosti plaćanja kupca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Ne stvara se novo kreditno zaduženje (bolji pokazatelji/ bolji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rating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Mogućnost financiranja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start-up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tvrtki sa bonitetnim kupcima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Instrumenti osiguranja su instrumenti platnog prometa, nema hipoteke kao instrumenta osiguranja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Mogućnost prebacivanje troška financiranja na kupca ili dogovor oko podjele troška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65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>
                <a:solidFill>
                  <a:schemeClr val="tx1"/>
                </a:solidFill>
              </a:rPr>
              <a:t>Još jedan aspekt...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544" y="5445494"/>
            <a:ext cx="7762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500" dirty="0" smtClean="0"/>
              <a:t>faktoring kao dodatni kanal povećanja potencijala poslovanja uz disperziju rizika.</a:t>
            </a:r>
            <a:endParaRPr lang="hr-HR" sz="15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7544" y="1708040"/>
            <a:ext cx="7762221" cy="3347407"/>
            <a:chOff x="717544" y="1526894"/>
            <a:chExt cx="7762221" cy="3347407"/>
          </a:xfrm>
        </p:grpSpPr>
        <p:sp>
          <p:nvSpPr>
            <p:cNvPr id="73" name="TextBox 72"/>
            <p:cNvSpPr txBox="1"/>
            <p:nvPr/>
          </p:nvSpPr>
          <p:spPr>
            <a:xfrm rot="871677">
              <a:off x="5124127" y="4223175"/>
              <a:ext cx="1834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Izložen 6m kn</a:t>
              </a:r>
              <a:endParaRPr lang="hr-HR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19912" y="3688714"/>
              <a:ext cx="1834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Izložen 1m kn</a:t>
              </a:r>
              <a:endParaRPr lang="hr-HR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20845272">
              <a:off x="5178314" y="3285625"/>
              <a:ext cx="1834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Izložen 3m kn</a:t>
              </a:r>
              <a:endParaRPr lang="hr-HR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 rot="20170280">
              <a:off x="5064732" y="2920980"/>
              <a:ext cx="1834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Izložen 10m kn</a:t>
              </a:r>
              <a:endParaRPr lang="hr-HR" sz="14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34491" y="1526894"/>
              <a:ext cx="1889185" cy="11300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rgbClr val="FFFFFF"/>
                  </a:solidFill>
                </a:rPr>
                <a:t>Klijent (dobavljač)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581956" y="2714684"/>
              <a:ext cx="1897809" cy="46582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dirty="0">
                  <a:solidFill>
                    <a:srgbClr val="FFFFFF"/>
                  </a:solidFill>
                </a:rPr>
                <a:t>K</a:t>
              </a:r>
              <a:r>
                <a:rPr lang="hr-HR" sz="1600" dirty="0" smtClean="0">
                  <a:solidFill>
                    <a:srgbClr val="FFFFFF"/>
                  </a:solidFill>
                </a:rPr>
                <a:t>upac 1: AA</a:t>
              </a:r>
              <a:endParaRPr lang="hr-HR" sz="1600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81955" y="3257937"/>
              <a:ext cx="1897809" cy="46582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dirty="0">
                  <a:solidFill>
                    <a:srgbClr val="FFFFFF"/>
                  </a:solidFill>
                </a:rPr>
                <a:t>K</a:t>
              </a:r>
              <a:r>
                <a:rPr lang="hr-HR" sz="1600" dirty="0" smtClean="0">
                  <a:solidFill>
                    <a:srgbClr val="FFFFFF"/>
                  </a:solidFill>
                </a:rPr>
                <a:t>upac 2: BB-</a:t>
              </a:r>
              <a:endParaRPr lang="hr-HR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623675" y="2514610"/>
              <a:ext cx="247052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094201" y="1526894"/>
              <a:ext cx="1889185" cy="11300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rgbClr val="FFFFFF"/>
                  </a:solidFill>
                </a:rPr>
                <a:t>BANKA</a:t>
              </a:r>
              <a:endParaRPr lang="hr-HR" dirty="0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07392" y="3314267"/>
              <a:ext cx="1889185" cy="11300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rgbClr val="FFFFFF"/>
                  </a:solidFill>
                </a:rPr>
                <a:t>F</a:t>
              </a:r>
              <a:r>
                <a:rPr lang="hr-HR" dirty="0" smtClean="0">
                  <a:solidFill>
                    <a:srgbClr val="FFFFFF"/>
                  </a:solidFill>
                </a:rPr>
                <a:t>aktor</a:t>
              </a:r>
              <a:endParaRPr lang="hr-HR" dirty="0">
                <a:solidFill>
                  <a:srgbClr val="FFFFFF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17544" y="3314267"/>
              <a:ext cx="1889185" cy="11300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rgbClr val="FFFFFF"/>
                  </a:solidFill>
                </a:rPr>
                <a:t>Klijent </a:t>
              </a:r>
              <a:r>
                <a:rPr lang="hr-HR" dirty="0">
                  <a:solidFill>
                    <a:srgbClr val="FFFFFF"/>
                  </a:solidFill>
                </a:rPr>
                <a:t>(dobavljač</a:t>
              </a:r>
              <a:r>
                <a:rPr lang="hr-HR" dirty="0" smtClean="0">
                  <a:solidFill>
                    <a:srgbClr val="FFFFFF"/>
                  </a:solidFill>
                </a:rPr>
                <a:t>)</a:t>
              </a:r>
              <a:endParaRPr lang="hr-HR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2606729" y="3758533"/>
              <a:ext cx="10006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3677" y="2195436"/>
              <a:ext cx="24705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623673" y="1583756"/>
              <a:ext cx="2470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err="1" smtClean="0"/>
                <a:t>Rating</a:t>
              </a:r>
              <a:r>
                <a:rPr lang="hr-HR" sz="1400" dirty="0" smtClean="0"/>
                <a:t> (</a:t>
              </a:r>
              <a:r>
                <a:rPr lang="hr-HR" sz="1200" dirty="0" smtClean="0"/>
                <a:t>min. </a:t>
              </a:r>
              <a:r>
                <a:rPr lang="hr-HR" sz="1200" dirty="0" err="1" smtClean="0"/>
                <a:t>risk</a:t>
              </a:r>
              <a:r>
                <a:rPr lang="hr-HR" sz="1200" dirty="0" smtClean="0"/>
                <a:t> standardi</a:t>
              </a:r>
              <a:r>
                <a:rPr lang="hr-HR" sz="1400" dirty="0" smtClean="0"/>
                <a:t>)</a:t>
              </a:r>
              <a:endParaRPr lang="hr-HR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623675" y="1876252"/>
              <a:ext cx="2491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49061" y="1932351"/>
              <a:ext cx="22197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Hipoteka ( ↓</a:t>
              </a:r>
              <a:r>
                <a:rPr lang="hr-HR" sz="1200" dirty="0" smtClean="0"/>
                <a:t>tržišta, RWA)</a:t>
              </a:r>
              <a:endParaRPr lang="hr-HR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649553" y="2227556"/>
              <a:ext cx="2418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Kreditno izložen 10m kn</a:t>
              </a:r>
              <a:endParaRPr lang="hr-HR" sz="14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581952" y="3801613"/>
              <a:ext cx="1897809" cy="46582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dirty="0">
                  <a:solidFill>
                    <a:srgbClr val="FFFFFF"/>
                  </a:solidFill>
                </a:rPr>
                <a:t>K</a:t>
              </a:r>
              <a:r>
                <a:rPr lang="hr-HR" sz="1600" dirty="0" smtClean="0">
                  <a:solidFill>
                    <a:srgbClr val="FFFFFF"/>
                  </a:solidFill>
                </a:rPr>
                <a:t>upac 3: </a:t>
              </a:r>
              <a:r>
                <a:rPr lang="hr-HR" sz="1600" dirty="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6581951" y="4408475"/>
              <a:ext cx="1897809" cy="46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dirty="0">
                  <a:solidFill>
                    <a:srgbClr val="FFFFFF"/>
                  </a:solidFill>
                </a:rPr>
                <a:t>K</a:t>
              </a:r>
              <a:r>
                <a:rPr lang="hr-HR" sz="1600" dirty="0" smtClean="0">
                  <a:solidFill>
                    <a:srgbClr val="FFFFFF"/>
                  </a:solidFill>
                </a:rPr>
                <a:t>upac 4: BBB</a:t>
              </a:r>
              <a:endParaRPr lang="hr-HR"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5" idx="2"/>
              <a:endCxn id="14" idx="7"/>
            </p:cNvCxnSpPr>
            <p:nvPr/>
          </p:nvCxnSpPr>
          <p:spPr>
            <a:xfrm flipH="1">
              <a:off x="5219912" y="2947597"/>
              <a:ext cx="1362044" cy="5321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" idx="2"/>
            </p:cNvCxnSpPr>
            <p:nvPr/>
          </p:nvCxnSpPr>
          <p:spPr>
            <a:xfrm flipH="1">
              <a:off x="5496577" y="3490850"/>
              <a:ext cx="1085378" cy="2444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2" idx="2"/>
            </p:cNvCxnSpPr>
            <p:nvPr/>
          </p:nvCxnSpPr>
          <p:spPr>
            <a:xfrm flipH="1" flipV="1">
              <a:off x="5496577" y="3968189"/>
              <a:ext cx="1085375" cy="663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3" idx="2"/>
              <a:endCxn id="14" idx="5"/>
            </p:cNvCxnSpPr>
            <p:nvPr/>
          </p:nvCxnSpPr>
          <p:spPr>
            <a:xfrm flipH="1" flipV="1">
              <a:off x="5219912" y="4278834"/>
              <a:ext cx="1362039" cy="3625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189731" y="3481710"/>
              <a:ext cx="1834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2</a:t>
              </a:r>
              <a:r>
                <a:rPr lang="hr-HR" dirty="0" smtClean="0"/>
                <a:t>0m kn</a:t>
              </a:r>
              <a:endParaRPr lang="hr-HR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06729" y="4034526"/>
              <a:ext cx="100066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29816" y="3727986"/>
              <a:ext cx="13860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hipoteka</a:t>
              </a:r>
              <a:endParaRPr lang="hr-HR" sz="14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708699" y="3801613"/>
              <a:ext cx="810883" cy="19974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08699" y="3789487"/>
              <a:ext cx="810883" cy="24503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621113" y="4290438"/>
              <a:ext cx="100066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229993" y="3987776"/>
              <a:ext cx="1834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1400" dirty="0" smtClean="0"/>
                <a:t>regres</a:t>
              </a:r>
              <a:endParaRPr lang="hr-HR" sz="14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45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06" y="1398553"/>
            <a:ext cx="8096250" cy="46313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Hvala na pozornosti!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sv-SE" sz="2600" dirty="0"/>
              <a:t>Dean Tomić, Dopredsjednik Udruženja faktoring društava HGK</a:t>
            </a:r>
            <a:endParaRPr lang="hr-HR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19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67744" y="2130425"/>
            <a:ext cx="61904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r-HR" sz="3100" dirty="0"/>
              <a:t>ULOGA FAKTORINGA U VEĆOJ DOSTUPNOSTI FINANCIRANJA MALOG I SREDNJEG PODUZETNIŠTVA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232848" cy="1417712"/>
          </a:xfrm>
        </p:spPr>
        <p:txBody>
          <a:bodyPr>
            <a:normAutofit/>
          </a:bodyPr>
          <a:lstStyle/>
          <a:p>
            <a:r>
              <a:rPr lang="hr-HR" sz="2400" dirty="0" smtClean="0">
                <a:solidFill>
                  <a:schemeClr val="tx1"/>
                </a:solidFill>
              </a:rPr>
              <a:t>                                       Dean Tomić, </a:t>
            </a:r>
            <a:r>
              <a:rPr lang="hr-HR" sz="2400" dirty="0" err="1" smtClean="0">
                <a:solidFill>
                  <a:schemeClr val="tx1"/>
                </a:solidFill>
              </a:rPr>
              <a:t>Infinitum</a:t>
            </a:r>
            <a:r>
              <a:rPr lang="hr-HR" sz="2400" dirty="0" smtClean="0">
                <a:solidFill>
                  <a:schemeClr val="tx1"/>
                </a:solidFill>
              </a:rPr>
              <a:t> </a:t>
            </a:r>
            <a:r>
              <a:rPr lang="hr-HR" sz="2400" dirty="0" err="1" smtClean="0">
                <a:solidFill>
                  <a:schemeClr val="tx1"/>
                </a:solidFill>
              </a:rPr>
              <a:t>factoring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1026" name="Slika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548680"/>
            <a:ext cx="21431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345721"/>
            <a:ext cx="8096250" cy="481958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Faktoring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je financijska usluga otkupa predmeta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faktoringa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Predmet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faktoringa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su postojeće i/ili buduće, dospjele i nedospjele, cijele ili djelomične novčane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tražbine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proizašle s osnova isporuka dobara i/ili usluga od strane poslovnih subjekata u tuzemstvu ili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inozemstvu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Predmet otkupa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je račun ili druga isprava kojom se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evidentira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isporuka dobara ili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usluga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Osnova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je komercijalna aktivnost između dobavljača i kupca</a:t>
            </a:r>
          </a:p>
          <a:p>
            <a:pPr algn="just">
              <a:buFont typeface="Wingdings" pitchFamily="2" charset="2"/>
              <a:buChar char="ü"/>
            </a:pP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Tuzemni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u kojem su svi subjekti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rezidenti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Inozemni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u kojem je najmanje jedan od subjekata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nerezident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r-H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Regresni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je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u kojem dobavljač jamči faktoru za obvezu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kupca</a:t>
            </a:r>
          </a:p>
          <a:p>
            <a:pPr marL="0" indent="0" algn="just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Bezregresni faktoring je faktoring u kojem cjelokupni rizik naplate od kupca snosi faktor. </a:t>
            </a:r>
            <a:endParaRPr lang="hr-H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       Dobavljač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odgovara za bonitet i veritet potraživanja.</a:t>
            </a:r>
          </a:p>
          <a:p>
            <a:pPr marL="0" indent="0" algn="just">
              <a:buNone/>
            </a:pPr>
            <a:endParaRPr lang="hr-HR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</a:t>
            </a:r>
            <a:r>
              <a:rPr lang="hr-HR" dirty="0" smtClean="0"/>
              <a:t>aktoring općenito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82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Tržište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16449" y="1367321"/>
            <a:ext cx="487871" cy="2232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Franklin Gothic Book"/>
              <a:buNone/>
            </a:pPr>
            <a:endParaRPr lang="hr-HR" sz="1400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07996" y="4653136"/>
            <a:ext cx="8096250" cy="10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Nakon kontinuiranog rasta 2010–2014, u 2015 pad prometa 7% 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(samostalne faktoring tvrtke)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Na tržištu posluje 16 samostalnih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 tvrtki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Faktoring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unutar banaka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Zakon o faktoringu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stupio na snagu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Franklin Gothic Book"/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002501"/>
              </p:ext>
            </p:extLst>
          </p:nvPr>
        </p:nvGraphicFramePr>
        <p:xfrm>
          <a:off x="457200" y="1600201"/>
          <a:ext cx="8003232" cy="27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2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hr-HR" sz="3500" dirty="0" smtClean="0">
                <a:latin typeface="+mn-lt"/>
                <a:ea typeface="+mn-ea"/>
                <a:cs typeface="+mn-cs"/>
              </a:rPr>
              <a:t>F</a:t>
            </a:r>
            <a:r>
              <a:rPr lang="hr-HR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aktoring …</a:t>
            </a:r>
          </a:p>
        </p:txBody>
      </p:sp>
      <p:sp>
        <p:nvSpPr>
          <p:cNvPr id="11267" name="Content Placeholder 8"/>
          <p:cNvSpPr>
            <a:spLocks noGrp="1"/>
          </p:cNvSpPr>
          <p:nvPr>
            <p:ph idx="1"/>
          </p:nvPr>
        </p:nvSpPr>
        <p:spPr>
          <a:xfrm>
            <a:off x="457200" y="1605327"/>
            <a:ext cx="8229600" cy="46243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Faktoring je suvremeni način financiranja poduzeća putem prodaje kratkoročnih potraživanja.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aktor otkupljuje kratkoročna potraživanja koja temeljem dokumenata kojima se evidentira postojanje kratkoročnog potraživanja (fakture).</a:t>
            </a:r>
          </a:p>
          <a:p>
            <a:pPr>
              <a:defRPr/>
            </a:pPr>
            <a:endParaRPr lang="hr-H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hr-HR" sz="1600" b="1" dirty="0" smtClean="0"/>
              <a:t>KAKO FUNKCIONIRA FAKTORING?</a:t>
            </a:r>
            <a:endParaRPr lang="hr-HR" sz="1600" dirty="0" smtClean="0"/>
          </a:p>
          <a:p>
            <a:pPr>
              <a:buFont typeface="Wingdings 2" pitchFamily="18" charset="2"/>
              <a:buNone/>
              <a:defRPr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	Financiranje se provodi tako da se odmah isplati 80-95 posto vrijednosti fakture (predujam) na račun prodavatelja faktura, umanjeno za faktoring naknadu. Preostalih 5-20 posto vrijednosti doznačuje se nakon dospjeća, odnosno nakon izmirenja obveza od dužnika.</a:t>
            </a:r>
          </a:p>
          <a:p>
            <a:pPr>
              <a:buFont typeface="Wingdings 2" pitchFamily="18" charset="2"/>
              <a:buNone/>
              <a:defRPr/>
            </a:pPr>
            <a:endParaRPr lang="hr-H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defRPr/>
            </a:pPr>
            <a:r>
              <a:rPr lang="hr-HR" sz="1600" b="1" dirty="0" smtClean="0"/>
              <a:t>KOME JE FAKTORING NAMIJENJEN?</a:t>
            </a:r>
            <a:endParaRPr lang="hr-HR" sz="1600" dirty="0" smtClean="0"/>
          </a:p>
          <a:p>
            <a:pPr>
              <a:buFont typeface="Wingdings 2" pitchFamily="18" charset="2"/>
              <a:buNone/>
              <a:defRPr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	Faktoring je pogodan oblik kratkoročnog financiranja za sve poslovne subjekte koji imaju kvalitetna potraživanja, a ne mogu ili ne žele sredstva prikupiti na klasičan način putem kreditnog zaduženja. Vrlo je kvalitetan oblik financiranja i za izvoznike, jer ih oslobađa rizika provjere boniteta kupca, rizika neplaćanja, tečajnih i političkih rizika.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5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hr-HR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Funkcije faktoringa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66214"/>
            <a:ext cx="4040188" cy="1150937"/>
          </a:xfrm>
        </p:spPr>
        <p:txBody>
          <a:bodyPr/>
          <a:lstStyle/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hr-HR" sz="1600" b="0" dirty="0" smtClean="0">
                <a:solidFill>
                  <a:schemeClr val="accent6">
                    <a:lumMod val="75000"/>
                  </a:schemeClr>
                </a:solidFill>
              </a:rPr>
              <a:t>financiranje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hr-HR" sz="1600" b="0" dirty="0" smtClean="0">
                <a:solidFill>
                  <a:schemeClr val="accent6">
                    <a:lumMod val="75000"/>
                  </a:schemeClr>
                </a:solidFill>
              </a:rPr>
              <a:t>osiguranje naplate (del credere)</a:t>
            </a:r>
          </a:p>
          <a:p>
            <a:pPr marL="342900" indent="-342900">
              <a:buFont typeface="Calibri" pitchFamily="34" charset="0"/>
              <a:buAutoNum type="arabicPeriod"/>
              <a:defRPr/>
            </a:pPr>
            <a:r>
              <a:rPr lang="hr-HR" sz="1600" b="0" dirty="0" smtClean="0">
                <a:solidFill>
                  <a:schemeClr val="accent6">
                    <a:lumMod val="75000"/>
                  </a:schemeClr>
                </a:solidFill>
              </a:rPr>
              <a:t>upravljanje potraživanjima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781301"/>
            <a:ext cx="4186238" cy="3167980"/>
          </a:xfrm>
        </p:spPr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  <a:defRPr/>
            </a:pPr>
            <a:endParaRPr lang="hr-HR" sz="1600" dirty="0" smtClean="0"/>
          </a:p>
          <a:p>
            <a:pPr>
              <a:buFont typeface="Wingdings 2" pitchFamily="18" charset="2"/>
              <a:buNone/>
              <a:defRPr/>
            </a:pPr>
            <a:r>
              <a:rPr lang="vi-VN" sz="1600" b="1" dirty="0" smtClean="0"/>
              <a:t>PREDNOSTI FAKTORINGA: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poboljšanje likvidnosti - brzim dolaskom do novca znatno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poboljša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likvidnost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oduzeća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uravnoteženje odnosa između kratkoročnih potraživanja i kratkoročnih obveza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kreditne sposobnosti i boniteta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 rizika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rentabilnosti poslovanja</a:t>
            </a:r>
          </a:p>
          <a:p>
            <a:pPr>
              <a:defRPr/>
            </a:pPr>
            <a:r>
              <a:rPr lang="vi-VN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ekspanzije poslovanja, povećanje prodaje i veća konkurentnost.</a:t>
            </a:r>
          </a:p>
          <a:p>
            <a:pPr>
              <a:defRPr/>
            </a:pPr>
            <a:endParaRPr lang="hr-HR" dirty="0" smtClean="0"/>
          </a:p>
        </p:txBody>
      </p:sp>
      <p:sp>
        <p:nvSpPr>
          <p:cNvPr id="12293" name="Content Placeholder 7"/>
          <p:cNvSpPr>
            <a:spLocks noGrp="1"/>
          </p:cNvSpPr>
          <p:nvPr>
            <p:ph sz="quarter" idx="4"/>
          </p:nvPr>
        </p:nvSpPr>
        <p:spPr>
          <a:xfrm>
            <a:off x="4633119" y="1628800"/>
            <a:ext cx="4043362" cy="4516438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hr-HR" sz="1600" b="1" dirty="0" smtClean="0"/>
              <a:t>UTJECAJ FAKTORINGA NA BILANCU</a:t>
            </a:r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>
              <a:buFont typeface="Wingdings 2" pitchFamily="18" charset="2"/>
              <a:buNone/>
              <a:defRPr/>
            </a:pPr>
            <a:endParaRPr lang="hr-HR" sz="1200" dirty="0" smtClean="0"/>
          </a:p>
          <a:p>
            <a:pPr marL="0" indent="0" algn="just">
              <a:buFont typeface="Wingdings 2" pitchFamily="18" charset="2"/>
              <a:buNone/>
              <a:defRPr/>
            </a:pPr>
            <a:endParaRPr lang="hr-HR" sz="1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r-HR" sz="1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r-HR" sz="1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r-HR" sz="1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hr-HR" sz="1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hr-HR" sz="1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Ustupanjem kratkoročnih potraživanja od Kupaca, dolazi do transformacije unutar kratkotrajne imovine društva kroz potraživanja, a korištenjem dobivenih </a:t>
            </a:r>
            <a:r>
              <a:rPr lang="hr-HR" sz="10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Sredstava od faktora za plaćanje obveza dobavljačima dolazi do smanjenja kratkoročnih obveza. Sredstva dobivena od faktora ne moraju se koristiti samo za plaćanje obveza prema dobavljačima nego i za plaćanje kratkoročnih kredita. Sve navedeno utječe na povećanje dobiti iz poslovanja, poboljšanje rentabilnosti aktive, manju zaduženost društva kroz poboljšanje financiranja temeljem vlastite kratkoročne imovine a time i bolji bonitet i kreditna sposobnost.</a:t>
            </a:r>
            <a:endParaRPr lang="hr-HR" sz="1000" b="1" dirty="0" smtClean="0">
              <a:solidFill>
                <a:schemeClr val="accent6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 cstate="print"/>
          <a:srcRect l="21431" t="23242" r="24319" b="28725"/>
          <a:stretch>
            <a:fillRect/>
          </a:stretch>
        </p:blipFill>
        <p:spPr bwMode="auto">
          <a:xfrm>
            <a:off x="4572000" y="2205038"/>
            <a:ext cx="41656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805264"/>
            <a:ext cx="2895600" cy="365125"/>
          </a:xfrm>
        </p:spPr>
        <p:txBody>
          <a:bodyPr/>
          <a:lstStyle/>
          <a:p>
            <a:r>
              <a:rPr lang="hr-HR" dirty="0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74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proizvoda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84785"/>
            <a:ext cx="4676475" cy="395847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Domaći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faktoring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(regresni/ </a:t>
            </a:r>
            <a:r>
              <a:rPr lang="hr-HR" sz="1600" dirty="0" err="1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bezregresni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)</a:t>
            </a:r>
          </a:p>
          <a:p>
            <a:pPr marL="457200" lvl="1" indent="0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Otkup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mjeničnog </a:t>
            </a: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potraživanja / eskont mjenica</a:t>
            </a:r>
            <a:endParaRPr lang="hr-HR" sz="1600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marL="457200" lvl="1" indent="0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Dobavljački faktoring</a:t>
            </a:r>
          </a:p>
          <a:p>
            <a:pPr marL="457200" lvl="1" indent="0">
              <a:buNone/>
            </a:pPr>
            <a:endParaRPr lang="hr-HR" sz="1600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Međunarodni</a:t>
            </a:r>
          </a:p>
          <a:p>
            <a:pPr lvl="2">
              <a:buFont typeface="Wingdings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Jednofaktorski/ direktni</a:t>
            </a:r>
          </a:p>
          <a:p>
            <a:pPr lvl="2">
              <a:buFont typeface="Wingdings" pitchFamily="2" charset="2"/>
              <a:buChar char="ü"/>
            </a:pPr>
            <a:r>
              <a:rPr lang="hr-HR" sz="1600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dvofaktorski</a:t>
            </a:r>
            <a:endParaRPr lang="hr-HR" sz="1600" dirty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hr-HR" sz="1600" dirty="0" smtClean="0">
              <a:solidFill>
                <a:schemeClr val="accent6">
                  <a:lumMod val="75000"/>
                </a:schemeClr>
              </a:solidFill>
              <a:ea typeface="+mn-ea"/>
              <a:cs typeface="+mn-cs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Faktoring </a:t>
            </a:r>
            <a:r>
              <a:rPr lang="hr-HR" sz="16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uz osiguranje potraživanje</a:t>
            </a:r>
          </a:p>
        </p:txBody>
      </p:sp>
      <p:pic>
        <p:nvPicPr>
          <p:cNvPr id="4" name="Slika 5" descr="business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89" y="2570672"/>
            <a:ext cx="3131381" cy="264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49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>
              <a:defRPr/>
            </a:pPr>
            <a:r>
              <a:rPr lang="hr-HR" sz="3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3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Domaći </a:t>
            </a:r>
            <a:r>
              <a:rPr lang="hr-HR" sz="35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faktoring</a:t>
            </a:r>
            <a:endParaRPr lang="hr-HR" sz="35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5219700" y="1525763"/>
            <a:ext cx="3529013" cy="1944688"/>
          </a:xfrm>
        </p:spPr>
        <p:txBody>
          <a:bodyPr>
            <a:normAutofit/>
          </a:bodyPr>
          <a:lstStyle/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Faktura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Zahtjev za otkup potraživanja (fakture)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Provjera boniteta dužnika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Avans (80-95%)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Plaćanje po dospijeću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</a:rPr>
              <a:t>Preostali iznos fakture (10-20%) </a:t>
            </a:r>
            <a:endParaRPr lang="hr-HR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3910877"/>
            <a:ext cx="8002588" cy="201612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Prodavatelj prodaje i isporučuje robu kupcu-dužniku i ispostavlja mu fakturu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Prodavatelj ustupa potraživanje faktoru uz kopiju fakture i ostale dokumente kojima dokazuje postojanje potraživanja  (veritet)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aktor izvješćuje dužnika (kupca) o ustupljenom potraživanju (cesiji), te dužnik potpisuje cesiju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Faktor u ugovorenom roku temeljem potpisane ugovorne dokumentacije isplaćuje na račun prodavatelja 80-95% vrijednosti fakture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 dospijeću potraživanja dužnik plaća fakturu na račun faktora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Nakon naplate fakture faktor isplaćuje razliku sredstava u visini 5-20% </a:t>
            </a:r>
            <a:endParaRPr lang="hr-H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3" cstate="print"/>
          <a:srcRect l="24625" t="33566" r="26375" b="26147"/>
          <a:stretch>
            <a:fillRect/>
          </a:stretch>
        </p:blipFill>
        <p:spPr bwMode="auto">
          <a:xfrm>
            <a:off x="539750" y="1346797"/>
            <a:ext cx="4752975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9750" y="1557338"/>
            <a:ext cx="35274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endParaRPr lang="hr-HR" sz="2500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zervirano mjesto sadržaja 3"/>
          <p:cNvSpPr txBox="1">
            <a:spLocks/>
          </p:cNvSpPr>
          <p:nvPr/>
        </p:nvSpPr>
        <p:spPr bwMode="auto">
          <a:xfrm>
            <a:off x="2523737" y="1824881"/>
            <a:ext cx="1047628" cy="1824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buClr>
                <a:schemeClr val="accent1">
                  <a:lumMod val="90000"/>
                  <a:lumOff val="10000"/>
                </a:schemeClr>
              </a:buClr>
              <a:buNone/>
              <a:defRPr/>
            </a:pPr>
            <a:r>
              <a:rPr lang="hr-HR" sz="1200" b="1" kern="0" dirty="0" smtClean="0"/>
              <a:t>FAKTOR</a:t>
            </a: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7551" y="5805264"/>
            <a:ext cx="2895600" cy="365125"/>
          </a:xfrm>
        </p:spPr>
        <p:txBody>
          <a:bodyPr/>
          <a:lstStyle/>
          <a:p>
            <a:r>
              <a:rPr lang="hr-HR" smtClean="0"/>
              <a:t>Udruženje faktoring društava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8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980"/>
            <a:ext cx="8229600" cy="49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sz="2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3600" dirty="0">
                <a:latin typeface="+mn-lt"/>
                <a:ea typeface="+mn-ea"/>
                <a:cs typeface="+mn-cs"/>
              </a:rPr>
              <a:t>O</a:t>
            </a:r>
            <a:r>
              <a:rPr lang="hr-HR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tkup mjeničnog potraživanja / eskont mjenica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4365104"/>
            <a:ext cx="8291264" cy="180020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Prodavatelj prodaje i isporučuje robu kupcu-dužniku i ispostavlja mu fakturu, a ovaj mu za to izdaje mjenicu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Prodavatelj podnosi faktoru Zahtjev za otkup mjenica i dostavlja mu potrebnu dokumentaciju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Na temelju dostupnih podataka faktor provjerava bonitet izdavatelja mjenice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Faktor u ugovorenom roku isplaćuje na račun prodavatelja diskontiranu vrijednost mjenice / predujam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hr-H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 dospijeću, mjenica se šalje na naplatu u korist računa faktora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963" y="1484313"/>
            <a:ext cx="3097212" cy="4870450"/>
          </a:xfrm>
        </p:spPr>
        <p:txBody>
          <a:bodyPr>
            <a:normAutofit/>
          </a:bodyPr>
          <a:lstStyle/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Mjenica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Zahtjev za otkup mjenice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Provjera boniteta dužnika 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Isplata eskonta / predujma</a:t>
            </a:r>
          </a:p>
          <a:p>
            <a:pPr marL="342900" indent="-257175">
              <a:buFont typeface="+mj-lt"/>
              <a:buAutoNum type="arabicPeriod"/>
              <a:defRPr/>
            </a:pPr>
            <a:r>
              <a:rPr lang="hr-HR" sz="1400" dirty="0" smtClean="0">
                <a:solidFill>
                  <a:schemeClr val="accent6">
                    <a:lumMod val="75000"/>
                  </a:schemeClr>
                </a:solidFill>
              </a:rPr>
              <a:t>Naplata o dospjeću mjenice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 cstate="print"/>
          <a:srcRect l="20406" t="37106" r="22743" b="17809"/>
          <a:stretch>
            <a:fillRect/>
          </a:stretch>
        </p:blipFill>
        <p:spPr bwMode="auto">
          <a:xfrm>
            <a:off x="468313" y="1341437"/>
            <a:ext cx="53276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sadržaja 3"/>
          <p:cNvSpPr txBox="1">
            <a:spLocks/>
          </p:cNvSpPr>
          <p:nvPr/>
        </p:nvSpPr>
        <p:spPr bwMode="auto">
          <a:xfrm>
            <a:off x="2771800" y="1819588"/>
            <a:ext cx="1047628" cy="22719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>
              <a:buClr>
                <a:schemeClr val="accent1">
                  <a:lumMod val="90000"/>
                  <a:lumOff val="10000"/>
                </a:schemeClr>
              </a:buClr>
              <a:buNone/>
              <a:defRPr/>
            </a:pPr>
            <a:r>
              <a:rPr lang="hr-HR" sz="1400" b="1" kern="0" dirty="0" smtClean="0"/>
              <a:t>FAKTOR</a:t>
            </a: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zervirano mjesto sadržaja 3"/>
          <p:cNvSpPr txBox="1">
            <a:spLocks/>
          </p:cNvSpPr>
          <p:nvPr/>
        </p:nvSpPr>
        <p:spPr bwMode="auto">
          <a:xfrm>
            <a:off x="755576" y="3212976"/>
            <a:ext cx="1368152" cy="43204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buClr>
                <a:schemeClr val="accent1">
                  <a:lumMod val="90000"/>
                  <a:lumOff val="10000"/>
                </a:schemeClr>
              </a:buClr>
              <a:buNone/>
              <a:defRPr/>
            </a:pPr>
            <a:r>
              <a:rPr lang="hr-HR" sz="1200" b="1" kern="0" dirty="0" smtClean="0"/>
              <a:t>PRODAVATELJ MJENICE</a:t>
            </a: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zervirano mjesto sadržaja 3"/>
          <p:cNvSpPr txBox="1">
            <a:spLocks/>
          </p:cNvSpPr>
          <p:nvPr/>
        </p:nvSpPr>
        <p:spPr bwMode="auto">
          <a:xfrm>
            <a:off x="4211960" y="3149352"/>
            <a:ext cx="1368152" cy="4320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85725" indent="0" algn="ctr">
              <a:buClr>
                <a:schemeClr val="accent1">
                  <a:lumMod val="90000"/>
                  <a:lumOff val="10000"/>
                </a:schemeClr>
              </a:buClr>
              <a:buNone/>
              <a:defRPr/>
            </a:pPr>
            <a:r>
              <a:rPr lang="hr-HR" sz="1200" b="1" kern="0" dirty="0" smtClean="0"/>
              <a:t>IZDAVATELJ MJENICE</a:t>
            </a: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zervirano mjesto sadržaja 3"/>
          <p:cNvSpPr txBox="1">
            <a:spLocks/>
          </p:cNvSpPr>
          <p:nvPr/>
        </p:nvSpPr>
        <p:spPr bwMode="auto">
          <a:xfrm>
            <a:off x="1907704" y="2564903"/>
            <a:ext cx="1512168" cy="2701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zervirano mjesto sadržaja 3"/>
          <p:cNvSpPr txBox="1">
            <a:spLocks/>
          </p:cNvSpPr>
          <p:nvPr/>
        </p:nvSpPr>
        <p:spPr bwMode="auto">
          <a:xfrm>
            <a:off x="2097582" y="2420888"/>
            <a:ext cx="1512168" cy="2143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Franklin Gothic Book"/>
              <a:buChar char="−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Font typeface="Franklin Gothic Book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indent="-257175">
              <a:buClr>
                <a:schemeClr val="accent1">
                  <a:lumMod val="90000"/>
                  <a:lumOff val="10000"/>
                </a:schemeClr>
              </a:buClr>
              <a:buFont typeface="+mj-lt"/>
              <a:buAutoNum type="arabicPeriod"/>
              <a:defRPr/>
            </a:pPr>
            <a:endParaRPr lang="hr-HR" sz="1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6352" y="5733256"/>
            <a:ext cx="2895600" cy="365125"/>
          </a:xfrm>
        </p:spPr>
        <p:txBody>
          <a:bodyPr/>
          <a:lstStyle/>
          <a:p>
            <a:r>
              <a:rPr lang="hr-HR" dirty="0" smtClean="0"/>
              <a:t>Udruženje faktoring društava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5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druženje faktoring društava 4 11 2014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Udruženje faktoring društava 4 11 2014 </Template>
  <TotalTime>315</TotalTime>
  <Words>1088</Words>
  <Application>Microsoft Office PowerPoint</Application>
  <PresentationFormat>On-screen Show (4:3)</PresentationFormat>
  <Paragraphs>199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Wingdings</vt:lpstr>
      <vt:lpstr>Wingdings 2</vt:lpstr>
      <vt:lpstr>Udruženje faktoring društava 4 11 2014 </vt:lpstr>
      <vt:lpstr>PowerPoint Presentation</vt:lpstr>
      <vt:lpstr>ULOGA FAKTORINGA U VEĆOJ DOSTUPNOSTI FINANCIRANJA MALOG I SREDNJEG PODUZETNIŠTVA </vt:lpstr>
      <vt:lpstr>Faktoring općenito</vt:lpstr>
      <vt:lpstr>Tržište</vt:lpstr>
      <vt:lpstr>Faktoring …</vt:lpstr>
      <vt:lpstr> Funkcije faktoringa</vt:lpstr>
      <vt:lpstr>Vrste proizvoda</vt:lpstr>
      <vt:lpstr> Domaći faktoring</vt:lpstr>
      <vt:lpstr> Otkup mjeničnog potraživanja / eskont mjenica</vt:lpstr>
      <vt:lpstr>  Dobavljački faktoring</vt:lpstr>
      <vt:lpstr>Međunarodni faktoring- dvofaktorski</vt:lpstr>
      <vt:lpstr>Međunarodni faktoring u koracima</vt:lpstr>
      <vt:lpstr>Prednosti faktoringa</vt:lpstr>
      <vt:lpstr>Još jedan aspekt...</vt:lpstr>
      <vt:lpstr>Pitanja…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Tomic</dc:creator>
  <cp:lastModifiedBy>Sanja Ćorić</cp:lastModifiedBy>
  <cp:revision>21</cp:revision>
  <dcterms:created xsi:type="dcterms:W3CDTF">2014-11-03T08:01:31Z</dcterms:created>
  <dcterms:modified xsi:type="dcterms:W3CDTF">2016-06-15T10:49:03Z</dcterms:modified>
</cp:coreProperties>
</file>