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336" r:id="rId3"/>
    <p:sldId id="311" r:id="rId4"/>
    <p:sldId id="312" r:id="rId5"/>
    <p:sldId id="313" r:id="rId6"/>
    <p:sldId id="323" r:id="rId7"/>
    <p:sldId id="315" r:id="rId8"/>
    <p:sldId id="333" r:id="rId9"/>
    <p:sldId id="334" r:id="rId10"/>
    <p:sldId id="335" r:id="rId11"/>
    <p:sldId id="329" r:id="rId12"/>
    <p:sldId id="324" r:id="rId13"/>
    <p:sldId id="318" r:id="rId14"/>
    <p:sldId id="330" r:id="rId15"/>
    <p:sldId id="319" r:id="rId16"/>
    <p:sldId id="332" r:id="rId17"/>
    <p:sldId id="306" r:id="rId18"/>
  </p:sldIdLst>
  <p:sldSz cx="12192000" cy="6858000"/>
  <p:notesSz cx="9928225" cy="67976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iša Košutić" initials="S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4" autoAdjust="0"/>
    <p:restoredTop sz="89600" autoAdjust="0"/>
  </p:normalViewPr>
  <p:slideViewPr>
    <p:cSldViewPr snapToGrid="0">
      <p:cViewPr varScale="1">
        <p:scale>
          <a:sx n="103" d="100"/>
          <a:sy n="103" d="100"/>
        </p:scale>
        <p:origin x="13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B0FBF-ACC6-4576-AEF1-B638EC3ED1E9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A253E-756B-47EE-843C-18765CA886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063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2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1993C-B7B8-44BD-98A5-5DC1C75B6B11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B0F58-89D7-4090-92E6-8B8EB479EF7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62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B0F58-89D7-4090-92E6-8B8EB479EF7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264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B0F58-89D7-4090-92E6-8B8EB479EF70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9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7101-0E4D-4630-8DC9-46CE2D509077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1CC3-961B-401C-B0AE-D1D8DD8F9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262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7101-0E4D-4630-8DC9-46CE2D509077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1CC3-961B-401C-B0AE-D1D8DD8F9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552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7101-0E4D-4630-8DC9-46CE2D509077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1CC3-961B-401C-B0AE-D1D8DD8F9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94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7101-0E4D-4630-8DC9-46CE2D509077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1CC3-961B-401C-B0AE-D1D8DD8F9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72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7101-0E4D-4630-8DC9-46CE2D509077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1CC3-961B-401C-B0AE-D1D8DD8F9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64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7101-0E4D-4630-8DC9-46CE2D509077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1CC3-961B-401C-B0AE-D1D8DD8F9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65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7101-0E4D-4630-8DC9-46CE2D509077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1CC3-961B-401C-B0AE-D1D8DD8F9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36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7101-0E4D-4630-8DC9-46CE2D509077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1CC3-961B-401C-B0AE-D1D8DD8F9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7101-0E4D-4630-8DC9-46CE2D509077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1CC3-961B-401C-B0AE-D1D8DD8F9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19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7101-0E4D-4630-8DC9-46CE2D509077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1CC3-961B-401C-B0AE-D1D8DD8F9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09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7101-0E4D-4630-8DC9-46CE2D509077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1CC3-961B-401C-B0AE-D1D8DD8F9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65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7101-0E4D-4630-8DC9-46CE2D509077}" type="datetimeFigureOut">
              <a:rPr lang="hr-HR" smtClean="0"/>
              <a:t>6.12.2017.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1CC3-961B-401C-B0AE-D1D8DD8F9B5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60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D:\backup\Desktop\hgk_b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2508" y="0"/>
            <a:ext cx="12422531" cy="688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5" descr="D:\backup\Desktop\HGK_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143" y="209015"/>
            <a:ext cx="6199228" cy="293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8758" y="2723949"/>
            <a:ext cx="11521440" cy="48030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Radionica o promjeni uređaja za grijanje te mogućnostima zamjene u višestambenim zgradama</a:t>
            </a:r>
            <a:endParaRPr lang="hr-HR" sz="30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hr-HR" sz="3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hr-HR" sz="43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DIMNJAČARSTVO – PRIMJER IZ PRAKSE KOD PROMJENE TZV. KOMBI BOJLERA </a:t>
            </a:r>
            <a:endParaRPr lang="hr-HR" sz="43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hr-HR" sz="3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hr-HR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Dejan Lončarić, Dimnjak d.o.o</a:t>
            </a:r>
            <a:r>
              <a:rPr lang="hr-HR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ctr"/>
            <a:r>
              <a:rPr lang="hr-HR" sz="2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HGK, Grupacija </a:t>
            </a:r>
            <a:r>
              <a:rPr lang="hr-HR" sz="2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dimnjačara</a:t>
            </a:r>
            <a:endParaRPr lang="hr-HR" sz="23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hr-HR" sz="23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Osijek, 7. prosinac 2017.</a:t>
            </a:r>
            <a:endParaRPr lang="hr-HR" sz="23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6275" y="3904010"/>
            <a:ext cx="11263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hr-HR" sz="2000" dirty="0">
              <a:solidFill>
                <a:srgbClr val="1F497D"/>
              </a:solidFill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likovni rezultat za labi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11" y="59888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7646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9" y="1019122"/>
            <a:ext cx="1126365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Projekt: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/>
              </a:rPr>
              <a:t>Prema TPD-u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/>
              </a:rPr>
              <a:t>Podloga projektu – prijedlog Tehničkog rješenja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/>
              </a:rPr>
              <a:t>Uvjeti prema TPD-e projekt treba biti usuglašen  - bitno za dimnjačara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</a:rPr>
              <a:t>HRN </a:t>
            </a:r>
            <a:r>
              <a:rPr lang="hr-HR" sz="2000" i="1" dirty="0">
                <a:solidFill>
                  <a:schemeClr val="accent5">
                    <a:lumMod val="75000"/>
                  </a:schemeClr>
                </a:solidFill>
              </a:rPr>
              <a:t>EN 1443:2003 Dimnjaci – Opći zahtjevi </a:t>
            </a:r>
            <a:endParaRPr lang="hr-HR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</a:rPr>
              <a:t>HRN </a:t>
            </a:r>
            <a:r>
              <a:rPr lang="hr-HR" sz="2000" i="1" dirty="0">
                <a:solidFill>
                  <a:schemeClr val="accent5">
                    <a:lumMod val="75000"/>
                  </a:schemeClr>
                </a:solidFill>
              </a:rPr>
              <a:t>EN 13384-2:2003 Dimnjaci – Metode toplinskog proračuna i proračuna dinamike fluida – 2. dio: Dim­njaci s više uređaja za 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</a:rPr>
              <a:t>loženje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000" i="1" dirty="0">
                <a:solidFill>
                  <a:schemeClr val="accent5">
                    <a:lumMod val="75000"/>
                  </a:schemeClr>
                </a:solidFill>
              </a:rPr>
              <a:t>HRN DIN 18160-5:2003 Dimnjaci – 5. dio: Naprave za pristup dim­njaku – Zahtjevi, projektiranje i </a:t>
            </a:r>
            <a:r>
              <a:rPr lang="hr-HR" sz="2000" i="1" dirty="0" smtClean="0">
                <a:solidFill>
                  <a:schemeClr val="accent5">
                    <a:lumMod val="75000"/>
                  </a:schemeClr>
                </a:solidFill>
              </a:rPr>
              <a:t>izvedba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dirty="0"/>
              <a:t/>
            </a:r>
            <a:br>
              <a:rPr lang="hr-HR" sz="2000" dirty="0"/>
            </a:br>
            <a:endParaRPr lang="hr-HR" sz="2000" dirty="0">
              <a:solidFill>
                <a:srgbClr val="1F497D"/>
              </a:solidFill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3415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6275" y="3904010"/>
            <a:ext cx="11263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hr-HR" sz="2000" dirty="0">
              <a:solidFill>
                <a:srgbClr val="1F497D"/>
              </a:solidFill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likovni rezultat za labi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11" y="59888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3750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9" y="1019122"/>
            <a:ext cx="11263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hr-HR" sz="2000" dirty="0">
              <a:solidFill>
                <a:srgbClr val="1F497D"/>
              </a:solidFill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likovni rezultat za uspješno rješen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012" y="886793"/>
            <a:ext cx="6286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21775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9" y="1019122"/>
            <a:ext cx="11263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hr-HR" sz="2000" dirty="0">
              <a:solidFill>
                <a:srgbClr val="1F497D"/>
              </a:solidFill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likovni rezultat za uspješan dogov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69" y="1119531"/>
            <a:ext cx="6070948" cy="341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ikovni rezultat za dobri međuljudski odno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0" y="1119531"/>
            <a:ext cx="5400530" cy="341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116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487" y="887554"/>
            <a:ext cx="1126365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Radnje nakon dogovora: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/>
              </a:rPr>
              <a:t>Odabir izvođača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/>
              </a:rPr>
              <a:t>Izvođenje – PLINOINSTALATER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/>
              </a:rPr>
              <a:t>Prijava plinske instalacije - PLINOINSTALATER</a:t>
            </a:r>
            <a:endParaRPr lang="hr-HR" sz="2000" dirty="0" smtClean="0">
              <a:solidFill>
                <a:srgbClr val="1F497D"/>
              </a:solidFill>
              <a:latin typeface="Calibri" panose="020F0502020204030204" pitchFamily="34" charset="0"/>
              <a:ea typeface="Times New Roman"/>
            </a:endParaRP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/>
              </a:rPr>
              <a:t>Kontrola izvedenog  - DIMNJAČAR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/>
              </a:rPr>
              <a:t>Puštanje u rad – SERVISER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/>
              </a:rPr>
              <a:t>Kontrolna mjerenja – SERVISER I DIMNJAČAR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/>
              </a:rPr>
              <a:t>Potvrda SERVISERA ( Ovjera garancije )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/>
              </a:rPr>
              <a:t>Potvrda dimnjačara - DSN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latin typeface="Calibri" panose="020F0502020204030204" pitchFamily="34" charset="0"/>
                <a:ea typeface="Times New Roman"/>
              </a:rPr>
              <a:t>Arhiviranje – DISTRIBUTER PLINA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endParaRPr lang="hr-HR" sz="2000" dirty="0" smtClean="0">
              <a:solidFill>
                <a:srgbClr val="1F497D"/>
              </a:solidFill>
              <a:latin typeface="Calibri" panose="020F0502020204030204" pitchFamily="34" charset="0"/>
              <a:ea typeface="Times New Roman"/>
            </a:endParaRPr>
          </a:p>
          <a:p>
            <a:pPr>
              <a:spcBef>
                <a:spcPts val="600"/>
              </a:spcBef>
            </a:pPr>
            <a:endParaRPr lang="hr-HR" sz="2000" dirty="0" smtClean="0">
              <a:solidFill>
                <a:srgbClr val="1F497D"/>
              </a:solidFill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30963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9" y="1019122"/>
            <a:ext cx="11263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hr-HR" sz="2000" dirty="0">
              <a:solidFill>
                <a:srgbClr val="1F497D"/>
              </a:solidFill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8" y="509451"/>
            <a:ext cx="7607667" cy="50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597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93531" y="1800318"/>
            <a:ext cx="9027864" cy="1364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r-HR" sz="3200" dirty="0">
              <a:solidFill>
                <a:srgbClr val="CC0000"/>
              </a:solidFill>
              <a:latin typeface="+mn-lt"/>
            </a:endParaRPr>
          </a:p>
          <a:p>
            <a:pPr>
              <a:defRPr/>
            </a:pPr>
            <a:r>
              <a:rPr lang="hr-HR" sz="33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HRVATSKA GOSPODARSKA KOMORA</a:t>
            </a:r>
          </a:p>
          <a:p>
            <a:pPr>
              <a:defRPr/>
            </a:pPr>
            <a:endParaRPr lang="hr-HR" sz="9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hr-HR" sz="2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GRUPACIJA </a:t>
            </a:r>
            <a:r>
              <a:rPr lang="hr-HR" sz="2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DIMNJAČARA</a:t>
            </a:r>
            <a:endParaRPr lang="hr-HR" sz="26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hr-HR" sz="5000" b="1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20" name="Picture 7" descr="HGK z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5" y="1"/>
            <a:ext cx="12169076" cy="178366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5" y="5949280"/>
            <a:ext cx="12169076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62993" y="3212874"/>
            <a:ext cx="388894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el.:+385 1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 4828 382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Fax:+385 1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4828 379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r-HR" sz="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Rooseveltov trg 2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10000 Zagreb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, Croatia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endParaRPr lang="hr-HR" sz="1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e-mail: </a:t>
            </a:r>
            <a:r>
              <a:rPr lang="hr-HR" sz="1600" dirty="0">
                <a:solidFill>
                  <a:schemeClr val="accent1">
                    <a:lumMod val="50000"/>
                  </a:schemeClr>
                </a:solidFill>
              </a:rPr>
              <a:t>eoi@hgk.hr</a:t>
            </a:r>
          </a:p>
          <a:p>
            <a:pPr algn="ctr"/>
            <a:endParaRPr lang="en-US" sz="1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r-HR" sz="7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hr-HR" sz="1600" dirty="0" smtClean="0">
                <a:solidFill>
                  <a:schemeClr val="accent1">
                    <a:lumMod val="50000"/>
                  </a:schemeClr>
                </a:solidFill>
              </a:rPr>
              <a:t>www.hgk.hr</a:t>
            </a:r>
            <a:endParaRPr lang="hr-HR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19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46539" y="188349"/>
            <a:ext cx="11498317" cy="661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r-HR" sz="2000" dirty="0">
              <a:solidFill>
                <a:srgbClr val="CC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539" y="1019122"/>
            <a:ext cx="112636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000" i="1" dirty="0" smtClean="0">
              <a:solidFill>
                <a:srgbClr val="1F497D"/>
              </a:solidFill>
              <a:ea typeface="Times New Roman"/>
            </a:endParaRPr>
          </a:p>
          <a:p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STANJE U RH – DIMNJACI I UREĐAJI ZA LOŽENJE </a:t>
            </a:r>
            <a:endParaRPr lang="hr-HR" sz="2000" i="1" dirty="0">
              <a:solidFill>
                <a:srgbClr val="1F497D"/>
              </a:solidFill>
              <a:ea typeface="Times New Roman"/>
            </a:endParaRPr>
          </a:p>
          <a:p>
            <a:endParaRPr lang="hr-HR" sz="2000" i="1" dirty="0">
              <a:solidFill>
                <a:srgbClr val="1F497D"/>
              </a:solidFill>
              <a:ea typeface="Times New Roman"/>
            </a:endParaRPr>
          </a:p>
          <a:p>
            <a:pPr marL="342900" indent="-342900">
              <a:buFontTx/>
              <a:buChar char="-"/>
            </a:pPr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NEODRŽAVANI DIMNJACI I UREĐAJI</a:t>
            </a:r>
          </a:p>
          <a:p>
            <a:pPr marL="342900" indent="-342900">
              <a:buFontTx/>
              <a:buChar char="-"/>
            </a:pPr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„ISTROŠENI” DIMNJACI</a:t>
            </a:r>
          </a:p>
          <a:p>
            <a:pPr marL="342900" indent="-342900">
              <a:buFontTx/>
              <a:buChar char="-"/>
            </a:pPr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I NEPRILAGOĐENI DIMNJAC NOVIM UVJETIMA UREĐAJA ZA LOŽENJE</a:t>
            </a:r>
          </a:p>
          <a:p>
            <a:pPr marL="342900" indent="-342900">
              <a:buFontTx/>
              <a:buChar char="-"/>
            </a:pPr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PROMJENA SUSTAVA DOZRAČIVANJA ( PVC STOLARIJA, NAPE, VENTILATORI)</a:t>
            </a:r>
          </a:p>
          <a:p>
            <a:pPr marL="342900" indent="-342900">
              <a:buFontTx/>
              <a:buChar char="-"/>
            </a:pPr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STAROST DIMNJAK I UREĐAJA</a:t>
            </a:r>
          </a:p>
          <a:p>
            <a:pPr marL="342900" indent="-342900">
              <a:buFontTx/>
              <a:buChar char="-"/>
            </a:pPr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NEDOSTATAK REZERVNIH DIJELOVA</a:t>
            </a:r>
          </a:p>
          <a:p>
            <a:pPr marL="342900" indent="-342900">
              <a:buFontTx/>
              <a:buChar char="-"/>
            </a:pPr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NEISPLATIVOST POPRAVKA</a:t>
            </a:r>
          </a:p>
          <a:p>
            <a:endParaRPr lang="hr-HR" sz="2000" i="1" dirty="0" smtClean="0">
              <a:solidFill>
                <a:srgbClr val="1F497D"/>
              </a:solidFill>
              <a:ea typeface="Times New Roman"/>
            </a:endParaRPr>
          </a:p>
          <a:p>
            <a:pPr marL="457200" indent="-457200">
              <a:buAutoNum type="arabicPeriod"/>
            </a:pPr>
            <a:endParaRPr lang="hr-HR" sz="2000" i="1" dirty="0">
              <a:solidFill>
                <a:srgbClr val="1F497D"/>
              </a:solidFill>
              <a:ea typeface="Times New Roman"/>
            </a:endParaRPr>
          </a:p>
          <a:p>
            <a:pPr marL="457200" indent="-457200">
              <a:buAutoNum type="arabicPeriod"/>
            </a:pPr>
            <a:endParaRPr lang="hr-HR" sz="2000" i="1" dirty="0" smtClean="0">
              <a:solidFill>
                <a:srgbClr val="1F497D"/>
              </a:solidFill>
              <a:ea typeface="Times New Roman"/>
            </a:endParaRPr>
          </a:p>
          <a:p>
            <a:pPr marL="457200" indent="-457200">
              <a:buAutoNum type="arabicPeriod"/>
            </a:pPr>
            <a:endParaRPr lang="hr-HR" sz="2000" i="1" dirty="0" smtClean="0">
              <a:solidFill>
                <a:srgbClr val="1F497D"/>
              </a:solidFill>
              <a:ea typeface="Times New Roman"/>
            </a:endParaRPr>
          </a:p>
          <a:p>
            <a:pPr marL="457200" indent="-457200">
              <a:buAutoNum type="arabicPeriod"/>
            </a:pPr>
            <a:endParaRPr lang="hr-HR" sz="2000" i="1" dirty="0">
              <a:solidFill>
                <a:srgbClr val="1F497D"/>
              </a:solidFill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0080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46539" y="188349"/>
            <a:ext cx="11498317" cy="661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r-HR" sz="2000" dirty="0">
              <a:solidFill>
                <a:srgbClr val="CC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539" y="1019122"/>
            <a:ext cx="112636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REDOVNI ZADACI DIMNJAČARSTVA – održavanje dimnjaka i uređaja za loženje</a:t>
            </a:r>
          </a:p>
          <a:p>
            <a:endParaRPr lang="hr-HR" sz="2000" i="1" dirty="0" smtClean="0">
              <a:solidFill>
                <a:srgbClr val="1F497D"/>
              </a:solidFill>
              <a:ea typeface="Times New Roman"/>
            </a:endParaRPr>
          </a:p>
          <a:p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Odlukama o obavljanju dimnjačarskih poslova definirane radnje: </a:t>
            </a:r>
            <a:endParaRPr lang="hr-HR" sz="2000" i="1" dirty="0">
              <a:solidFill>
                <a:srgbClr val="1F497D"/>
              </a:solidFill>
              <a:ea typeface="Times New Roman"/>
            </a:endParaRPr>
          </a:p>
          <a:p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 </a:t>
            </a:r>
          </a:p>
          <a:p>
            <a:pPr marL="457200" indent="-457200">
              <a:buAutoNum type="arabicPeriod"/>
            </a:pPr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Čišćenje i kontrola </a:t>
            </a:r>
            <a:r>
              <a:rPr lang="hr-HR" sz="2000" i="1" dirty="0" err="1" smtClean="0">
                <a:solidFill>
                  <a:srgbClr val="1F497D"/>
                </a:solidFill>
                <a:ea typeface="Times New Roman"/>
              </a:rPr>
              <a:t>dimovodnih</a:t>
            </a:r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 objekata i uređaja za loženje</a:t>
            </a:r>
          </a:p>
          <a:p>
            <a:pPr marL="457200" indent="-457200">
              <a:buAutoNum type="arabicPeriod"/>
            </a:pPr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Izdavanje dimnjačarskog stručnog nalaza</a:t>
            </a:r>
          </a:p>
          <a:p>
            <a:pPr marL="457200" indent="-457200">
              <a:buAutoNum type="arabicPeriod"/>
            </a:pPr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Izdavanje tehničkog rješenja ( </a:t>
            </a:r>
            <a:r>
              <a:rPr lang="hr-HR" sz="2000" i="1" dirty="0">
                <a:solidFill>
                  <a:srgbClr val="1F497D"/>
                </a:solidFill>
                <a:ea typeface="Times New Roman"/>
              </a:rPr>
              <a:t>n</a:t>
            </a:r>
            <a:r>
              <a:rPr lang="hr-HR" sz="2000" i="1" dirty="0" smtClean="0">
                <a:solidFill>
                  <a:srgbClr val="1F497D"/>
                </a:solidFill>
                <a:ea typeface="Times New Roman"/>
              </a:rPr>
              <a:t>ovi objekti / uklanjanje neispravnosti / izmjena uređaja za loženje )</a:t>
            </a:r>
          </a:p>
          <a:p>
            <a:endParaRPr lang="hr-HR" sz="2000" i="1" dirty="0" smtClean="0">
              <a:solidFill>
                <a:srgbClr val="1F497D"/>
              </a:solidFill>
              <a:ea typeface="Times New Roman"/>
            </a:endParaRPr>
          </a:p>
          <a:p>
            <a:pPr marL="457200" indent="-457200">
              <a:buAutoNum type="arabicPeriod"/>
            </a:pPr>
            <a:endParaRPr lang="hr-HR" sz="2000" i="1" dirty="0">
              <a:solidFill>
                <a:srgbClr val="1F497D"/>
              </a:solidFill>
              <a:ea typeface="Times New Roman"/>
            </a:endParaRPr>
          </a:p>
          <a:p>
            <a:pPr marL="457200" indent="-457200">
              <a:buAutoNum type="arabicPeriod"/>
            </a:pPr>
            <a:endParaRPr lang="hr-HR" sz="2000" i="1" dirty="0" smtClean="0">
              <a:solidFill>
                <a:srgbClr val="1F497D"/>
              </a:solidFill>
              <a:ea typeface="Times New Roman"/>
            </a:endParaRPr>
          </a:p>
          <a:p>
            <a:pPr marL="457200" indent="-457200">
              <a:buAutoNum type="arabicPeriod"/>
            </a:pPr>
            <a:endParaRPr lang="hr-HR" sz="2000" i="1" dirty="0" smtClean="0">
              <a:solidFill>
                <a:srgbClr val="1F497D"/>
              </a:solidFill>
              <a:ea typeface="Times New Roman"/>
            </a:endParaRPr>
          </a:p>
          <a:p>
            <a:pPr marL="457200" indent="-457200">
              <a:buAutoNum type="arabicPeriod"/>
            </a:pPr>
            <a:endParaRPr lang="hr-HR" sz="2000" i="1" dirty="0">
              <a:solidFill>
                <a:srgbClr val="1F497D"/>
              </a:solidFill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2780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9" y="1019122"/>
            <a:ext cx="11263659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endParaRPr lang="hr-HR" sz="2000" i="1" dirty="0">
              <a:solidFill>
                <a:srgbClr val="1F497D"/>
              </a:solidFill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37" y="517236"/>
            <a:ext cx="7812000" cy="430736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52473"/>
          </a:xfrm>
        </p:spPr>
        <p:txBody>
          <a:bodyPr>
            <a:normAutofit/>
          </a:bodyPr>
          <a:lstStyle/>
          <a:p>
            <a:r>
              <a:rPr lang="hr-HR" sz="2400" i="1" dirty="0" smtClean="0">
                <a:solidFill>
                  <a:srgbClr val="1F497D"/>
                </a:solidFill>
                <a:ea typeface="Times New Roman"/>
              </a:rPr>
              <a:t>DIMNJAČARSKI STRUČNI NALAZ – 1. dio</a:t>
            </a:r>
            <a:r>
              <a:rPr lang="hr-HR" sz="2400" i="1" dirty="0">
                <a:solidFill>
                  <a:srgbClr val="1F497D"/>
                </a:solidFill>
                <a:ea typeface="Times New Roman"/>
              </a:rPr>
              <a:t/>
            </a:r>
            <a:br>
              <a:rPr lang="hr-HR" sz="2400" i="1" dirty="0">
                <a:solidFill>
                  <a:srgbClr val="1F497D"/>
                </a:solidFill>
                <a:ea typeface="Times New Roman"/>
              </a:rPr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9149940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9" y="1019122"/>
            <a:ext cx="11263659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endParaRPr lang="hr-HR" sz="2000" i="1" dirty="0">
              <a:solidFill>
                <a:srgbClr val="1F497D"/>
              </a:solidFill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52473"/>
          </a:xfrm>
        </p:spPr>
        <p:txBody>
          <a:bodyPr>
            <a:normAutofit fontScale="90000"/>
          </a:bodyPr>
          <a:lstStyle/>
          <a:p>
            <a:r>
              <a:rPr lang="hr-HR" sz="2400" i="1" dirty="0" smtClean="0">
                <a:solidFill>
                  <a:srgbClr val="1F497D"/>
                </a:solidFill>
                <a:ea typeface="Times New Roman"/>
              </a:rPr>
              <a:t>DIMNJAČARSKI STRUČNI NALAZ – 2. dio</a:t>
            </a:r>
            <a:br>
              <a:rPr lang="hr-HR" sz="2400" i="1" dirty="0" smtClean="0">
                <a:solidFill>
                  <a:srgbClr val="1F497D"/>
                </a:solidFill>
                <a:ea typeface="Times New Roman"/>
              </a:rPr>
            </a:br>
            <a:r>
              <a:rPr lang="hr-HR" sz="2400" i="1" dirty="0">
                <a:solidFill>
                  <a:srgbClr val="1F497D"/>
                </a:solidFill>
                <a:ea typeface="Times New Roman"/>
              </a:rPr>
              <a:t/>
            </a:r>
            <a:br>
              <a:rPr lang="hr-HR" sz="2400" i="1" dirty="0">
                <a:solidFill>
                  <a:srgbClr val="1F497D"/>
                </a:solidFill>
                <a:ea typeface="Times New Roman"/>
              </a:rPr>
            </a:br>
            <a:r>
              <a:rPr lang="hr-HR" sz="2400" i="1" dirty="0">
                <a:solidFill>
                  <a:srgbClr val="1F497D"/>
                </a:solidFill>
                <a:ea typeface="Times New Roman"/>
              </a:rPr>
              <a:t/>
            </a:r>
            <a:br>
              <a:rPr lang="hr-HR" sz="2400" i="1" dirty="0">
                <a:solidFill>
                  <a:srgbClr val="1F497D"/>
                </a:solidFill>
                <a:ea typeface="Times New Roman"/>
              </a:rPr>
            </a:b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39" y="639763"/>
            <a:ext cx="8139055" cy="4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8486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9" y="1019122"/>
            <a:ext cx="11263659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endParaRPr lang="hr-HR" sz="2000" i="1" dirty="0">
              <a:solidFill>
                <a:srgbClr val="1F497D"/>
              </a:solidFill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52473"/>
          </a:xfrm>
        </p:spPr>
        <p:txBody>
          <a:bodyPr>
            <a:normAutofit fontScale="90000"/>
          </a:bodyPr>
          <a:lstStyle/>
          <a:p>
            <a:r>
              <a:rPr lang="hr-HR" sz="2400" i="1" dirty="0" smtClean="0">
                <a:solidFill>
                  <a:srgbClr val="1F497D"/>
                </a:solidFill>
                <a:ea typeface="Times New Roman"/>
              </a:rPr>
              <a:t>DIMNJAČARSKI STRUČNI NALAZ – 2. dio</a:t>
            </a:r>
            <a:br>
              <a:rPr lang="hr-HR" sz="2400" i="1" dirty="0" smtClean="0">
                <a:solidFill>
                  <a:srgbClr val="1F497D"/>
                </a:solidFill>
                <a:ea typeface="Times New Roman"/>
              </a:rPr>
            </a:br>
            <a:r>
              <a:rPr lang="hr-HR" sz="2400" i="1" dirty="0">
                <a:solidFill>
                  <a:srgbClr val="1F497D"/>
                </a:solidFill>
                <a:ea typeface="Times New Roman"/>
              </a:rPr>
              <a:t/>
            </a:r>
            <a:br>
              <a:rPr lang="hr-HR" sz="2400" i="1" dirty="0">
                <a:solidFill>
                  <a:srgbClr val="1F497D"/>
                </a:solidFill>
                <a:ea typeface="Times New Roman"/>
              </a:rPr>
            </a:br>
            <a:r>
              <a:rPr lang="hr-HR" sz="2400" i="1" dirty="0">
                <a:solidFill>
                  <a:srgbClr val="1F497D"/>
                </a:solidFill>
                <a:ea typeface="Times New Roman"/>
              </a:rPr>
              <a:t/>
            </a:r>
            <a:br>
              <a:rPr lang="hr-HR" sz="2400" i="1" dirty="0">
                <a:solidFill>
                  <a:srgbClr val="1F497D"/>
                </a:solidFill>
                <a:ea typeface="Times New Roman"/>
              </a:rPr>
            </a:b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39" y="639763"/>
            <a:ext cx="8139055" cy="4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2257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9" y="1019122"/>
            <a:ext cx="11263659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VLASNIK </a:t>
            </a:r>
            <a:r>
              <a:rPr lang="hr-HR" sz="2000" dirty="0">
                <a:solidFill>
                  <a:srgbClr val="1F497D"/>
                </a:solidFill>
                <a:ea typeface="Times New Roman"/>
              </a:rPr>
              <a:t>ODLUČIO PROMJENITI UREĐAJ ZA LOŽENJE </a:t>
            </a:r>
            <a:endParaRPr lang="hr-HR" sz="2000" dirty="0" smtClean="0">
              <a:solidFill>
                <a:srgbClr val="1F497D"/>
              </a:solidFill>
              <a:ea typeface="Times New Roman"/>
            </a:endParaRPr>
          </a:p>
          <a:p>
            <a:pPr>
              <a:spcBef>
                <a:spcPts val="600"/>
              </a:spcBef>
            </a:pPr>
            <a:endParaRPr lang="hr-HR" sz="2000" dirty="0">
              <a:solidFill>
                <a:srgbClr val="1F497D"/>
              </a:solidFill>
              <a:ea typeface="Times New Roman"/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 ZAHTJEV </a:t>
            </a: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ZA IZDAVANJE TEHNIČKOG RJEŠENJA </a:t>
            </a:r>
          </a:p>
          <a:p>
            <a:pPr>
              <a:spcBef>
                <a:spcPts val="600"/>
              </a:spcBef>
            </a:pPr>
            <a:endParaRPr lang="hr-HR" sz="2000" dirty="0">
              <a:solidFill>
                <a:srgbClr val="1F497D"/>
              </a:solidFill>
              <a:ea typeface="Times New Roman"/>
            </a:endParaRPr>
          </a:p>
          <a:p>
            <a:pPr>
              <a:spcBef>
                <a:spcPts val="600"/>
              </a:spcBef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Na zahtjev projektanta / vlasnika dimnjačar izdaje prijedlog Tehničkog rješenja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Ovisno o smještaju 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Ovisno o vrsti dimnjaka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Ovisno o broju uređaja za loženje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Skica rješenja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Ovisno o suglasnosti ostalih korisnika dimnjaka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endParaRPr lang="hr-HR" sz="2000" dirty="0">
              <a:solidFill>
                <a:srgbClr val="1F497D"/>
              </a:solidFill>
              <a:ea typeface="Times New Roman"/>
            </a:endParaRPr>
          </a:p>
          <a:p>
            <a:pPr>
              <a:spcBef>
                <a:spcPts val="600"/>
              </a:spcBef>
            </a:pPr>
            <a:endParaRPr lang="hr-HR" sz="2000" dirty="0">
              <a:solidFill>
                <a:srgbClr val="1F497D"/>
              </a:solidFill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52302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6275" y="3904010"/>
            <a:ext cx="112636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hr-HR" sz="2000" dirty="0">
              <a:solidFill>
                <a:srgbClr val="1F497D"/>
              </a:solidFill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likovni rezultat za labi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11" y="59888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78579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6539" y="1019122"/>
            <a:ext cx="1126365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MOGUĆA RJEŠENJA: </a:t>
            </a:r>
          </a:p>
          <a:p>
            <a:pPr>
              <a:spcBef>
                <a:spcPts val="600"/>
              </a:spcBef>
            </a:pPr>
            <a:endParaRPr lang="hr-HR" sz="2000" dirty="0">
              <a:solidFill>
                <a:srgbClr val="1F497D"/>
              </a:solidFill>
              <a:ea typeface="Times New Roman"/>
            </a:endParaRP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REKONSTRUKCIJA ( SANACIJA POSTOJEĆEG DIMNJAKA )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IZGRADNJA NOVOG DIMNJAKA ( U OBJEKTU, VAN OBJEKTA )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hr-HR" sz="2000" dirty="0" smtClean="0">
                <a:solidFill>
                  <a:srgbClr val="1F497D"/>
                </a:solidFill>
                <a:ea typeface="Times New Roman"/>
              </a:rPr>
              <a:t>FASADNA IZVEDBA ( DVGW)</a:t>
            </a:r>
            <a:endParaRPr lang="hr-HR" sz="2000" dirty="0">
              <a:solidFill>
                <a:srgbClr val="1F497D"/>
              </a:solidFill>
              <a:ea typeface="Times New Roman"/>
            </a:endParaRPr>
          </a:p>
          <a:p>
            <a:pPr marL="342900" indent="-342900">
              <a:spcBef>
                <a:spcPts val="600"/>
              </a:spcBef>
              <a:buFontTx/>
              <a:buChar char="-"/>
            </a:pPr>
            <a:endParaRPr lang="hr-HR" sz="2000" dirty="0">
              <a:solidFill>
                <a:srgbClr val="1F497D"/>
              </a:solidFill>
              <a:ea typeface="Times New Roman"/>
            </a:endParaRPr>
          </a:p>
          <a:p>
            <a:pPr>
              <a:spcBef>
                <a:spcPts val="600"/>
              </a:spcBef>
            </a:pPr>
            <a:endParaRPr lang="hr-HR" sz="2000" dirty="0">
              <a:solidFill>
                <a:srgbClr val="1F497D"/>
              </a:solidFill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3" name="Picture 12" descr="D:\backup\Desktop\head1jpe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34" y="5949280"/>
            <a:ext cx="12055367" cy="9087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0013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4238</TotalTime>
  <Words>364</Words>
  <Application>Microsoft Office PowerPoint</Application>
  <PresentationFormat>Widescreen</PresentationFormat>
  <Paragraphs>81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DIMNJAČARSKI STRUČNI NALAZ – 1. dio </vt:lpstr>
      <vt:lpstr>DIMNJAČARSKI STRUČNI NALAZ – 2. dio   </vt:lpstr>
      <vt:lpstr>DIMNJAČARSKI STRUČNI NALAZ – 2. dio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Poduzetnik - izvoznik</dc:title>
  <dc:creator>Siniša Košutić</dc:creator>
  <cp:lastModifiedBy>Dejan Lončarić</cp:lastModifiedBy>
  <cp:revision>350</cp:revision>
  <cp:lastPrinted>2015-02-09T12:29:25Z</cp:lastPrinted>
  <dcterms:created xsi:type="dcterms:W3CDTF">2015-01-05T10:21:56Z</dcterms:created>
  <dcterms:modified xsi:type="dcterms:W3CDTF">2017-12-06T13:36:59Z</dcterms:modified>
</cp:coreProperties>
</file>