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54"/>
  </p:notesMasterIdLst>
  <p:handoutMasterIdLst>
    <p:handoutMasterId r:id="rId55"/>
  </p:handoutMasterIdLst>
  <p:sldIdLst>
    <p:sldId id="692" r:id="rId2"/>
    <p:sldId id="631" r:id="rId3"/>
    <p:sldId id="643" r:id="rId4"/>
    <p:sldId id="736" r:id="rId5"/>
    <p:sldId id="576" r:id="rId6"/>
    <p:sldId id="735" r:id="rId7"/>
    <p:sldId id="738" r:id="rId8"/>
    <p:sldId id="739" r:id="rId9"/>
    <p:sldId id="695" r:id="rId10"/>
    <p:sldId id="693" r:id="rId11"/>
    <p:sldId id="733" r:id="rId12"/>
    <p:sldId id="726" r:id="rId13"/>
    <p:sldId id="729" r:id="rId14"/>
    <p:sldId id="727" r:id="rId15"/>
    <p:sldId id="731" r:id="rId16"/>
    <p:sldId id="723" r:id="rId17"/>
    <p:sldId id="722" r:id="rId18"/>
    <p:sldId id="696" r:id="rId19"/>
    <p:sldId id="697" r:id="rId20"/>
    <p:sldId id="741" r:id="rId21"/>
    <p:sldId id="625" r:id="rId22"/>
    <p:sldId id="663" r:id="rId23"/>
    <p:sldId id="629" r:id="rId24"/>
    <p:sldId id="626" r:id="rId25"/>
    <p:sldId id="627" r:id="rId26"/>
    <p:sldId id="628" r:id="rId27"/>
    <p:sldId id="664" r:id="rId28"/>
    <p:sldId id="632" r:id="rId29"/>
    <p:sldId id="661" r:id="rId30"/>
    <p:sldId id="666" r:id="rId31"/>
    <p:sldId id="704" r:id="rId32"/>
    <p:sldId id="719" r:id="rId33"/>
    <p:sldId id="740" r:id="rId34"/>
    <p:sldId id="707" r:id="rId35"/>
    <p:sldId id="708" r:id="rId36"/>
    <p:sldId id="709" r:id="rId37"/>
    <p:sldId id="710" r:id="rId38"/>
    <p:sldId id="711" r:id="rId39"/>
    <p:sldId id="712" r:id="rId40"/>
    <p:sldId id="713" r:id="rId41"/>
    <p:sldId id="714" r:id="rId42"/>
    <p:sldId id="715" r:id="rId43"/>
    <p:sldId id="716" r:id="rId44"/>
    <p:sldId id="717" r:id="rId45"/>
    <p:sldId id="718" r:id="rId46"/>
    <p:sldId id="743" r:id="rId47"/>
    <p:sldId id="742" r:id="rId48"/>
    <p:sldId id="700" r:id="rId49"/>
    <p:sldId id="720" r:id="rId50"/>
    <p:sldId id="744" r:id="rId51"/>
    <p:sldId id="686" r:id="rId52"/>
    <p:sldId id="745" r:id="rId53"/>
  </p:sldIdLst>
  <p:sldSz cx="9144000" cy="6858000" type="screen4x3"/>
  <p:notesSz cx="6731000" cy="9863138"/>
  <p:defaultTextStyle>
    <a:defPPr>
      <a:defRPr lang="sv-SE"/>
    </a:defPPr>
    <a:lvl1pPr algn="ctr" rtl="0" eaLnBrk="0" fontAlgn="base" hangingPunct="0">
      <a:spcBef>
        <a:spcPct val="0"/>
      </a:spcBef>
      <a:spcAft>
        <a:spcPct val="0"/>
      </a:spcAft>
      <a:defRPr sz="2400" kern="1200">
        <a:solidFill>
          <a:schemeClr val="tx1"/>
        </a:solidFill>
        <a:latin typeface="Times New Roman"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251">
          <p15:clr>
            <a:srgbClr val="A4A3A4"/>
          </p15:clr>
        </p15:guide>
        <p15:guide id="2" orient="horz" pos="436">
          <p15:clr>
            <a:srgbClr val="A4A3A4"/>
          </p15:clr>
        </p15:guide>
        <p15:guide id="3" orient="horz" pos="3884">
          <p15:clr>
            <a:srgbClr val="A4A3A4"/>
          </p15:clr>
        </p15:guide>
        <p15:guide id="4" orient="horz" pos="2081">
          <p15:clr>
            <a:srgbClr val="A4A3A4"/>
          </p15:clr>
        </p15:guide>
        <p15:guide id="5" orient="horz" pos="1805">
          <p15:clr>
            <a:srgbClr val="A4A3A4"/>
          </p15:clr>
        </p15:guide>
        <p15:guide id="6" orient="horz" pos="3612">
          <p15:clr>
            <a:srgbClr val="A4A3A4"/>
          </p15:clr>
        </p15:guide>
        <p15:guide id="7" pos="2880">
          <p15:clr>
            <a:srgbClr val="A4A3A4"/>
          </p15:clr>
        </p15:guide>
      </p15:sldGuideLst>
    </p:ext>
    <p:ext uri="{2D200454-40CA-4A62-9FC3-DE9A4176ACB9}">
      <p15:notesGuideLst xmlns:p15="http://schemas.microsoft.com/office/powerpoint/2012/main" xmlns="">
        <p15:guide id="1" orient="horz" pos="3107">
          <p15:clr>
            <a:srgbClr val="A4A3A4"/>
          </p15:clr>
        </p15:guide>
        <p15:guide id="2" pos="2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69A12B"/>
    <a:srgbClr val="369638"/>
    <a:srgbClr val="548222"/>
    <a:srgbClr val="FFFF66"/>
    <a:srgbClr val="B2B2B2"/>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6" autoAdjust="0"/>
    <p:restoredTop sz="85000" autoAdjust="0"/>
  </p:normalViewPr>
  <p:slideViewPr>
    <p:cSldViewPr>
      <p:cViewPr varScale="1">
        <p:scale>
          <a:sx n="70" d="100"/>
          <a:sy n="70" d="100"/>
        </p:scale>
        <p:origin x="-1080" y="-104"/>
      </p:cViewPr>
      <p:guideLst>
        <p:guide orient="horz" pos="2251"/>
        <p:guide orient="horz" pos="436"/>
        <p:guide orient="horz" pos="3884"/>
        <p:guide orient="horz" pos="2081"/>
        <p:guide orient="horz" pos="1805"/>
        <p:guide orient="horz" pos="36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90"/>
    </p:cViewPr>
  </p:sorterViewPr>
  <p:notesViewPr>
    <p:cSldViewPr>
      <p:cViewPr varScale="1">
        <p:scale>
          <a:sx n="80" d="100"/>
          <a:sy n="80" d="100"/>
        </p:scale>
        <p:origin x="-3288" y="-78"/>
      </p:cViewPr>
      <p:guideLst>
        <p:guide orient="horz" pos="3107"/>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746" name="Rectangle 2"/>
          <p:cNvSpPr>
            <a:spLocks noGrp="1" noChangeArrowheads="1"/>
          </p:cNvSpPr>
          <p:nvPr>
            <p:ph type="hdr" sz="quarter"/>
          </p:nvPr>
        </p:nvSpPr>
        <p:spPr bwMode="auto">
          <a:xfrm>
            <a:off x="0" y="0"/>
            <a:ext cx="2917030" cy="4931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sv-SE"/>
          </a:p>
        </p:txBody>
      </p:sp>
      <p:sp>
        <p:nvSpPr>
          <p:cNvPr id="543747" name="Rectangle 3"/>
          <p:cNvSpPr>
            <a:spLocks noGrp="1" noChangeArrowheads="1"/>
          </p:cNvSpPr>
          <p:nvPr>
            <p:ph type="dt" sz="quarter" idx="1"/>
          </p:nvPr>
        </p:nvSpPr>
        <p:spPr bwMode="auto">
          <a:xfrm>
            <a:off x="3812388" y="0"/>
            <a:ext cx="2917030" cy="4931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543748" name="Rectangle 4"/>
          <p:cNvSpPr>
            <a:spLocks noGrp="1" noChangeArrowheads="1"/>
          </p:cNvSpPr>
          <p:nvPr>
            <p:ph type="ftr" sz="quarter" idx="2"/>
          </p:nvPr>
        </p:nvSpPr>
        <p:spPr bwMode="auto">
          <a:xfrm>
            <a:off x="0" y="9368391"/>
            <a:ext cx="2917030" cy="4931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sv-SE"/>
          </a:p>
        </p:txBody>
      </p:sp>
      <p:sp>
        <p:nvSpPr>
          <p:cNvPr id="543749" name="Rectangle 5"/>
          <p:cNvSpPr>
            <a:spLocks noGrp="1" noChangeArrowheads="1"/>
          </p:cNvSpPr>
          <p:nvPr>
            <p:ph type="sldNum" sz="quarter" idx="3"/>
          </p:nvPr>
        </p:nvSpPr>
        <p:spPr bwMode="auto">
          <a:xfrm>
            <a:off x="3812388" y="9368391"/>
            <a:ext cx="2917030" cy="4931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0CBB92-7257-4083-B35A-826B22ECA645}" type="slidenum">
              <a:rPr lang="sv-SE"/>
              <a:pPr>
                <a:defRPr/>
              </a:pPr>
              <a:t>‹Nr.›</a:t>
            </a:fld>
            <a:endParaRPr lang="sv-SE"/>
          </a:p>
        </p:txBody>
      </p:sp>
    </p:spTree>
    <p:extLst>
      <p:ext uri="{BB962C8B-B14F-4D97-AF65-F5344CB8AC3E}">
        <p14:creationId xmlns:p14="http://schemas.microsoft.com/office/powerpoint/2010/main" val="173441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17030" cy="4931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sv-SE"/>
          </a:p>
        </p:txBody>
      </p:sp>
      <p:sp>
        <p:nvSpPr>
          <p:cNvPr id="87043" name="Rectangle 3"/>
          <p:cNvSpPr>
            <a:spLocks noGrp="1" noChangeArrowheads="1"/>
          </p:cNvSpPr>
          <p:nvPr>
            <p:ph type="dt" idx="1"/>
          </p:nvPr>
        </p:nvSpPr>
        <p:spPr bwMode="auto">
          <a:xfrm>
            <a:off x="3812388" y="0"/>
            <a:ext cx="2917030" cy="4931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135172" name="Rectangle 4"/>
          <p:cNvSpPr>
            <a:spLocks noGrp="1" noRot="1" noChangeAspect="1" noChangeArrowheads="1" noTextEdit="1"/>
          </p:cNvSpPr>
          <p:nvPr>
            <p:ph type="sldImg" idx="2"/>
          </p:nvPr>
        </p:nvSpPr>
        <p:spPr bwMode="auto">
          <a:xfrm>
            <a:off x="900113" y="739775"/>
            <a:ext cx="4930775" cy="3698875"/>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73891" y="4684992"/>
            <a:ext cx="5384800" cy="4438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87046" name="Rectangle 6"/>
          <p:cNvSpPr>
            <a:spLocks noGrp="1" noChangeArrowheads="1"/>
          </p:cNvSpPr>
          <p:nvPr>
            <p:ph type="ftr" sz="quarter" idx="4"/>
          </p:nvPr>
        </p:nvSpPr>
        <p:spPr bwMode="auto">
          <a:xfrm>
            <a:off x="0" y="9368391"/>
            <a:ext cx="2917030" cy="4931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sv-SE"/>
          </a:p>
        </p:txBody>
      </p:sp>
      <p:sp>
        <p:nvSpPr>
          <p:cNvPr id="87047" name="Rectangle 7"/>
          <p:cNvSpPr>
            <a:spLocks noGrp="1" noChangeArrowheads="1"/>
          </p:cNvSpPr>
          <p:nvPr>
            <p:ph type="sldNum" sz="quarter" idx="5"/>
          </p:nvPr>
        </p:nvSpPr>
        <p:spPr bwMode="auto">
          <a:xfrm>
            <a:off x="3812388" y="9368391"/>
            <a:ext cx="2917030" cy="4931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4848E0-28F1-494D-9EF8-4C319192F406}" type="slidenum">
              <a:rPr lang="sv-SE"/>
              <a:pPr>
                <a:defRPr/>
              </a:pPr>
              <a:t>‹Nr.›</a:t>
            </a:fld>
            <a:endParaRPr lang="sv-SE"/>
          </a:p>
        </p:txBody>
      </p:sp>
    </p:spTree>
    <p:extLst>
      <p:ext uri="{BB962C8B-B14F-4D97-AF65-F5344CB8AC3E}">
        <p14:creationId xmlns:p14="http://schemas.microsoft.com/office/powerpoint/2010/main" val="10499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usgbc.org/DisplayPage.aspx?CategoryID=19" TargetMode="External"/><Relationship Id="rId4" Type="http://schemas.openxmlformats.org/officeDocument/2006/relationships/hyperlink" Target="http://www.breeam.org/index.jsp" TargetMode="External"/><Relationship Id="rId5" Type="http://schemas.openxmlformats.org/officeDocument/2006/relationships/hyperlink" Target="http://www.worldgbc.org/"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D7DEA32-DC35-490E-8FD4-C4AC9E445D91}" type="slidenum">
              <a:rPr lang="sv-SE" smtClean="0"/>
              <a:pPr/>
              <a:t>2</a:t>
            </a:fld>
            <a:endParaRPr lang="sv-SE" smtClean="0"/>
          </a:p>
        </p:txBody>
      </p:sp>
      <p:sp>
        <p:nvSpPr>
          <p:cNvPr id="148483" name="Rectangle 2"/>
          <p:cNvSpPr>
            <a:spLocks noGrp="1" noRot="1" noChangeAspect="1" noChangeArrowheads="1" noTextEdit="1"/>
          </p:cNvSpPr>
          <p:nvPr>
            <p:ph type="sldImg"/>
          </p:nvPr>
        </p:nvSpPr>
        <p:spPr>
          <a:xfrm>
            <a:off x="903288" y="739775"/>
            <a:ext cx="4927600" cy="3697288"/>
          </a:xfrm>
          <a:ln/>
        </p:spPr>
      </p:sp>
      <p:sp>
        <p:nvSpPr>
          <p:cNvPr id="148484" name="Rectangle 3"/>
          <p:cNvSpPr>
            <a:spLocks noGrp="1" noChangeArrowheads="1"/>
          </p:cNvSpPr>
          <p:nvPr>
            <p:ph type="body" idx="1"/>
          </p:nvPr>
        </p:nvSpPr>
        <p:spPr>
          <a:noFill/>
          <a:ln/>
        </p:spPr>
        <p:txBody>
          <a:bodyPr/>
          <a:lstStyle/>
          <a:p>
            <a:pPr eaLnBrk="1" hangingPunct="1"/>
            <a:endParaRPr lang="sv-SE" noProof="0" dirty="0" smtClean="0"/>
          </a:p>
        </p:txBody>
      </p:sp>
    </p:spTree>
    <p:extLst>
      <p:ext uri="{BB962C8B-B14F-4D97-AF65-F5344CB8AC3E}">
        <p14:creationId xmlns:p14="http://schemas.microsoft.com/office/powerpoint/2010/main" val="393829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18</a:t>
            </a:fld>
            <a:endParaRPr lang="sv-SE"/>
          </a:p>
        </p:txBody>
      </p:sp>
    </p:spTree>
    <p:extLst>
      <p:ext uri="{BB962C8B-B14F-4D97-AF65-F5344CB8AC3E}">
        <p14:creationId xmlns:p14="http://schemas.microsoft.com/office/powerpoint/2010/main" val="40217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19</a:t>
            </a:fld>
            <a:endParaRPr lang="sv-SE"/>
          </a:p>
        </p:txBody>
      </p:sp>
    </p:spTree>
    <p:extLst>
      <p:ext uri="{BB962C8B-B14F-4D97-AF65-F5344CB8AC3E}">
        <p14:creationId xmlns:p14="http://schemas.microsoft.com/office/powerpoint/2010/main" val="47991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sz="1200" kern="1200" dirty="0" smtClean="0">
                <a:solidFill>
                  <a:schemeClr val="tx1"/>
                </a:solidFill>
                <a:effectLst/>
                <a:latin typeface="Times New Roman" charset="0"/>
                <a:ea typeface="+mn-ea"/>
                <a:cs typeface="+mn-cs"/>
              </a:rPr>
              <a:t>DALI ballasts that are compatible with DALI Device Type 8 provide functionality for controlling colour temperature.</a:t>
            </a:r>
          </a:p>
          <a:p>
            <a:r>
              <a:rPr lang="en-GB" sz="1200" kern="1200" dirty="0" smtClean="0">
                <a:solidFill>
                  <a:schemeClr val="tx1"/>
                </a:solidFill>
                <a:effectLst/>
                <a:latin typeface="Times New Roman" charset="0"/>
                <a:ea typeface="+mn-ea"/>
                <a:cs typeface="+mn-cs"/>
              </a:rPr>
              <a:t>DALI ballasts that are compatible with DALI Device Type 8 are controlled with only one DALI address that controls both the cold and the hot diodes.</a:t>
            </a:r>
          </a:p>
          <a:p>
            <a:r>
              <a:rPr lang="en-GB" sz="1200" kern="1200" dirty="0" smtClean="0">
                <a:solidFill>
                  <a:schemeClr val="tx1"/>
                </a:solidFill>
                <a:effectLst/>
                <a:latin typeface="Times New Roman" charset="0"/>
                <a:ea typeface="+mn-ea"/>
                <a:cs typeface="+mn-cs"/>
              </a:rPr>
              <a:t>The function with different colour temperatures requires no programming with respect to the mixture of cold and warm light since the logic is built into the devices. The desired colour temperatures for different scenes are set directly in programming.</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20</a:t>
            </a:fld>
            <a:endParaRPr lang="sv-SE"/>
          </a:p>
        </p:txBody>
      </p:sp>
    </p:spTree>
    <p:extLst>
      <p:ext uri="{BB962C8B-B14F-4D97-AF65-F5344CB8AC3E}">
        <p14:creationId xmlns:p14="http://schemas.microsoft.com/office/powerpoint/2010/main" val="403531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The first impression! A generous space with flexible environment furniture provides many usage options. Here visitors can take a seat and wait, employees can make informal handovers to colleagues, customers and suppliers, check e-mails or make phone calls. Maybe a catch up after work? </a:t>
            </a:r>
          </a:p>
          <a:p>
            <a:endParaRPr lang="en-GB" noProof="0" dirty="0" smtClean="0"/>
          </a:p>
          <a:p>
            <a:r>
              <a:rPr lang="en-GB" noProof="0" dirty="0" smtClean="0"/>
              <a:t>Suspended </a:t>
            </a:r>
            <a:r>
              <a:rPr lang="en-GB" noProof="0" dirty="0" err="1" smtClean="0"/>
              <a:t>Tibi</a:t>
            </a:r>
            <a:r>
              <a:rPr lang="en-GB" noProof="0" dirty="0" smtClean="0"/>
              <a:t> luminaires accentuate the architecture and the generous ceiling height. The luminaires are design objects which fulfil their function even when they are switched off. </a:t>
            </a:r>
          </a:p>
          <a:p>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in the entrance – daylight and constant light</a:t>
            </a:r>
          </a:p>
          <a:p>
            <a:endParaRPr lang="en-GB" noProof="0" dirty="0" smtClean="0"/>
          </a:p>
          <a:p>
            <a:r>
              <a:rPr lang="en-GB" noProof="0" dirty="0" smtClean="0"/>
              <a:t>Graphic in all slides says (in all slides)</a:t>
            </a:r>
            <a:r>
              <a:rPr lang="en-GB" baseline="0" noProof="0" dirty="0" smtClean="0"/>
              <a:t>:</a:t>
            </a:r>
          </a:p>
          <a:p>
            <a:pPr marL="228600" indent="-228600">
              <a:buAutoNum type="arabicParenR"/>
            </a:pPr>
            <a:r>
              <a:rPr lang="en-GB" baseline="0" noProof="0" dirty="0" smtClean="0"/>
              <a:t>Conventional fittings without controls</a:t>
            </a:r>
          </a:p>
          <a:p>
            <a:pPr marL="228600" indent="-228600">
              <a:buAutoNum type="arabicParenR"/>
            </a:pPr>
            <a:r>
              <a:rPr lang="en-GB" baseline="0" noProof="0" dirty="0" smtClean="0"/>
              <a:t>Conventional fittings with controls</a:t>
            </a:r>
          </a:p>
          <a:p>
            <a:pPr marL="228600" indent="-228600">
              <a:buAutoNum type="arabicParenR"/>
            </a:pPr>
            <a:r>
              <a:rPr lang="en-GB" baseline="0" noProof="0" dirty="0" smtClean="0"/>
              <a:t>LED fittings with controls</a:t>
            </a:r>
            <a:endParaRPr lang="en-GB" noProof="0"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21</a:t>
            </a:fld>
            <a:endParaRPr lang="sv-SE"/>
          </a:p>
        </p:txBody>
      </p:sp>
    </p:spTree>
    <p:extLst>
      <p:ext uri="{BB962C8B-B14F-4D97-AF65-F5344CB8AC3E}">
        <p14:creationId xmlns:p14="http://schemas.microsoft.com/office/powerpoint/2010/main" val="352601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At the end of the premises is an open office. A suspended </a:t>
            </a:r>
            <a:r>
              <a:rPr lang="en-GB" noProof="0" dirty="0" err="1" smtClean="0"/>
              <a:t>Combilume</a:t>
            </a:r>
            <a:r>
              <a:rPr lang="en-GB" noProof="0" dirty="0" smtClean="0"/>
              <a:t> with direct/indirect light above each workplace provides a good working light while at the same time the walls and ceiling receive comfortable ambient lighting. The size of the luminaires are adapted for the new, smaller desks. The walls receive extra Light thanks to </a:t>
            </a:r>
            <a:r>
              <a:rPr lang="en-GB" noProof="0" dirty="0" err="1" smtClean="0"/>
              <a:t>Pleiad</a:t>
            </a:r>
            <a:r>
              <a:rPr lang="en-GB" noProof="0" dirty="0" smtClean="0"/>
              <a:t> </a:t>
            </a:r>
            <a:r>
              <a:rPr lang="en-GB" noProof="0" dirty="0" err="1" smtClean="0"/>
              <a:t>Wallwasher</a:t>
            </a:r>
            <a:r>
              <a:rPr lang="en-GB" noProof="0" dirty="0" smtClean="0"/>
              <a:t> G3. The ambient lighting contributes to stimulating awareness and well-being and is one way to accentuate the spaciousness in the open-plan office.  </a:t>
            </a:r>
          </a:p>
          <a:p>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open plan office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daylight, presence</a:t>
            </a:r>
            <a:r>
              <a:rPr lang="en-GB" baseline="0" noProof="0" dirty="0" smtClean="0"/>
              <a:t> and constant</a:t>
            </a:r>
            <a:endParaRPr lang="en-GB" noProof="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22</a:t>
            </a:fld>
            <a:endParaRPr lang="sv-SE"/>
          </a:p>
        </p:txBody>
      </p:sp>
    </p:spTree>
    <p:extLst>
      <p:ext uri="{BB962C8B-B14F-4D97-AF65-F5344CB8AC3E}">
        <p14:creationId xmlns:p14="http://schemas.microsoft.com/office/powerpoint/2010/main" val="352601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The cell office is well lit for high visual comfort. A suspended </a:t>
            </a:r>
            <a:r>
              <a:rPr lang="en-GB" noProof="0" dirty="0" err="1" smtClean="0"/>
              <a:t>Combilume</a:t>
            </a:r>
            <a:r>
              <a:rPr lang="en-GB" noProof="0" dirty="0" smtClean="0"/>
              <a:t> with direct/indirect light provides a good working light on the desk and comfortable ambient lighting that is reflected from the ceiling and back wall. </a:t>
            </a:r>
            <a:r>
              <a:rPr lang="en-GB" noProof="0" dirty="0" err="1" smtClean="0"/>
              <a:t>Pleiad</a:t>
            </a:r>
            <a:r>
              <a:rPr lang="en-GB" noProof="0" dirty="0" smtClean="0"/>
              <a:t> </a:t>
            </a:r>
            <a:r>
              <a:rPr lang="en-GB" noProof="0" dirty="0" err="1" smtClean="0"/>
              <a:t>Wallwasher</a:t>
            </a:r>
            <a:r>
              <a:rPr lang="en-GB" noProof="0" dirty="0" smtClean="0"/>
              <a:t> G3 lights the opposite wall and creates a varied lighting environment which stimulates alertness and efficiency. </a:t>
            </a:r>
          </a:p>
          <a:p>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cell – daylight, presence</a:t>
            </a:r>
            <a:r>
              <a:rPr lang="en-GB" baseline="0" noProof="0" dirty="0" smtClean="0"/>
              <a:t> and constant</a:t>
            </a:r>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smtClean="0"/>
          </a:p>
          <a:p>
            <a:endParaRPr lang="en-GB" noProof="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23</a:t>
            </a:fld>
            <a:endParaRPr lang="sv-SE"/>
          </a:p>
        </p:txBody>
      </p:sp>
    </p:spTree>
    <p:extLst>
      <p:ext uri="{BB962C8B-B14F-4D97-AF65-F5344CB8AC3E}">
        <p14:creationId xmlns:p14="http://schemas.microsoft.com/office/powerpoint/2010/main" val="21218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The lighting can be used in order to clarify the various functions of the room and contribute to the structure in the open office. A more efficient use of communication areas – for example for storage, paper management or phone booths – places increased requirements on the lighting. Recessed </a:t>
            </a:r>
            <a:r>
              <a:rPr lang="en-GB" noProof="0" dirty="0" err="1" smtClean="0"/>
              <a:t>Multilume</a:t>
            </a:r>
            <a:r>
              <a:rPr lang="en-GB" noProof="0" dirty="0" smtClean="0"/>
              <a:t> Dropped provides an effective and comfortable light; some of the light reaches the ceiling which contributes to the sense of space. </a:t>
            </a:r>
            <a:r>
              <a:rPr lang="en-GB" noProof="0" dirty="0" err="1" smtClean="0"/>
              <a:t>Pleiad</a:t>
            </a:r>
            <a:r>
              <a:rPr lang="en-GB" noProof="0" dirty="0" smtClean="0"/>
              <a:t> G3 </a:t>
            </a:r>
            <a:r>
              <a:rPr lang="en-GB" noProof="0" dirty="0" err="1" smtClean="0"/>
              <a:t>downlights</a:t>
            </a:r>
            <a:r>
              <a:rPr lang="en-GB" noProof="0" dirty="0" smtClean="0"/>
              <a:t> along the ceiling edge create variation in the lighting environment. </a:t>
            </a:r>
          </a:p>
          <a:p>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Communication area– daylight, presence</a:t>
            </a:r>
            <a:r>
              <a:rPr lang="en-GB" baseline="0" noProof="0" dirty="0" smtClean="0"/>
              <a:t> and constant</a:t>
            </a:r>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smtClean="0"/>
          </a:p>
          <a:p>
            <a:endParaRPr lang="en-GB" noProof="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24</a:t>
            </a:fld>
            <a:endParaRPr lang="sv-SE"/>
          </a:p>
        </p:txBody>
      </p:sp>
    </p:spTree>
    <p:extLst>
      <p:ext uri="{BB962C8B-B14F-4D97-AF65-F5344CB8AC3E}">
        <p14:creationId xmlns:p14="http://schemas.microsoft.com/office/powerpoint/2010/main" val="275065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At the end of the premises is a room for creativity. Lighting is needed here that can quickly be switched from atmospheric light to full working light. A </a:t>
            </a:r>
            <a:r>
              <a:rPr lang="en-GB" noProof="0" dirty="0" err="1" smtClean="0"/>
              <a:t>Tibi</a:t>
            </a:r>
            <a:r>
              <a:rPr lang="en-GB" noProof="0" dirty="0" smtClean="0"/>
              <a:t> hangs in a central position, providing a comfortable light on the walls and ceiling. The design of the luminaire makes it possible to play with the suspension without a risk of glare. In order to create an additional dynamic, we have lit the walls with </a:t>
            </a:r>
            <a:r>
              <a:rPr lang="en-GB" noProof="0" dirty="0" err="1" smtClean="0"/>
              <a:t>Pleiad</a:t>
            </a:r>
            <a:r>
              <a:rPr lang="en-GB" noProof="0" dirty="0" smtClean="0"/>
              <a:t> </a:t>
            </a:r>
            <a:r>
              <a:rPr lang="en-GB" noProof="0" dirty="0" err="1" smtClean="0"/>
              <a:t>Wallwasher</a:t>
            </a:r>
            <a:r>
              <a:rPr lang="en-GB" noProof="0" dirty="0" smtClean="0"/>
              <a:t> G3.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a:t>
            </a:r>
            <a:r>
              <a:rPr lang="en-GB" noProof="0" dirty="0" err="1" smtClean="0"/>
              <a:t>litet</a:t>
            </a:r>
            <a:r>
              <a:rPr lang="en-GB" noProof="0" dirty="0" smtClean="0"/>
              <a:t> </a:t>
            </a:r>
            <a:r>
              <a:rPr lang="en-GB" noProof="0" dirty="0" err="1" smtClean="0"/>
              <a:t>möte</a:t>
            </a:r>
            <a:r>
              <a:rPr lang="en-GB" noProof="0" dirty="0" smtClean="0"/>
              <a:t>– presence.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25</a:t>
            </a:fld>
            <a:endParaRPr lang="sv-SE"/>
          </a:p>
        </p:txBody>
      </p:sp>
    </p:spTree>
    <p:extLst>
      <p:ext uri="{BB962C8B-B14F-4D97-AF65-F5344CB8AC3E}">
        <p14:creationId xmlns:p14="http://schemas.microsoft.com/office/powerpoint/2010/main" val="322425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noProof="0" dirty="0" smtClean="0">
                <a:solidFill>
                  <a:schemeClr val="tx1"/>
                </a:solidFill>
                <a:effectLst/>
                <a:latin typeface="Times New Roman" charset="0"/>
                <a:ea typeface="+mn-ea"/>
                <a:cs typeface="+mn-cs"/>
              </a:rPr>
              <a:t>A smaller conference room that has been lit especially with video conferences and slideshows in mind. Recessed Indigo LED with its secondary reflector provides a good general light, reduces the risk of shadows and emphasises the faces of the meeting participants. Lighting planning with Indigo LED makes the interior fitting regardless of where the luminaire is located and the room can easily be refurnished without affecting the visual comfort. </a:t>
            </a:r>
          </a:p>
          <a:p>
            <a:endParaRPr lang="en-GB"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Controls small conference room – daylight, presence</a:t>
            </a:r>
            <a:r>
              <a:rPr lang="en-GB" baseline="0" noProof="0" dirty="0" smtClean="0"/>
              <a:t> and constant</a:t>
            </a:r>
            <a:endParaRPr lang="en-GB" noProof="0" dirty="0" smtClean="0"/>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26</a:t>
            </a:fld>
            <a:endParaRPr lang="sv-SE"/>
          </a:p>
        </p:txBody>
      </p:sp>
    </p:spTree>
    <p:extLst>
      <p:ext uri="{BB962C8B-B14F-4D97-AF65-F5344CB8AC3E}">
        <p14:creationId xmlns:p14="http://schemas.microsoft.com/office/powerpoint/2010/main" val="165676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noProof="0" dirty="0" smtClean="0">
                <a:solidFill>
                  <a:schemeClr val="tx1"/>
                </a:solidFill>
                <a:effectLst/>
                <a:latin typeface="Times New Roman" charset="0"/>
                <a:ea typeface="+mn-ea"/>
                <a:cs typeface="+mn-cs"/>
              </a:rPr>
              <a:t>A large representative conference room for more official client meetings and board meetings. The large conference table’s central location is accentuated by two Freedom lines which twist around each other and follow the entire length of the table. Recessed </a:t>
            </a:r>
            <a:r>
              <a:rPr lang="en-GB" sz="1200" kern="1200" noProof="0" dirty="0" err="1" smtClean="0">
                <a:solidFill>
                  <a:schemeClr val="tx1"/>
                </a:solidFill>
                <a:effectLst/>
                <a:latin typeface="Times New Roman" charset="0"/>
                <a:ea typeface="+mn-ea"/>
                <a:cs typeface="+mn-cs"/>
              </a:rPr>
              <a:t>Pleiad</a:t>
            </a:r>
            <a:r>
              <a:rPr lang="en-GB" sz="1200" kern="1200" noProof="0" dirty="0" smtClean="0">
                <a:solidFill>
                  <a:schemeClr val="tx1"/>
                </a:solidFill>
                <a:effectLst/>
                <a:latin typeface="Times New Roman" charset="0"/>
                <a:ea typeface="+mn-ea"/>
                <a:cs typeface="+mn-cs"/>
              </a:rPr>
              <a:t> </a:t>
            </a:r>
            <a:r>
              <a:rPr lang="en-GB" sz="1200" kern="1200" noProof="0" dirty="0" err="1" smtClean="0">
                <a:solidFill>
                  <a:schemeClr val="tx1"/>
                </a:solidFill>
                <a:effectLst/>
                <a:latin typeface="Times New Roman" charset="0"/>
                <a:ea typeface="+mn-ea"/>
                <a:cs typeface="+mn-cs"/>
              </a:rPr>
              <a:t>Evo</a:t>
            </a:r>
            <a:r>
              <a:rPr lang="en-GB" sz="1200" kern="1200" noProof="0" dirty="0" smtClean="0">
                <a:solidFill>
                  <a:schemeClr val="tx1"/>
                </a:solidFill>
                <a:effectLst/>
                <a:latin typeface="Times New Roman" charset="0"/>
                <a:ea typeface="+mn-ea"/>
                <a:cs typeface="+mn-cs"/>
              </a:rPr>
              <a:t> along the walls contribute to increased spaciousness and visual comfort. The variation in the lighting helps the participants of the meeting to remain alert even during long meetings. </a:t>
            </a:r>
          </a:p>
          <a:p>
            <a:endParaRPr lang="en-GB" noProof="0" dirty="0" smtClean="0"/>
          </a:p>
          <a:p>
            <a:r>
              <a:rPr lang="en-GB" noProof="0" dirty="0" smtClean="0"/>
              <a:t>Controls large conference – absence</a:t>
            </a:r>
            <a:endParaRPr lang="en-GB" noProof="0"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27</a:t>
            </a:fld>
            <a:endParaRPr lang="sv-SE"/>
          </a:p>
        </p:txBody>
      </p:sp>
    </p:spTree>
    <p:extLst>
      <p:ext uri="{BB962C8B-B14F-4D97-AF65-F5344CB8AC3E}">
        <p14:creationId xmlns:p14="http://schemas.microsoft.com/office/powerpoint/2010/main" val="165676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Work is not what it used to be. Constantly connected, we don’t have to spend the entire working day at the office behind a desk. We work everywhere; at home, at the customer’s place or on the go. </a:t>
            </a:r>
          </a:p>
          <a:p>
            <a:r>
              <a:rPr lang="en-GB" noProof="0" dirty="0" smtClean="0"/>
              <a:t>Nevertheless, the office is more important than ever. It is here where we meet our colleagues, see how things are, and share our ideas and thoughts. Valuable energy and creativity are released during a social meeting. </a:t>
            </a:r>
          </a:p>
          <a:p>
            <a:endParaRPr lang="en-GB" noProof="0" dirty="0" smtClean="0"/>
          </a:p>
          <a:p>
            <a:r>
              <a:rPr lang="en-GB" noProof="0" dirty="0" smtClean="0"/>
              <a:t>Activity Based Office (ABO)</a:t>
            </a:r>
          </a:p>
          <a:p>
            <a:r>
              <a:rPr lang="en-GB" sz="1200" kern="1200" baseline="0" noProof="0" dirty="0" smtClean="0">
                <a:solidFill>
                  <a:schemeClr val="tx1"/>
                </a:solidFill>
                <a:latin typeface="Times New Roman" charset="0"/>
                <a:ea typeface="+mn-ea"/>
                <a:cs typeface="+mn-cs"/>
              </a:rPr>
              <a:t>Now that technology no longer ties us to a specific place, the office is becoming activity based. It is the type of activity and tasks that govern where and how we work. </a:t>
            </a:r>
          </a:p>
          <a:p>
            <a:endParaRPr lang="en-GB" sz="1200" kern="1200" baseline="0" noProof="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noProof="0" dirty="0" smtClean="0">
                <a:solidFill>
                  <a:schemeClr val="tx1"/>
                </a:solidFill>
                <a:latin typeface="Times New Roman" charset="0"/>
                <a:ea typeface="+mn-ea"/>
                <a:cs typeface="+mn-cs"/>
              </a:rPr>
              <a:t>Companies are reducing office space and are offering their employees more flexible working. There are no fixed workplaces in the activity-based office. Everyone chooses the place that is suitable for the activity. Offices are planned on the basis of open spaces that are supplemented by partitioned rooms.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noProof="0" dirty="0" err="1" smtClean="0">
                <a:solidFill>
                  <a:schemeClr val="tx1"/>
                </a:solidFill>
                <a:latin typeface="Times New Roman" charset="0"/>
                <a:ea typeface="+mn-ea"/>
                <a:cs typeface="+mn-cs"/>
              </a:rPr>
              <a:t>I</a:t>
            </a:r>
            <a:r>
              <a:rPr lang="en-GB" noProof="0" dirty="0" err="1" smtClean="0"/>
              <a:t>Workplaces</a:t>
            </a:r>
            <a:r>
              <a:rPr lang="en-GB" noProof="0" dirty="0" smtClean="0"/>
              <a:t> becomes physically smaller, and fewer. When less employees spend the whole day in the office, it is possible to save on square meters and plan more effectively. Less surface provides cost savings for companies, but instead you put more resources into the interior.</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noProof="0" dirty="0" smtClean="0">
                <a:solidFill>
                  <a:schemeClr val="tx1"/>
                </a:solidFill>
                <a:latin typeface="Times New Roman" charset="0"/>
                <a:ea typeface="+mn-ea"/>
                <a:cs typeface="+mn-cs"/>
              </a:rPr>
              <a:t>t is generally considered that 70% of the employees can work without a dedicated desk, while 30% need a permanent workstation. These figures do, of course, vary considerably between different functions at the company. As, in order for ABO to work, extremely good technology and IT support is also required, this type of planning is more common in organisations with a strong focus on IT and communications.</a:t>
            </a:r>
          </a:p>
          <a:p>
            <a:endParaRPr lang="en-GB" sz="1200" kern="1200" baseline="0" noProof="0" dirty="0" smtClean="0">
              <a:solidFill>
                <a:schemeClr val="tx1"/>
              </a:solidFill>
              <a:latin typeface="Times New Roman" charset="0"/>
              <a:ea typeface="+mn-ea"/>
              <a:cs typeface="+mn-cs"/>
            </a:endParaRPr>
          </a:p>
          <a:p>
            <a:r>
              <a:rPr lang="en-GB" sz="1200" kern="1200" baseline="0" noProof="0" dirty="0" smtClean="0">
                <a:solidFill>
                  <a:schemeClr val="tx1"/>
                </a:solidFill>
                <a:latin typeface="Times New Roman" charset="0"/>
                <a:ea typeface="+mn-ea"/>
                <a:cs typeface="+mn-cs"/>
              </a:rPr>
              <a:t>Large offices and greater mobility among staff has led to an increased demand for smaller rooms where people can meet their colleagues in peace and quiet and to make plans. Having extra meeting rooms is a clear trend in new build offices, with the most common layout is for four to eight seats. Not that everyone is always physically present at the meeting of course. The need for meeting rooms is also driven by many people opting for video and phone conferencing rather than travelling.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noProof="0" dirty="0" smtClean="0">
              <a:solidFill>
                <a:schemeClr val="tx1"/>
              </a:solidFill>
              <a:latin typeface="Times New Roman" charset="0"/>
              <a:ea typeface="+mn-ea"/>
              <a:cs typeface="+mn-cs"/>
            </a:endParaRPr>
          </a:p>
          <a:p>
            <a:r>
              <a:rPr lang="en-GB" sz="1200" kern="1200" baseline="0" noProof="0" dirty="0" smtClean="0">
                <a:solidFill>
                  <a:schemeClr val="tx1"/>
                </a:solidFill>
                <a:latin typeface="Times New Roman" charset="0"/>
                <a:ea typeface="+mn-ea"/>
                <a:cs typeface="+mn-cs"/>
              </a:rPr>
              <a:t>Design at the workplace makes you more creative – and reinforces the company’s attractiveness and brand. </a:t>
            </a:r>
          </a:p>
          <a:p>
            <a:r>
              <a:rPr lang="en-GB" sz="1200" kern="1200" baseline="0" noProof="0" dirty="0" smtClean="0">
                <a:solidFill>
                  <a:schemeClr val="tx1"/>
                </a:solidFill>
                <a:latin typeface="Times New Roman" charset="0"/>
                <a:ea typeface="+mn-ea"/>
                <a:cs typeface="+mn-cs"/>
              </a:rPr>
              <a:t>An exciting interior which matches the company’s identity has become ever more important when it comes to attracting new staff and reflecting the brand. Ergonomics and functionality are today viewed as natural parts of working life. An inspirational working environment has now become the new competitive edge.</a:t>
            </a:r>
          </a:p>
          <a:p>
            <a:r>
              <a:rPr lang="en-GB" sz="1200" kern="1200" baseline="0" noProof="0" dirty="0" smtClean="0">
                <a:solidFill>
                  <a:schemeClr val="tx1"/>
                </a:solidFill>
                <a:latin typeface="Times New Roman" charset="0"/>
                <a:ea typeface="+mn-ea"/>
                <a:cs typeface="+mn-cs"/>
              </a:rPr>
              <a:t>But just putting out a few beanbags, a game console and a table tennis table simply isn’t enough.</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a:t>
            </a:fld>
            <a:endParaRPr lang="sv-SE"/>
          </a:p>
        </p:txBody>
      </p:sp>
    </p:spTree>
    <p:extLst>
      <p:ext uri="{BB962C8B-B14F-4D97-AF65-F5344CB8AC3E}">
        <p14:creationId xmlns:p14="http://schemas.microsoft.com/office/powerpoint/2010/main" val="406368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noProof="0" dirty="0" smtClean="0">
                <a:solidFill>
                  <a:schemeClr val="tx1"/>
                </a:solidFill>
                <a:effectLst/>
                <a:latin typeface="Times New Roman" charset="0"/>
                <a:ea typeface="+mn-ea"/>
                <a:cs typeface="+mn-cs"/>
              </a:rPr>
              <a:t>A large open office space that combines social functions with options for working individually or in a group.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 Two seating groups with high backs form small conference rooms that are accentuated by suspended luminaires in a cluster installation that amplifies the feeling of “rooms within a room”. The luminaire cluster can be dimmed from the seating groups according to the work activity.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 Tables are offered in various heights for standing or sitting tasks and for work, meetings or coffee breaks. Suspended </a:t>
            </a:r>
            <a:r>
              <a:rPr lang="en-GB" sz="1200" kern="1200" noProof="0" dirty="0" err="1" smtClean="0">
                <a:solidFill>
                  <a:schemeClr val="tx1"/>
                </a:solidFill>
                <a:effectLst/>
                <a:latin typeface="Times New Roman" charset="0"/>
                <a:ea typeface="+mn-ea"/>
                <a:cs typeface="+mn-cs"/>
              </a:rPr>
              <a:t>Tibis</a:t>
            </a:r>
            <a:r>
              <a:rPr lang="en-GB" sz="1200" kern="1200" noProof="0" dirty="0" smtClean="0">
                <a:solidFill>
                  <a:schemeClr val="tx1"/>
                </a:solidFill>
                <a:effectLst/>
                <a:latin typeface="Times New Roman" charset="0"/>
                <a:ea typeface="+mn-ea"/>
                <a:cs typeface="+mn-cs"/>
              </a:rPr>
              <a:t> provide excellent, glare-free working light while also lighting the ceiling.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 The lack of natural light deep inside the building is compensated by wall mounted </a:t>
            </a:r>
            <a:r>
              <a:rPr lang="en-GB" sz="1200" kern="1200" noProof="0" dirty="0" err="1" smtClean="0">
                <a:solidFill>
                  <a:schemeClr val="tx1"/>
                </a:solidFill>
                <a:effectLst/>
                <a:latin typeface="Times New Roman" charset="0"/>
                <a:ea typeface="+mn-ea"/>
                <a:cs typeface="+mn-cs"/>
              </a:rPr>
              <a:t>Combilume</a:t>
            </a:r>
            <a:r>
              <a:rPr lang="en-GB" sz="1200" kern="1200" noProof="0" dirty="0" smtClean="0">
                <a:solidFill>
                  <a:schemeClr val="tx1"/>
                </a:solidFill>
                <a:effectLst/>
                <a:latin typeface="Times New Roman" charset="0"/>
                <a:ea typeface="+mn-ea"/>
                <a:cs typeface="+mn-cs"/>
              </a:rPr>
              <a:t> luminaires that accentuate the feeling of daylight and keep concentration levels high. A creative position on the walls contributes to creating a dynamic and arousing interest.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 Further in the room several flexible workplaces are lit with a rectangle of suspended </a:t>
            </a:r>
            <a:r>
              <a:rPr lang="en-GB" sz="1200" kern="1200" noProof="0" dirty="0" err="1" smtClean="0">
                <a:solidFill>
                  <a:schemeClr val="tx1"/>
                </a:solidFill>
                <a:effectLst/>
                <a:latin typeface="Times New Roman" charset="0"/>
                <a:ea typeface="+mn-ea"/>
                <a:cs typeface="+mn-cs"/>
              </a:rPr>
              <a:t>Notor</a:t>
            </a:r>
            <a:r>
              <a:rPr lang="en-GB" sz="1200" kern="1200" noProof="0" dirty="0" smtClean="0">
                <a:solidFill>
                  <a:schemeClr val="tx1"/>
                </a:solidFill>
                <a:effectLst/>
                <a:latin typeface="Times New Roman" charset="0"/>
                <a:ea typeface="+mn-ea"/>
                <a:cs typeface="+mn-cs"/>
              </a:rPr>
              <a:t> LEDs.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 Along the edge of the mezzanine are </a:t>
            </a:r>
            <a:r>
              <a:rPr lang="en-GB" sz="1200" kern="1200" noProof="0" dirty="0" err="1" smtClean="0">
                <a:solidFill>
                  <a:schemeClr val="tx1"/>
                </a:solidFill>
                <a:effectLst/>
                <a:latin typeface="Times New Roman" charset="0"/>
                <a:ea typeface="+mn-ea"/>
                <a:cs typeface="+mn-cs"/>
              </a:rPr>
              <a:t>downlights</a:t>
            </a:r>
            <a:r>
              <a:rPr lang="en-GB" sz="1200" kern="1200" noProof="0" dirty="0" smtClean="0">
                <a:solidFill>
                  <a:schemeClr val="tx1"/>
                </a:solidFill>
                <a:effectLst/>
                <a:latin typeface="Times New Roman" charset="0"/>
                <a:ea typeface="+mn-ea"/>
                <a:cs typeface="+mn-cs"/>
              </a:rPr>
              <a:t> in order to amplify the direction in the room.</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Controls open room – presence</a:t>
            </a: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28</a:t>
            </a:fld>
            <a:endParaRPr lang="sv-SE"/>
          </a:p>
        </p:txBody>
      </p:sp>
    </p:spTree>
    <p:extLst>
      <p:ext uri="{BB962C8B-B14F-4D97-AF65-F5344CB8AC3E}">
        <p14:creationId xmlns:p14="http://schemas.microsoft.com/office/powerpoint/2010/main" val="220830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noProof="0" dirty="0" smtClean="0">
                <a:solidFill>
                  <a:schemeClr val="tx1"/>
                </a:solidFill>
                <a:effectLst/>
                <a:latin typeface="Times New Roman" charset="0"/>
                <a:ea typeface="+mn-ea"/>
                <a:cs typeface="+mn-cs"/>
              </a:rPr>
              <a:t>The garage is also part of the design of the office. The light has a function to create a sense of space and contributes to an increased feeling of safety. Using LED lighting and an adapted control it is possible to achieve a good light level while at the same time conserving energy. For example, the garage can be divided into different zones where the light is dimmed or turned off completely when nobody is there. </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Here we show the first of two examples – which is a more traditional solution with </a:t>
            </a:r>
            <a:r>
              <a:rPr lang="en-GB" sz="1200" kern="1200" noProof="0" dirty="0" err="1" smtClean="0">
                <a:solidFill>
                  <a:schemeClr val="tx1"/>
                </a:solidFill>
                <a:effectLst/>
                <a:latin typeface="Times New Roman" charset="0"/>
                <a:ea typeface="+mn-ea"/>
                <a:cs typeface="+mn-cs"/>
              </a:rPr>
              <a:t>AllFive</a:t>
            </a:r>
            <a:r>
              <a:rPr lang="en-GB" sz="1200" kern="1200" noProof="0" dirty="0" smtClean="0">
                <a:solidFill>
                  <a:schemeClr val="tx1"/>
                </a:solidFill>
                <a:effectLst/>
                <a:latin typeface="Times New Roman" charset="0"/>
                <a:ea typeface="+mn-ea"/>
                <a:cs typeface="+mn-cs"/>
              </a:rPr>
              <a:t>.</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Controls garage – presence</a:t>
            </a:r>
            <a:endParaRPr lang="en-GB" noProof="0" dirty="0" smtClean="0"/>
          </a:p>
          <a:p>
            <a:endParaRPr lang="en-GB" noProof="0"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29</a:t>
            </a:fld>
            <a:endParaRPr lang="sv-SE"/>
          </a:p>
        </p:txBody>
      </p:sp>
    </p:spTree>
    <p:extLst>
      <p:ext uri="{BB962C8B-B14F-4D97-AF65-F5344CB8AC3E}">
        <p14:creationId xmlns:p14="http://schemas.microsoft.com/office/powerpoint/2010/main" val="2208301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noProof="0" dirty="0" smtClean="0">
                <a:solidFill>
                  <a:schemeClr val="tx1"/>
                </a:solidFill>
                <a:effectLst/>
                <a:latin typeface="Times New Roman" charset="0"/>
                <a:ea typeface="+mn-ea"/>
                <a:cs typeface="+mn-cs"/>
              </a:rPr>
              <a:t>Well lit hygienic areas contribute to a fresh space that is easy to maintain and pleasant to visit. Round beam </a:t>
            </a:r>
            <a:r>
              <a:rPr lang="en-GB" sz="1200" kern="1200" noProof="0" dirty="0" err="1" smtClean="0">
                <a:solidFill>
                  <a:schemeClr val="tx1"/>
                </a:solidFill>
                <a:effectLst/>
                <a:latin typeface="Times New Roman" charset="0"/>
                <a:ea typeface="+mn-ea"/>
                <a:cs typeface="+mn-cs"/>
              </a:rPr>
              <a:t>Tibi</a:t>
            </a:r>
            <a:r>
              <a:rPr lang="en-GB" sz="1200" kern="1200" noProof="0" dirty="0" smtClean="0">
                <a:solidFill>
                  <a:schemeClr val="tx1"/>
                </a:solidFill>
                <a:effectLst/>
                <a:latin typeface="Times New Roman" charset="0"/>
                <a:ea typeface="+mn-ea"/>
                <a:cs typeface="+mn-cs"/>
              </a:rPr>
              <a:t> ceiling also provides light on ceilings and walls and defines the room. Shine above the wash basin also lights the ceiling and wall and we can see ourselves in a clear and comfortable light without glare.  </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Controls in restrooms – presence</a:t>
            </a: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30</a:t>
            </a:fld>
            <a:endParaRPr lang="sv-SE"/>
          </a:p>
        </p:txBody>
      </p:sp>
    </p:spTree>
    <p:extLst>
      <p:ext uri="{BB962C8B-B14F-4D97-AF65-F5344CB8AC3E}">
        <p14:creationId xmlns:p14="http://schemas.microsoft.com/office/powerpoint/2010/main" val="220830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31</a:t>
            </a:fld>
            <a:endParaRPr lang="sv-SE"/>
          </a:p>
        </p:txBody>
      </p:sp>
    </p:spTree>
    <p:extLst>
      <p:ext uri="{BB962C8B-B14F-4D97-AF65-F5344CB8AC3E}">
        <p14:creationId xmlns:p14="http://schemas.microsoft.com/office/powerpoint/2010/main" val="2354092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noProof="0" dirty="0" smtClean="0">
                <a:solidFill>
                  <a:schemeClr val="tx1"/>
                </a:solidFill>
                <a:effectLst/>
                <a:latin typeface="Times New Roman" charset="0"/>
                <a:ea typeface="+mn-ea"/>
                <a:cs typeface="+mn-cs"/>
              </a:rPr>
              <a:t>The height of our chairs, the size of the screen text and the volume on our phones, </a:t>
            </a:r>
          </a:p>
          <a:p>
            <a:r>
              <a:rPr lang="en-GB" sz="1200" kern="1200" noProof="0" dirty="0" smtClean="0">
                <a:solidFill>
                  <a:schemeClr val="tx1"/>
                </a:solidFill>
                <a:effectLst/>
                <a:latin typeface="Times New Roman" charset="0"/>
                <a:ea typeface="+mn-ea"/>
                <a:cs typeface="+mn-cs"/>
              </a:rPr>
              <a:t>we are increasing accustomed to being able to adjust and select our preferred settings in our working lives. </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Its only really the lighting which we don’t adapt to our personal preference- and that’s about to change.</a:t>
            </a:r>
          </a:p>
          <a:p>
            <a:r>
              <a:rPr lang="en-GB" sz="1200" kern="1200" noProof="0" dirty="0" smtClean="0">
                <a:solidFill>
                  <a:schemeClr val="tx1"/>
                </a:solidFill>
                <a:effectLst/>
                <a:latin typeface="Times New Roman" charset="0"/>
                <a:ea typeface="+mn-ea"/>
                <a:cs typeface="+mn-cs"/>
              </a:rPr>
              <a:t>While it is often possible to set or change the intensity of the light, the colour temperature is dictated by someone else. </a:t>
            </a:r>
          </a:p>
          <a:p>
            <a:r>
              <a:rPr lang="en-GB" sz="1200" kern="1200" noProof="0" dirty="0" smtClean="0">
                <a:solidFill>
                  <a:schemeClr val="tx1"/>
                </a:solidFill>
                <a:effectLst/>
                <a:latin typeface="Times New Roman" charset="0"/>
                <a:ea typeface="+mn-ea"/>
                <a:cs typeface="+mn-cs"/>
              </a:rPr>
              <a:t>Wouldn’t it be fantastic to get a personal light?</a:t>
            </a:r>
          </a:p>
          <a:p>
            <a:endParaRPr lang="en-GB" sz="1200" kern="1200" noProof="0" dirty="0" smtClean="0">
              <a:solidFill>
                <a:schemeClr val="tx1"/>
              </a:solidFill>
              <a:effectLst/>
              <a:latin typeface="Times New Roman" charset="0"/>
              <a:ea typeface="+mn-ea"/>
              <a:cs typeface="+mn-cs"/>
            </a:endParaRPr>
          </a:p>
          <a:p>
            <a:r>
              <a:rPr lang="en-GB" sz="1200" kern="1200" noProof="0" dirty="0" smtClean="0">
                <a:solidFill>
                  <a:schemeClr val="tx1"/>
                </a:solidFill>
                <a:effectLst/>
                <a:latin typeface="Times New Roman" charset="0"/>
                <a:ea typeface="+mn-ea"/>
                <a:cs typeface="+mn-cs"/>
              </a:rPr>
              <a:t>Our preference for colour temperature isn’t static, sometimes we want a cold, activating light, others a warm relaxing one. </a:t>
            </a:r>
            <a:br>
              <a:rPr lang="en-GB" sz="1200" kern="1200" noProof="0" dirty="0" smtClean="0">
                <a:solidFill>
                  <a:schemeClr val="tx1"/>
                </a:solidFill>
                <a:effectLst/>
                <a:latin typeface="Times New Roman" charset="0"/>
                <a:ea typeface="+mn-ea"/>
                <a:cs typeface="+mn-cs"/>
              </a:rPr>
            </a:br>
            <a:r>
              <a:rPr lang="en-GB" sz="1200" kern="1200" noProof="0" dirty="0" smtClean="0">
                <a:solidFill>
                  <a:schemeClr val="tx1"/>
                </a:solidFill>
                <a:effectLst/>
                <a:latin typeface="Times New Roman" charset="0"/>
                <a:ea typeface="+mn-ea"/>
                <a:cs typeface="+mn-cs"/>
              </a:rPr>
              <a:t>In a hospital waiting room or a dentist surgery, for instance, a colder light level may not create the peaceful ambience we want. </a:t>
            </a:r>
          </a:p>
          <a:p>
            <a:endParaRPr lang="en-GB" sz="1200" kern="1200" noProof="0" dirty="0" smtClean="0">
              <a:solidFill>
                <a:schemeClr val="tx1"/>
              </a:solidFill>
              <a:effectLst/>
              <a:latin typeface="Times New Roman" charset="0"/>
              <a:ea typeface="+mn-ea"/>
              <a:cs typeface="+mn-cs"/>
            </a:endParaRPr>
          </a:p>
          <a:p>
            <a:r>
              <a:rPr lang="en-GB" sz="1200" kern="1200" dirty="0" smtClean="0">
                <a:solidFill>
                  <a:schemeClr val="tx1"/>
                </a:solidFill>
                <a:effectLst/>
                <a:latin typeface="Times New Roman" charset="0"/>
                <a:ea typeface="+mn-ea"/>
                <a:cs typeface="+mn-cs"/>
              </a:rPr>
              <a:t>Our preferences for light can also differ with age; the young are inclined towards a colder light while as we get older this changes to warm. </a:t>
            </a:r>
          </a:p>
          <a:p>
            <a:endParaRPr lang="en-GB" sz="1200" kern="1200" dirty="0" smtClean="0">
              <a:solidFill>
                <a:schemeClr val="tx1"/>
              </a:solidFill>
              <a:effectLst/>
              <a:latin typeface="Times New Roman" charset="0"/>
              <a:ea typeface="+mn-ea"/>
              <a:cs typeface="+mn-cs"/>
            </a:endParaRPr>
          </a:p>
          <a:p>
            <a:r>
              <a:rPr lang="en-GB" sz="1200" kern="1200" dirty="0" smtClean="0">
                <a:solidFill>
                  <a:schemeClr val="tx1"/>
                </a:solidFill>
                <a:effectLst/>
                <a:latin typeface="Times New Roman" charset="0"/>
                <a:ea typeface="+mn-ea"/>
                <a:cs typeface="+mn-cs"/>
              </a:rPr>
              <a:t>Tuneable White is a new technology which permits the user to alter the colour temperature to what we prefer within the same luminaire. In an open plan office it is hard to get a very personal lit experience but changing the colour temperature control can still enhance the ambience of the space. Other areas such as lobbies, receptions, conference room, cellular offices and waiting rooms are ideal environments for a tuneable white solution.    </a:t>
            </a:r>
          </a:p>
          <a:p>
            <a:endParaRPr lang="en-GB" sz="1200" kern="1200" noProof="0" dirty="0" smtClean="0">
              <a:solidFill>
                <a:schemeClr val="tx1"/>
              </a:solidFill>
              <a:effectLst/>
              <a:latin typeface="Times New Roman" charset="0"/>
              <a:ea typeface="+mn-ea"/>
              <a:cs typeface="+mn-cs"/>
            </a:endParaRPr>
          </a:p>
          <a:p>
            <a:endParaRPr lang="en-GB" noProof="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32</a:t>
            </a:fld>
            <a:endParaRPr lang="sv-SE"/>
          </a:p>
        </p:txBody>
      </p:sp>
    </p:spTree>
    <p:extLst>
      <p:ext uri="{BB962C8B-B14F-4D97-AF65-F5344CB8AC3E}">
        <p14:creationId xmlns:p14="http://schemas.microsoft.com/office/powerpoint/2010/main" val="80971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smtClean="0"/>
              <a:t>Now the technology has reached the point when we can stimulate our inner clock with artificial light again, for activity and well-being during the day and the world can start turning again.</a:t>
            </a:r>
            <a:endParaRPr lang="en-GB" noProof="0"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33</a:t>
            </a:fld>
            <a:endParaRPr lang="sv-SE"/>
          </a:p>
        </p:txBody>
      </p:sp>
    </p:spTree>
    <p:extLst>
      <p:ext uri="{BB962C8B-B14F-4D97-AF65-F5344CB8AC3E}">
        <p14:creationId xmlns:p14="http://schemas.microsoft.com/office/powerpoint/2010/main" val="293937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34</a:t>
            </a:fld>
            <a:endParaRPr lang="sv-SE"/>
          </a:p>
        </p:txBody>
      </p:sp>
    </p:spTree>
    <p:extLst>
      <p:ext uri="{BB962C8B-B14F-4D97-AF65-F5344CB8AC3E}">
        <p14:creationId xmlns:p14="http://schemas.microsoft.com/office/powerpoint/2010/main" val="3917172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35</a:t>
            </a:fld>
            <a:endParaRPr lang="sv-SE"/>
          </a:p>
        </p:txBody>
      </p:sp>
    </p:spTree>
    <p:extLst>
      <p:ext uri="{BB962C8B-B14F-4D97-AF65-F5344CB8AC3E}">
        <p14:creationId xmlns:p14="http://schemas.microsoft.com/office/powerpoint/2010/main" val="270558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36</a:t>
            </a:fld>
            <a:endParaRPr lang="sv-SE"/>
          </a:p>
        </p:txBody>
      </p:sp>
    </p:spTree>
    <p:extLst>
      <p:ext uri="{BB962C8B-B14F-4D97-AF65-F5344CB8AC3E}">
        <p14:creationId xmlns:p14="http://schemas.microsoft.com/office/powerpoint/2010/main" val="3261238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37</a:t>
            </a:fld>
            <a:endParaRPr lang="sv-SE"/>
          </a:p>
        </p:txBody>
      </p:sp>
    </p:spTree>
    <p:extLst>
      <p:ext uri="{BB962C8B-B14F-4D97-AF65-F5344CB8AC3E}">
        <p14:creationId xmlns:p14="http://schemas.microsoft.com/office/powerpoint/2010/main" val="321560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kern="1200" baseline="0" dirty="0" err="1" smtClean="0">
                <a:solidFill>
                  <a:schemeClr val="tx1"/>
                </a:solidFill>
                <a:latin typeface="Times New Roman" charset="0"/>
                <a:ea typeface="+mn-ea"/>
                <a:cs typeface="+mn-cs"/>
              </a:rPr>
              <a:t>Uusien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ympäröivästä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valosta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saatujen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tietojen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perusteella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standardia</a:t>
            </a:r>
            <a:r>
              <a:rPr lang="sv-SE" sz="1200" kern="1200" baseline="0" dirty="0" smtClean="0">
                <a:solidFill>
                  <a:schemeClr val="tx1"/>
                </a:solidFill>
                <a:latin typeface="Times New Roman" charset="0"/>
                <a:ea typeface="+mn-ea"/>
                <a:cs typeface="+mn-cs"/>
              </a:rPr>
              <a:t> on </a:t>
            </a:r>
            <a:r>
              <a:rPr lang="sv-SE" sz="1200" kern="1200" baseline="0" dirty="0" err="1" smtClean="0">
                <a:solidFill>
                  <a:schemeClr val="tx1"/>
                </a:solidFill>
                <a:latin typeface="Times New Roman" charset="0"/>
                <a:ea typeface="+mn-ea"/>
                <a:cs typeface="+mn-cs"/>
              </a:rPr>
              <a:t>uusittu</a:t>
            </a:r>
            <a:r>
              <a:rPr lang="sv-SE" sz="1200" kern="1200" baseline="0" dirty="0" smtClean="0">
                <a:solidFill>
                  <a:schemeClr val="tx1"/>
                </a:solidFill>
                <a:latin typeface="Times New Roman" charset="0"/>
                <a:ea typeface="+mn-ea"/>
                <a:cs typeface="+mn-cs"/>
              </a:rPr>
              <a:t>, ja se </a:t>
            </a:r>
            <a:r>
              <a:rPr lang="sv-SE" sz="1200" kern="1200" baseline="0" dirty="0" err="1" smtClean="0">
                <a:solidFill>
                  <a:schemeClr val="tx1"/>
                </a:solidFill>
                <a:latin typeface="Times New Roman" charset="0"/>
                <a:ea typeface="+mn-ea"/>
                <a:cs typeface="+mn-cs"/>
              </a:rPr>
              <a:t>sisältää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nyt</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myös</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vaatimukset</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seinien</a:t>
            </a:r>
            <a:r>
              <a:rPr lang="sv-SE" sz="1200" kern="1200" baseline="0" dirty="0" smtClean="0">
                <a:solidFill>
                  <a:schemeClr val="tx1"/>
                </a:solidFill>
                <a:latin typeface="Times New Roman" charset="0"/>
                <a:ea typeface="+mn-ea"/>
                <a:cs typeface="+mn-cs"/>
              </a:rPr>
              <a:t> ja </a:t>
            </a:r>
            <a:r>
              <a:rPr lang="sv-SE" sz="1200" kern="1200" baseline="0" dirty="0" err="1" smtClean="0">
                <a:solidFill>
                  <a:schemeClr val="tx1"/>
                </a:solidFill>
                <a:latin typeface="Times New Roman" charset="0"/>
                <a:ea typeface="+mn-ea"/>
                <a:cs typeface="+mn-cs"/>
              </a:rPr>
              <a:t>kattojen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minimivalaistusvoimakkuuksista</a:t>
            </a:r>
            <a:r>
              <a:rPr lang="sv-SE" sz="1200" kern="1200" baseline="0" dirty="0" smtClean="0">
                <a:solidFill>
                  <a:schemeClr val="tx1"/>
                </a:solidFill>
                <a:latin typeface="Times New Roman" charset="0"/>
                <a:ea typeface="+mn-ea"/>
                <a:cs typeface="+mn-cs"/>
              </a:rPr>
              <a:t>. </a:t>
            </a:r>
          </a:p>
          <a:p>
            <a:endParaRPr lang="sv-SE" sz="1200" kern="1200" baseline="0" dirty="0" smtClean="0">
              <a:solidFill>
                <a:schemeClr val="tx1"/>
              </a:solidFill>
              <a:latin typeface="Times New Roman" charset="0"/>
              <a:ea typeface="+mn-ea"/>
              <a:cs typeface="+mn-cs"/>
            </a:endParaRPr>
          </a:p>
          <a:p>
            <a:r>
              <a:rPr lang="sv-SE" sz="1200" kern="1200" baseline="0" dirty="0" err="1" smtClean="0">
                <a:solidFill>
                  <a:schemeClr val="tx1"/>
                </a:solidFill>
                <a:latin typeface="Times New Roman" charset="0"/>
                <a:ea typeface="+mn-ea"/>
                <a:cs typeface="+mn-cs"/>
              </a:rPr>
              <a:t>Fagerhultin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mielestä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valon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positiivisten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vaikutusten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täysimittainen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hyödyntäminen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edellyyttää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standardista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poiketen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voimakkaampia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valaistustasoja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Tämä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tarkoittaa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ympäröivän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valon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epäsuoran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valon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määrän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lisäämistä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katto-</a:t>
            </a:r>
            <a:r>
              <a:rPr lang="sv-SE" sz="1200" kern="1200" baseline="0" dirty="0" smtClean="0">
                <a:solidFill>
                  <a:schemeClr val="tx1"/>
                </a:solidFill>
                <a:latin typeface="Times New Roman" charset="0"/>
                <a:ea typeface="+mn-ea"/>
                <a:cs typeface="+mn-cs"/>
              </a:rPr>
              <a:t> ja </a:t>
            </a:r>
            <a:r>
              <a:rPr lang="sv-SE" sz="1200" kern="1200" baseline="0" dirty="0" err="1" smtClean="0">
                <a:solidFill>
                  <a:schemeClr val="tx1"/>
                </a:solidFill>
                <a:latin typeface="Times New Roman" charset="0"/>
                <a:ea typeface="+mn-ea"/>
                <a:cs typeface="+mn-cs"/>
              </a:rPr>
              <a:t>seinäpinnolle</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toimistoissa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kouluissa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terveydenhuollon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tiloissa</a:t>
            </a:r>
            <a:r>
              <a:rPr lang="sv-SE" sz="1200" kern="1200" baseline="0" dirty="0" smtClean="0">
                <a:solidFill>
                  <a:schemeClr val="tx1"/>
                </a:solidFill>
                <a:latin typeface="Times New Roman" charset="0"/>
                <a:ea typeface="+mn-ea"/>
                <a:cs typeface="+mn-cs"/>
              </a:rPr>
              <a:t> ja </a:t>
            </a:r>
            <a:r>
              <a:rPr lang="sv-SE" sz="1200" kern="1200" baseline="0" dirty="0" err="1" smtClean="0">
                <a:solidFill>
                  <a:schemeClr val="tx1"/>
                </a:solidFill>
                <a:latin typeface="Times New Roman" charset="0"/>
                <a:ea typeface="+mn-ea"/>
                <a:cs typeface="+mn-cs"/>
              </a:rPr>
              <a:t>kohtaamisalueilla</a:t>
            </a:r>
            <a:r>
              <a:rPr lang="sv-SE" sz="1200" kern="1200" baseline="0" dirty="0" smtClean="0">
                <a:solidFill>
                  <a:schemeClr val="tx1"/>
                </a:solidFill>
                <a:latin typeface="Times New Roman" charset="0"/>
                <a:ea typeface="+mn-ea"/>
                <a:cs typeface="+mn-cs"/>
              </a:rPr>
              <a:t>.</a:t>
            </a:r>
          </a:p>
          <a:p>
            <a:endParaRPr lang="sv-SE" dirty="0" smtClean="0"/>
          </a:p>
          <a:p>
            <a:endParaRPr lang="sv-SE" dirty="0" smtClean="0"/>
          </a:p>
          <a:p>
            <a:r>
              <a:rPr lang="sv-SE" baseline="0" dirty="0" err="1" smtClean="0"/>
              <a:t>Työtasot</a:t>
            </a:r>
            <a:r>
              <a:rPr lang="sv-SE" baseline="0" dirty="0" smtClean="0"/>
              <a:t>:		</a:t>
            </a:r>
            <a:r>
              <a:rPr lang="sv-SE" baseline="0" dirty="0" err="1" smtClean="0"/>
              <a:t>Standardi</a:t>
            </a:r>
            <a:r>
              <a:rPr lang="sv-SE" baseline="0" dirty="0" smtClean="0"/>
              <a:t> </a:t>
            </a:r>
            <a:r>
              <a:rPr lang="sv-SE" baseline="0" dirty="0" err="1" smtClean="0"/>
              <a:t>vaatii</a:t>
            </a:r>
            <a:r>
              <a:rPr lang="sv-SE" baseline="0" dirty="0" smtClean="0"/>
              <a:t> 500 </a:t>
            </a:r>
            <a:r>
              <a:rPr lang="sv-SE" baseline="0" dirty="0" err="1" smtClean="0"/>
              <a:t>lx</a:t>
            </a:r>
            <a:endParaRPr lang="sv-SE" baseline="0" dirty="0" smtClean="0"/>
          </a:p>
          <a:p>
            <a:r>
              <a:rPr lang="sv-SE" baseline="0" dirty="0" err="1" smtClean="0"/>
              <a:t>Tauluvalaistus</a:t>
            </a:r>
            <a:r>
              <a:rPr lang="sv-SE" baseline="0" dirty="0" smtClean="0"/>
              <a:t>: 	</a:t>
            </a:r>
            <a:r>
              <a:rPr lang="sv-SE" baseline="0" dirty="0" err="1" smtClean="0"/>
              <a:t>Standardi</a:t>
            </a:r>
            <a:r>
              <a:rPr lang="sv-SE" baseline="0" dirty="0" smtClean="0"/>
              <a:t> </a:t>
            </a:r>
            <a:r>
              <a:rPr lang="sv-SE" baseline="0" dirty="0" err="1" smtClean="0"/>
              <a:t>määrittää</a:t>
            </a:r>
            <a:r>
              <a:rPr lang="sv-SE" baseline="0" dirty="0" smtClean="0"/>
              <a:t> </a:t>
            </a:r>
            <a:r>
              <a:rPr lang="sv-SE" baseline="0" dirty="0" err="1" smtClean="0"/>
              <a:t>minimitasoksi</a:t>
            </a:r>
            <a:r>
              <a:rPr lang="sv-SE" baseline="0" dirty="0" smtClean="0"/>
              <a:t> 500 </a:t>
            </a:r>
            <a:r>
              <a:rPr lang="sv-SE" baseline="0" dirty="0" err="1" smtClean="0"/>
              <a:t>lx</a:t>
            </a:r>
            <a:r>
              <a:rPr lang="sv-SE" baseline="0" dirty="0" smtClean="0"/>
              <a:t>	</a:t>
            </a:r>
          </a:p>
          <a:p>
            <a:r>
              <a:rPr lang="sv-SE" baseline="0" dirty="0" err="1" smtClean="0"/>
              <a:t>Katot</a:t>
            </a:r>
            <a:r>
              <a:rPr lang="sv-SE" baseline="0" dirty="0" smtClean="0"/>
              <a:t>: 		</a:t>
            </a:r>
            <a:r>
              <a:rPr lang="sv-SE" baseline="0" dirty="0" err="1" smtClean="0"/>
              <a:t>Standardin</a:t>
            </a:r>
            <a:r>
              <a:rPr lang="sv-SE" baseline="0" dirty="0" smtClean="0"/>
              <a:t> </a:t>
            </a:r>
            <a:r>
              <a:rPr lang="sv-SE" baseline="0" dirty="0" err="1" smtClean="0"/>
              <a:t>alhaisimmaksi</a:t>
            </a:r>
            <a:r>
              <a:rPr lang="sv-SE" baseline="0" dirty="0" smtClean="0"/>
              <a:t> </a:t>
            </a:r>
            <a:r>
              <a:rPr lang="sv-SE" baseline="0" dirty="0" err="1" smtClean="0"/>
              <a:t>tasoksi</a:t>
            </a:r>
            <a:r>
              <a:rPr lang="sv-SE" baseline="0" dirty="0" smtClean="0"/>
              <a:t> </a:t>
            </a:r>
            <a:r>
              <a:rPr lang="sv-SE" baseline="0" dirty="0" err="1" smtClean="0"/>
              <a:t>määritellään</a:t>
            </a:r>
            <a:r>
              <a:rPr lang="sv-SE" baseline="0" dirty="0" smtClean="0"/>
              <a:t> </a:t>
            </a:r>
            <a:r>
              <a:rPr lang="sv-SE" baseline="0" dirty="0" err="1" smtClean="0">
                <a:solidFill>
                  <a:srgbClr val="FF0000"/>
                </a:solidFill>
              </a:rPr>
              <a:t>koulutustiloissa</a:t>
            </a:r>
            <a:r>
              <a:rPr lang="sv-SE" baseline="0" dirty="0" smtClean="0"/>
              <a:t> </a:t>
            </a:r>
            <a:r>
              <a:rPr lang="sv-SE" baseline="0" dirty="0" err="1" smtClean="0"/>
              <a:t>vähintään</a:t>
            </a:r>
            <a:r>
              <a:rPr lang="sv-SE" baseline="0" dirty="0" smtClean="0"/>
              <a:t> 50 </a:t>
            </a:r>
            <a:r>
              <a:rPr lang="sv-SE" baseline="0" dirty="0" err="1" smtClean="0"/>
              <a:t>lx</a:t>
            </a:r>
            <a:r>
              <a:rPr lang="sv-SE" baseline="0" dirty="0" smtClean="0"/>
              <a:t>. Fagerhult </a:t>
            </a:r>
            <a:r>
              <a:rPr lang="sv-SE" baseline="0" dirty="0" err="1" smtClean="0"/>
              <a:t>suosittelee</a:t>
            </a:r>
            <a:r>
              <a:rPr lang="sv-SE" baseline="0" dirty="0" smtClean="0"/>
              <a:t> n. 300 </a:t>
            </a:r>
            <a:r>
              <a:rPr lang="sv-SE" baseline="0" dirty="0" err="1" smtClean="0"/>
              <a:t>lx</a:t>
            </a:r>
            <a:r>
              <a:rPr lang="sv-SE" baseline="0" dirty="0" smtClean="0"/>
              <a:t>.</a:t>
            </a:r>
          </a:p>
          <a:p>
            <a:r>
              <a:rPr lang="sv-SE" baseline="0" dirty="0" err="1" smtClean="0"/>
              <a:t>Seinät</a:t>
            </a:r>
            <a:r>
              <a:rPr lang="sv-SE" baseline="0" dirty="0" smtClean="0"/>
              <a:t>:		</a:t>
            </a:r>
            <a:r>
              <a:rPr lang="sv-SE" baseline="0" dirty="0" err="1" smtClean="0"/>
              <a:t>Standardin</a:t>
            </a:r>
            <a:r>
              <a:rPr lang="sv-SE" baseline="0" dirty="0" smtClean="0"/>
              <a:t> </a:t>
            </a:r>
            <a:r>
              <a:rPr lang="sv-SE" baseline="0" dirty="0" err="1" smtClean="0"/>
              <a:t>alhaisimmaksi</a:t>
            </a:r>
            <a:r>
              <a:rPr lang="sv-SE" baseline="0" dirty="0" smtClean="0"/>
              <a:t> </a:t>
            </a:r>
            <a:r>
              <a:rPr lang="sv-SE" baseline="0" dirty="0" err="1" smtClean="0"/>
              <a:t>tasoksi</a:t>
            </a:r>
            <a:r>
              <a:rPr lang="sv-SE" baseline="0" dirty="0" smtClean="0"/>
              <a:t> </a:t>
            </a:r>
            <a:r>
              <a:rPr lang="sv-SE" baseline="0" dirty="0" err="1" smtClean="0"/>
              <a:t>määritellään</a:t>
            </a:r>
            <a:r>
              <a:rPr lang="sv-SE" baseline="0" dirty="0" smtClean="0"/>
              <a:t> </a:t>
            </a:r>
            <a:r>
              <a:rPr lang="sv-SE" baseline="0" dirty="0" err="1" smtClean="0"/>
              <a:t>koulutustiloissa</a:t>
            </a:r>
            <a:r>
              <a:rPr lang="sv-SE" baseline="0" dirty="0" smtClean="0"/>
              <a:t> </a:t>
            </a:r>
            <a:r>
              <a:rPr lang="sv-SE" baseline="0" dirty="0" err="1" smtClean="0"/>
              <a:t>vähintään</a:t>
            </a:r>
            <a:r>
              <a:rPr lang="sv-SE" baseline="0" dirty="0" smtClean="0"/>
              <a:t> 75 </a:t>
            </a:r>
            <a:r>
              <a:rPr lang="sv-SE" baseline="0" dirty="0" err="1" smtClean="0"/>
              <a:t>lx</a:t>
            </a:r>
            <a:r>
              <a:rPr lang="sv-SE" baseline="0" dirty="0" smtClean="0"/>
              <a:t>. Fagerhult </a:t>
            </a:r>
            <a:r>
              <a:rPr lang="sv-SE" baseline="0" dirty="0" err="1" smtClean="0"/>
              <a:t>suosittelee</a:t>
            </a:r>
            <a:r>
              <a:rPr lang="sv-SE" baseline="0" dirty="0" smtClean="0"/>
              <a:t> n. 300 </a:t>
            </a:r>
            <a:r>
              <a:rPr lang="sv-SE" baseline="0" dirty="0" err="1" smtClean="0"/>
              <a:t>lx</a:t>
            </a:r>
            <a:r>
              <a:rPr lang="sv-SE" baseline="0" dirty="0" smtClean="0"/>
              <a:t>. </a:t>
            </a:r>
          </a:p>
          <a:p>
            <a:r>
              <a:rPr lang="sv-SE" b="0" baseline="0" dirty="0" err="1" smtClean="0"/>
              <a:t>Sylinterivalaistus</a:t>
            </a:r>
            <a:r>
              <a:rPr lang="sv-SE" b="0" baseline="0" dirty="0" smtClean="0"/>
              <a:t>:	</a:t>
            </a:r>
            <a:r>
              <a:rPr lang="sv-SE" b="0" baseline="0" dirty="0" err="1" smtClean="0"/>
              <a:t>Sylinterivalaistusvoimakkuus</a:t>
            </a:r>
            <a:r>
              <a:rPr lang="sv-SE" b="0" baseline="0" dirty="0" smtClean="0"/>
              <a:t> </a:t>
            </a:r>
            <a:r>
              <a:rPr lang="sv-SE" b="0" baseline="0" dirty="0" err="1" smtClean="0"/>
              <a:t>vaikuttaa</a:t>
            </a:r>
            <a:r>
              <a:rPr lang="sv-SE" b="0" baseline="0" dirty="0" smtClean="0"/>
              <a:t> </a:t>
            </a:r>
            <a:r>
              <a:rPr lang="sv-SE" b="0" baseline="0" dirty="0" err="1" smtClean="0"/>
              <a:t>visuaaliseen</a:t>
            </a:r>
            <a:r>
              <a:rPr lang="sv-SE" b="0" baseline="0" dirty="0" smtClean="0"/>
              <a:t> </a:t>
            </a:r>
            <a:r>
              <a:rPr lang="sv-SE" b="0" baseline="0" dirty="0" err="1" smtClean="0"/>
              <a:t>viestintään</a:t>
            </a:r>
            <a:r>
              <a:rPr lang="sv-SE" b="0" baseline="0" dirty="0" smtClean="0"/>
              <a:t> ja </a:t>
            </a:r>
            <a:r>
              <a:rPr lang="sv-SE" b="0" baseline="0" dirty="0" err="1" smtClean="0"/>
              <a:t>mahdollisuuteen</a:t>
            </a:r>
            <a:r>
              <a:rPr lang="sv-SE" b="0" baseline="0" dirty="0" smtClean="0"/>
              <a:t> </a:t>
            </a:r>
            <a:r>
              <a:rPr lang="sv-SE" b="0" baseline="0" dirty="0" err="1" smtClean="0"/>
              <a:t>tulkita</a:t>
            </a:r>
            <a:r>
              <a:rPr lang="sv-SE" b="0" baseline="0" dirty="0" smtClean="0"/>
              <a:t> </a:t>
            </a:r>
            <a:r>
              <a:rPr lang="sv-SE" b="0" baseline="0" dirty="0" err="1" smtClean="0"/>
              <a:t>kasvoja</a:t>
            </a:r>
            <a:r>
              <a:rPr lang="sv-SE" b="0" baseline="0" dirty="0" smtClean="0"/>
              <a:t>, </a:t>
            </a:r>
            <a:r>
              <a:rPr lang="sv-SE" b="0" baseline="0" dirty="0" err="1" smtClean="0"/>
              <a:t>tapahtumia</a:t>
            </a:r>
            <a:r>
              <a:rPr lang="sv-SE" b="0" baseline="0" dirty="0" smtClean="0"/>
              <a:t> ja </a:t>
            </a:r>
            <a:r>
              <a:rPr lang="sv-SE" b="0" baseline="0" dirty="0" err="1" smtClean="0"/>
              <a:t>kohteita</a:t>
            </a:r>
            <a:r>
              <a:rPr lang="sv-SE" b="0" baseline="0" dirty="0" smtClean="0"/>
              <a:t>. </a:t>
            </a:r>
            <a:r>
              <a:rPr lang="sv-SE" b="0" baseline="0" dirty="0" err="1" smtClean="0"/>
              <a:t>Standardi</a:t>
            </a:r>
            <a:r>
              <a:rPr lang="sv-SE" b="0" baseline="0" dirty="0" smtClean="0"/>
              <a:t> </a:t>
            </a:r>
            <a:r>
              <a:rPr lang="sv-SE" b="0" baseline="0" dirty="0" err="1" smtClean="0"/>
              <a:t>määrittää</a:t>
            </a:r>
            <a:r>
              <a:rPr lang="sv-SE" b="0" baseline="0" dirty="0" smtClean="0"/>
              <a:t> sen </a:t>
            </a:r>
            <a:r>
              <a:rPr lang="sv-SE" b="0" baseline="0" dirty="0" err="1" smtClean="0"/>
              <a:t>minimiarvoksi</a:t>
            </a:r>
            <a:r>
              <a:rPr lang="sv-SE" b="0" baseline="0" dirty="0" smtClean="0"/>
              <a:t> </a:t>
            </a:r>
            <a:r>
              <a:rPr lang="sv-SE" b="0" baseline="0" dirty="0" err="1" smtClean="0"/>
              <a:t>koulutustiloissa</a:t>
            </a:r>
            <a:r>
              <a:rPr lang="sv-SE" b="0" baseline="0" dirty="0" smtClean="0"/>
              <a:t> 150 </a:t>
            </a:r>
            <a:r>
              <a:rPr lang="sv-SE" b="0" baseline="0" dirty="0" err="1" smtClean="0"/>
              <a:t>lx</a:t>
            </a:r>
            <a:r>
              <a:rPr lang="sv-SE" b="0" baseline="0" dirty="0" smtClean="0"/>
              <a:t>.</a:t>
            </a:r>
          </a:p>
          <a:p>
            <a:endParaRPr lang="sv-SE" b="0" baseline="0" dirty="0" smtClean="0"/>
          </a:p>
          <a:p>
            <a:r>
              <a:rPr lang="sv-SE" b="0" baseline="0" dirty="0" err="1" smtClean="0"/>
              <a:t>Standardi</a:t>
            </a:r>
            <a:r>
              <a:rPr lang="sv-SE" b="0" baseline="0" dirty="0" smtClean="0"/>
              <a:t> </a:t>
            </a:r>
            <a:r>
              <a:rPr lang="sv-SE" b="0" baseline="0" dirty="0" err="1" smtClean="0"/>
              <a:t>edellyttää</a:t>
            </a:r>
            <a:r>
              <a:rPr lang="sv-SE" b="0" baseline="0" dirty="0" smtClean="0"/>
              <a:t> </a:t>
            </a:r>
            <a:r>
              <a:rPr lang="sv-SE" b="0" baseline="0" dirty="0" err="1" smtClean="0"/>
              <a:t>luokkahuoneisiin</a:t>
            </a:r>
            <a:r>
              <a:rPr lang="sv-SE" b="0" baseline="0" dirty="0" smtClean="0"/>
              <a:t> ja </a:t>
            </a:r>
            <a:r>
              <a:rPr lang="sv-SE" b="0" baseline="0" dirty="0" err="1" smtClean="0"/>
              <a:t>auditorioihin</a:t>
            </a:r>
            <a:r>
              <a:rPr lang="sv-SE" b="0" baseline="0" dirty="0" smtClean="0"/>
              <a:t> </a:t>
            </a:r>
            <a:r>
              <a:rPr lang="sv-SE" b="0" baseline="0" dirty="0" err="1" smtClean="0"/>
              <a:t>ohjattaa</a:t>
            </a:r>
            <a:r>
              <a:rPr lang="sv-SE" b="0" baseline="0" dirty="0" smtClean="0"/>
              <a:t> </a:t>
            </a:r>
            <a:r>
              <a:rPr lang="sv-SE" b="0" baseline="0" dirty="0" err="1" smtClean="0"/>
              <a:t>valaistusta</a:t>
            </a:r>
            <a:r>
              <a:rPr lang="sv-SE" b="0" baseline="0" dirty="0" smtClean="0"/>
              <a:t> </a:t>
            </a:r>
            <a:r>
              <a:rPr lang="sv-SE" b="0" baseline="0" dirty="0" err="1" smtClean="0"/>
              <a:t>sekä</a:t>
            </a:r>
            <a:r>
              <a:rPr lang="sv-SE" b="0" baseline="0" dirty="0" smtClean="0"/>
              <a:t> </a:t>
            </a:r>
            <a:r>
              <a:rPr lang="sv-SE" b="0" baseline="0" dirty="0" err="1" smtClean="0"/>
              <a:t>standardin</a:t>
            </a:r>
            <a:r>
              <a:rPr lang="sv-SE" b="0" baseline="0" dirty="0" smtClean="0"/>
              <a:t> EN 15193:2007 </a:t>
            </a:r>
            <a:r>
              <a:rPr lang="sv-SE" b="0" baseline="0" dirty="0" err="1" smtClean="0"/>
              <a:t>mukaisten</a:t>
            </a:r>
            <a:r>
              <a:rPr lang="sv-SE" b="0" baseline="0" dirty="0" smtClean="0"/>
              <a:t> </a:t>
            </a:r>
            <a:r>
              <a:rPr lang="sv-SE" b="0" baseline="0" dirty="0" err="1" smtClean="0"/>
              <a:t>energiamääräysten</a:t>
            </a:r>
            <a:r>
              <a:rPr lang="sv-SE" b="0" baseline="0" dirty="0" smtClean="0"/>
              <a:t> </a:t>
            </a:r>
            <a:r>
              <a:rPr lang="sv-SE" b="0" baseline="0" dirty="0" err="1" smtClean="0"/>
              <a:t>täyttymistä</a:t>
            </a:r>
            <a:r>
              <a:rPr lang="sv-SE" b="0" baseline="0" dirty="0" smtClean="0"/>
              <a:t>.</a:t>
            </a:r>
          </a:p>
          <a:p>
            <a:endParaRPr lang="sv-SE" b="0" dirty="0" smtClean="0"/>
          </a:p>
          <a:p>
            <a:endParaRPr lang="sv-SE" sz="1200" kern="1200" baseline="0" dirty="0" smtClean="0">
              <a:solidFill>
                <a:schemeClr val="tx1"/>
              </a:solidFill>
              <a:latin typeface="Times New Roman" charset="0"/>
              <a:ea typeface="+mn-ea"/>
              <a:cs typeface="+mn-cs"/>
            </a:endParaRPr>
          </a:p>
          <a:p>
            <a:endParaRPr lang="sv-SE" sz="1200" kern="1200" baseline="0" dirty="0" smtClean="0">
              <a:solidFill>
                <a:schemeClr val="tx1"/>
              </a:solidFill>
              <a:latin typeface="Times New Roman" charset="0"/>
              <a:ea typeface="+mn-ea"/>
              <a:cs typeface="+mn-cs"/>
            </a:endParaRPr>
          </a:p>
          <a:p>
            <a:endParaRPr lang="sv-SE" sz="1200" b="1" kern="1200" baseline="0" dirty="0" smtClean="0">
              <a:solidFill>
                <a:schemeClr val="tx1"/>
              </a:solidFill>
              <a:latin typeface="Times New Roman" charset="0"/>
              <a:ea typeface="+mn-ea"/>
              <a:cs typeface="+mn-cs"/>
            </a:endParaRPr>
          </a:p>
          <a:p>
            <a:endParaRPr lang="sv-SE" sz="1200" kern="1200" baseline="0" dirty="0" smtClean="0">
              <a:solidFill>
                <a:schemeClr val="tx1"/>
              </a:solidFill>
              <a:latin typeface="Times New Roman" charset="0"/>
              <a:ea typeface="+mn-ea"/>
              <a:cs typeface="+mn-cs"/>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a:t>
            </a:fld>
            <a:endParaRPr lang="sv-SE"/>
          </a:p>
        </p:txBody>
      </p:sp>
    </p:spTree>
    <p:extLst>
      <p:ext uri="{BB962C8B-B14F-4D97-AF65-F5344CB8AC3E}">
        <p14:creationId xmlns:p14="http://schemas.microsoft.com/office/powerpoint/2010/main" val="3126201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38</a:t>
            </a:fld>
            <a:endParaRPr lang="sv-SE"/>
          </a:p>
        </p:txBody>
      </p:sp>
    </p:spTree>
    <p:extLst>
      <p:ext uri="{BB962C8B-B14F-4D97-AF65-F5344CB8AC3E}">
        <p14:creationId xmlns:p14="http://schemas.microsoft.com/office/powerpoint/2010/main" val="144111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A cellular office is the easiest room to apply a Tuneable White solution as there is only one user who controls the light according to his or her preferences. </a:t>
            </a:r>
          </a:p>
          <a:p>
            <a:r>
              <a:rPr lang="en-GB" sz="1200" kern="1200" dirty="0" smtClean="0">
                <a:solidFill>
                  <a:schemeClr val="tx1"/>
                </a:solidFill>
                <a:effectLst/>
                <a:latin typeface="Times New Roman" charset="0"/>
                <a:ea typeface="+mn-ea"/>
                <a:cs typeface="+mn-cs"/>
              </a:rPr>
              <a:t>Think of a cold, intense light when you want to activate yourself or a warm dimmed light for conversations, reading and tasks which require concentration. </a:t>
            </a:r>
          </a:p>
          <a:p>
            <a:r>
              <a:rPr lang="en-GB" sz="1200" kern="1200" dirty="0" smtClean="0">
                <a:solidFill>
                  <a:schemeClr val="tx1"/>
                </a:solidFill>
                <a:effectLst/>
                <a:latin typeface="Times New Roman" charset="0"/>
                <a:ea typeface="+mn-ea"/>
                <a:cs typeface="+mn-cs"/>
              </a:rPr>
              <a:t>Using a suspended direct/indirect </a:t>
            </a:r>
            <a:r>
              <a:rPr lang="en-GB" sz="1200" kern="1200" dirty="0" err="1" smtClean="0">
                <a:solidFill>
                  <a:schemeClr val="tx1"/>
                </a:solidFill>
                <a:effectLst/>
                <a:latin typeface="Times New Roman" charset="0"/>
                <a:ea typeface="+mn-ea"/>
                <a:cs typeface="+mn-cs"/>
              </a:rPr>
              <a:t>Combilume</a:t>
            </a:r>
            <a:r>
              <a:rPr lang="en-GB" sz="1200" kern="1200" dirty="0" smtClean="0">
                <a:solidFill>
                  <a:schemeClr val="tx1"/>
                </a:solidFill>
                <a:effectLst/>
                <a:latin typeface="Times New Roman" charset="0"/>
                <a:ea typeface="+mn-ea"/>
                <a:cs typeface="+mn-cs"/>
              </a:rPr>
              <a:t>, supplemented with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 provides the ambient and task light requirements, with the colour temperature and intensity controlled via a simple panel on the wall.   </a:t>
            </a:r>
            <a:endParaRPr lang="en-GB" sz="1200" kern="1200" dirty="0">
              <a:solidFill>
                <a:schemeClr val="tx1"/>
              </a:solidFill>
              <a:effectLst/>
              <a:latin typeface="Times New Roman" charset="0"/>
              <a:ea typeface="+mn-ea"/>
              <a:cs typeface="+mn-cs"/>
            </a:endParaRPr>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39</a:t>
            </a:fld>
            <a:endParaRPr lang="sv-SE"/>
          </a:p>
        </p:txBody>
      </p:sp>
    </p:spTree>
    <p:extLst>
      <p:ext uri="{BB962C8B-B14F-4D97-AF65-F5344CB8AC3E}">
        <p14:creationId xmlns:p14="http://schemas.microsoft.com/office/powerpoint/2010/main" val="364484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40</a:t>
            </a:fld>
            <a:endParaRPr lang="sv-SE"/>
          </a:p>
        </p:txBody>
      </p:sp>
    </p:spTree>
    <p:extLst>
      <p:ext uri="{BB962C8B-B14F-4D97-AF65-F5344CB8AC3E}">
        <p14:creationId xmlns:p14="http://schemas.microsoft.com/office/powerpoint/2010/main" val="2989608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41</a:t>
            </a:fld>
            <a:endParaRPr lang="sv-SE"/>
          </a:p>
        </p:txBody>
      </p:sp>
    </p:spTree>
    <p:extLst>
      <p:ext uri="{BB962C8B-B14F-4D97-AF65-F5344CB8AC3E}">
        <p14:creationId xmlns:p14="http://schemas.microsoft.com/office/powerpoint/2010/main" val="1560455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42</a:t>
            </a:fld>
            <a:endParaRPr lang="sv-SE"/>
          </a:p>
        </p:txBody>
      </p:sp>
    </p:spTree>
    <p:extLst>
      <p:ext uri="{BB962C8B-B14F-4D97-AF65-F5344CB8AC3E}">
        <p14:creationId xmlns:p14="http://schemas.microsoft.com/office/powerpoint/2010/main" val="817178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43</a:t>
            </a:fld>
            <a:endParaRPr lang="sv-SE"/>
          </a:p>
        </p:txBody>
      </p:sp>
    </p:spTree>
    <p:extLst>
      <p:ext uri="{BB962C8B-B14F-4D97-AF65-F5344CB8AC3E}">
        <p14:creationId xmlns:p14="http://schemas.microsoft.com/office/powerpoint/2010/main" val="3726538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44</a:t>
            </a:fld>
            <a:endParaRPr lang="sv-SE"/>
          </a:p>
        </p:txBody>
      </p:sp>
    </p:spTree>
    <p:extLst>
      <p:ext uri="{BB962C8B-B14F-4D97-AF65-F5344CB8AC3E}">
        <p14:creationId xmlns:p14="http://schemas.microsoft.com/office/powerpoint/2010/main" val="969916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Times New Roman" charset="0"/>
                <a:ea typeface="+mn-ea"/>
                <a:cs typeface="+mn-cs"/>
              </a:rPr>
              <a:t>Open plan offices cannot be controlled to reflect each individual's personal preferences since the room is lit for a group of people. </a:t>
            </a:r>
          </a:p>
          <a:p>
            <a:r>
              <a:rPr lang="en-GB" sz="1200" kern="1200" dirty="0" smtClean="0">
                <a:solidFill>
                  <a:schemeClr val="tx1"/>
                </a:solidFill>
                <a:effectLst/>
                <a:latin typeface="Times New Roman" charset="0"/>
                <a:ea typeface="+mn-ea"/>
                <a:cs typeface="+mn-cs"/>
              </a:rPr>
              <a:t>Here we recommend a router solution that varies the light over time and adjusts the colour temperature mimicking the light outdoors. </a:t>
            </a:r>
          </a:p>
          <a:p>
            <a:r>
              <a:rPr lang="en-GB" sz="1200" kern="1200" dirty="0" smtClean="0">
                <a:solidFill>
                  <a:schemeClr val="tx1"/>
                </a:solidFill>
                <a:effectLst/>
                <a:latin typeface="Times New Roman" charset="0"/>
                <a:ea typeface="+mn-ea"/>
                <a:cs typeface="+mn-cs"/>
              </a:rPr>
              <a:t>In the ceiling we have </a:t>
            </a:r>
            <a:r>
              <a:rPr lang="en-GB" sz="1200" kern="1200" dirty="0" err="1" smtClean="0">
                <a:solidFill>
                  <a:schemeClr val="tx1"/>
                </a:solidFill>
                <a:effectLst/>
                <a:latin typeface="Times New Roman" charset="0"/>
                <a:ea typeface="+mn-ea"/>
                <a:cs typeface="+mn-cs"/>
              </a:rPr>
              <a:t>Multilume</a:t>
            </a:r>
            <a:r>
              <a:rPr lang="en-GB" sz="1200" kern="1200" dirty="0" smtClean="0">
                <a:solidFill>
                  <a:schemeClr val="tx1"/>
                </a:solidFill>
                <a:effectLst/>
                <a:latin typeface="Times New Roman" charset="0"/>
                <a:ea typeface="+mn-ea"/>
                <a:cs typeface="+mn-cs"/>
              </a:rPr>
              <a:t> Flat and, to strengthen the sense of a natural daylight, the walls are lit using </a:t>
            </a:r>
            <a:r>
              <a:rPr lang="en-GB" sz="1200" kern="1200" dirty="0" err="1" smtClean="0">
                <a:solidFill>
                  <a:schemeClr val="tx1"/>
                </a:solidFill>
                <a:effectLst/>
                <a:latin typeface="Times New Roman" charset="0"/>
                <a:ea typeface="+mn-ea"/>
                <a:cs typeface="+mn-cs"/>
              </a:rPr>
              <a:t>Pleiad</a:t>
            </a:r>
            <a:r>
              <a:rPr lang="en-GB" sz="1200" kern="1200" dirty="0" smtClean="0">
                <a:solidFill>
                  <a:schemeClr val="tx1"/>
                </a:solidFill>
                <a:effectLst/>
                <a:latin typeface="Times New Roman" charset="0"/>
                <a:ea typeface="+mn-ea"/>
                <a:cs typeface="+mn-cs"/>
              </a:rPr>
              <a:t> </a:t>
            </a:r>
            <a:r>
              <a:rPr lang="en-GB" sz="1200" kern="1200" dirty="0" err="1" smtClean="0">
                <a:solidFill>
                  <a:schemeClr val="tx1"/>
                </a:solidFill>
                <a:effectLst/>
                <a:latin typeface="Times New Roman" charset="0"/>
                <a:ea typeface="+mn-ea"/>
                <a:cs typeface="+mn-cs"/>
              </a:rPr>
              <a:t>Wallwasher</a:t>
            </a:r>
            <a:r>
              <a:rPr lang="en-GB" sz="1200" kern="1200" dirty="0" smtClean="0">
                <a:solidFill>
                  <a:schemeClr val="tx1"/>
                </a:solidFill>
                <a:effectLst/>
                <a:latin typeface="Times New Roman" charset="0"/>
                <a:ea typeface="+mn-ea"/>
                <a:cs typeface="+mn-cs"/>
              </a:rPr>
              <a:t> G3.</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45</a:t>
            </a:fld>
            <a:endParaRPr lang="sv-SE"/>
          </a:p>
        </p:txBody>
      </p:sp>
    </p:spTree>
    <p:extLst>
      <p:ext uri="{BB962C8B-B14F-4D97-AF65-F5344CB8AC3E}">
        <p14:creationId xmlns:p14="http://schemas.microsoft.com/office/powerpoint/2010/main" val="1363443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en-GB" dirty="0" smtClean="0">
                <a:ea typeface="+mn-ea"/>
              </a:rPr>
              <a:t>The </a:t>
            </a:r>
            <a:r>
              <a:rPr lang="en-GB" dirty="0">
                <a:ea typeface="+mn-ea"/>
              </a:rPr>
              <a:t>first study, together with Jönköping University found that people preferred light in the ceiling and on walls, the ambient light.</a:t>
            </a:r>
          </a:p>
          <a:p>
            <a:endParaRPr lang="en-GB" dirty="0">
              <a:ea typeface="+mn-ea"/>
            </a:endParaRPr>
          </a:p>
          <a:p>
            <a:r>
              <a:rPr lang="en-GB" dirty="0">
                <a:ea typeface="+mn-ea"/>
              </a:rPr>
              <a:t>2002 came the discovery of the third receptor in the retina which explained </a:t>
            </a:r>
            <a:r>
              <a:rPr lang="en-GB" dirty="0" smtClean="0">
                <a:ea typeface="+mn-ea"/>
              </a:rPr>
              <a:t>how people perceive</a:t>
            </a:r>
            <a:r>
              <a:rPr lang="en-GB" baseline="0" dirty="0" smtClean="0">
                <a:ea typeface="+mn-ea"/>
              </a:rPr>
              <a:t> light</a:t>
            </a:r>
            <a:r>
              <a:rPr lang="en-GB" dirty="0" smtClean="0">
                <a:ea typeface="+mn-ea"/>
              </a:rPr>
              <a:t>!</a:t>
            </a:r>
            <a:endParaRPr lang="en-GB" dirty="0">
              <a:ea typeface="+mn-ea"/>
            </a:endParaRPr>
          </a:p>
          <a:p>
            <a:r>
              <a:rPr lang="en-GB" dirty="0">
                <a:ea typeface="+mn-ea"/>
              </a:rPr>
              <a:t> </a:t>
            </a:r>
          </a:p>
          <a:p>
            <a:r>
              <a:rPr lang="en-GB" dirty="0">
                <a:ea typeface="+mn-ea"/>
              </a:rPr>
              <a:t>The second study, together with Lund University, was conducted in </a:t>
            </a:r>
            <a:r>
              <a:rPr lang="en-GB" dirty="0" err="1">
                <a:ea typeface="+mn-ea"/>
              </a:rPr>
              <a:t>Åhus</a:t>
            </a:r>
            <a:r>
              <a:rPr lang="en-GB" dirty="0">
                <a:ea typeface="+mn-ea"/>
              </a:rPr>
              <a:t> and studied how different levels of ambient light affects us and our hormone production. The study showed that it is the level which is the key and not the colour temperature.</a:t>
            </a:r>
          </a:p>
          <a:p>
            <a:r>
              <a:rPr lang="en-GB" dirty="0">
                <a:ea typeface="+mn-ea"/>
              </a:rPr>
              <a:t> </a:t>
            </a:r>
          </a:p>
          <a:p>
            <a:r>
              <a:rPr lang="en-GB" dirty="0">
                <a:ea typeface="+mn-ea"/>
              </a:rPr>
              <a:t>The third study was conducted in collaboration with with Lund University and University College London. The study took place at a middle school in London 2009-2010.</a:t>
            </a:r>
          </a:p>
          <a:p>
            <a:r>
              <a:rPr lang="en-GB" dirty="0">
                <a:ea typeface="+mn-ea"/>
              </a:rPr>
              <a:t>We measured hormone levels, academic performance and well-being of pupils in classrooms with different lighting applications . The study showed that students felt better, were more alert and learned more if they had higher levels of ambient light.</a:t>
            </a:r>
          </a:p>
          <a:p>
            <a:r>
              <a:rPr lang="en-GB" dirty="0">
                <a:ea typeface="+mn-ea"/>
              </a:rPr>
              <a:t> </a:t>
            </a:r>
          </a:p>
          <a:p>
            <a:r>
              <a:rPr lang="en-GB" dirty="0">
                <a:ea typeface="+mn-ea"/>
              </a:rPr>
              <a:t>The fourth study, together with Lund University was conducted in </a:t>
            </a:r>
            <a:r>
              <a:rPr lang="en-GB" dirty="0" err="1">
                <a:ea typeface="+mn-ea"/>
              </a:rPr>
              <a:t>Åhus</a:t>
            </a:r>
            <a:r>
              <a:rPr lang="en-GB" dirty="0">
                <a:ea typeface="+mn-ea"/>
              </a:rPr>
              <a:t> and studied how we perceive the difference in ambient light from LED and fluorescent light. The study showed that we perceive light from LED as brighter than the light from fluorescent lamps, although the lux meter shows the same value.</a:t>
            </a:r>
          </a:p>
          <a:p>
            <a:r>
              <a:rPr lang="en-GB" dirty="0">
                <a:ea typeface="+mn-ea"/>
              </a:rPr>
              <a:t> </a:t>
            </a:r>
          </a:p>
          <a:p>
            <a:r>
              <a:rPr lang="en-GB" dirty="0">
                <a:ea typeface="+mn-ea"/>
              </a:rPr>
              <a:t>The fifth study and the one we shall talk about today was conducted at a high school in Helsingborg during the academic year 2012-2013. Here we compared a classic T5 solution with a new innovative LED solution with indirect light . The study is officially called: ENERGY EFFICIENT AND STUDY PROMOTING LIGHTING AT SCHOOL.</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solidFill>
                  <a:prstClr val="black"/>
                </a:solidFill>
              </a:rPr>
              <a:pPr>
                <a:defRPr/>
              </a:pPr>
              <a:t>46</a:t>
            </a:fld>
            <a:endParaRPr lang="sv-SE">
              <a:solidFill>
                <a:prstClr val="black"/>
              </a:solidFill>
            </a:endParaRPr>
          </a:p>
        </p:txBody>
      </p:sp>
    </p:spTree>
    <p:extLst>
      <p:ext uri="{BB962C8B-B14F-4D97-AF65-F5344CB8AC3E}">
        <p14:creationId xmlns:p14="http://schemas.microsoft.com/office/powerpoint/2010/main" val="4146115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err="1" smtClean="0">
                <a:solidFill>
                  <a:schemeClr val="tx1"/>
                </a:solidFill>
                <a:latin typeface="Times New Roman" charset="0"/>
                <a:ea typeface="+mn-ea"/>
                <a:cs typeface="+mn-cs"/>
              </a:rPr>
              <a:t>Tutkimus</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osoitti</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että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testiluokassa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jossa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oli</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enemmän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ympäröivää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valoa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oppilaat</a:t>
            </a:r>
            <a:r>
              <a:rPr lang="sv-SE" sz="1200" kern="1200" baseline="0" dirty="0" smtClean="0">
                <a:solidFill>
                  <a:schemeClr val="tx1"/>
                </a:solidFill>
                <a:latin typeface="Times New Roman" charset="0"/>
                <a:ea typeface="+mn-ea"/>
                <a:cs typeface="+mn-cs"/>
              </a:rPr>
              <a:t> olivat </a:t>
            </a:r>
            <a:r>
              <a:rPr lang="sv-SE" sz="1200" kern="1200" baseline="0" dirty="0" err="1" smtClean="0">
                <a:solidFill>
                  <a:schemeClr val="tx1"/>
                </a:solidFill>
                <a:latin typeface="Times New Roman" charset="0"/>
                <a:ea typeface="+mn-ea"/>
                <a:cs typeface="+mn-cs"/>
              </a:rPr>
              <a:t>aamuisin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vireämpiä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voivat</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paremmin</a:t>
            </a:r>
            <a:r>
              <a:rPr lang="sv-SE" sz="1200" kern="1200" baseline="0" dirty="0" smtClean="0">
                <a:solidFill>
                  <a:schemeClr val="tx1"/>
                </a:solidFill>
                <a:latin typeface="Times New Roman" charset="0"/>
                <a:ea typeface="+mn-ea"/>
                <a:cs typeface="+mn-cs"/>
              </a:rPr>
              <a:t> ja </a:t>
            </a:r>
            <a:r>
              <a:rPr lang="sv-SE" sz="1200" kern="1200" baseline="0" dirty="0" err="1" smtClean="0">
                <a:solidFill>
                  <a:schemeClr val="tx1"/>
                </a:solidFill>
                <a:latin typeface="Times New Roman" charset="0"/>
                <a:ea typeface="+mn-ea"/>
                <a:cs typeface="+mn-cs"/>
              </a:rPr>
              <a:t>saavuttivat</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parempia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tuloksia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matematiikassa</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lukemisessa</a:t>
            </a:r>
            <a:r>
              <a:rPr lang="sv-SE" sz="1200" kern="1200" baseline="0" dirty="0" smtClean="0">
                <a:solidFill>
                  <a:schemeClr val="tx1"/>
                </a:solidFill>
                <a:latin typeface="Times New Roman" charset="0"/>
                <a:ea typeface="+mn-ea"/>
                <a:cs typeface="+mn-cs"/>
              </a:rPr>
              <a:t> ja </a:t>
            </a:r>
            <a:r>
              <a:rPr lang="sv-SE" sz="1200" kern="1200" baseline="0" dirty="0" err="1" smtClean="0">
                <a:solidFill>
                  <a:schemeClr val="tx1"/>
                </a:solidFill>
                <a:latin typeface="Times New Roman" charset="0"/>
                <a:ea typeface="+mn-ea"/>
                <a:cs typeface="+mn-cs"/>
              </a:rPr>
              <a:t>kirjoittamisessa</a:t>
            </a:r>
            <a:r>
              <a:rPr lang="sv-SE" sz="1200" kern="1200" baseline="0" dirty="0" smtClean="0">
                <a:solidFill>
                  <a:schemeClr val="tx1"/>
                </a:solidFill>
                <a:latin typeface="Times New Roman" charset="0"/>
                <a:ea typeface="+mn-ea"/>
                <a:cs typeface="+mn-cs"/>
              </a:rPr>
              <a:t> – </a:t>
            </a:r>
            <a:r>
              <a:rPr lang="sv-SE" sz="1200" kern="1200" baseline="0" dirty="0" err="1" smtClean="0">
                <a:solidFill>
                  <a:schemeClr val="tx1"/>
                </a:solidFill>
                <a:latin typeface="Times New Roman" charset="0"/>
                <a:ea typeface="+mn-ea"/>
                <a:cs typeface="+mn-cs"/>
              </a:rPr>
              <a:t>varsinkin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vuoden</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pimeimpinä</a:t>
            </a:r>
            <a:r>
              <a:rPr lang="sv-SE" sz="1200" kern="1200" baseline="0" dirty="0" smtClean="0">
                <a:solidFill>
                  <a:schemeClr val="tx1"/>
                </a:solidFill>
                <a:latin typeface="Times New Roman" charset="0"/>
                <a:ea typeface="+mn-ea"/>
                <a:cs typeface="+mn-cs"/>
              </a:rPr>
              <a:t> </a:t>
            </a:r>
            <a:r>
              <a:rPr lang="sv-SE" sz="1200" kern="1200" baseline="0" dirty="0" err="1" smtClean="0">
                <a:solidFill>
                  <a:schemeClr val="tx1"/>
                </a:solidFill>
                <a:latin typeface="Times New Roman" charset="0"/>
                <a:ea typeface="+mn-ea"/>
                <a:cs typeface="+mn-cs"/>
              </a:rPr>
              <a:t>aikoina</a:t>
            </a:r>
            <a:r>
              <a:rPr lang="sv-SE" sz="1200" kern="1200" baseline="0" dirty="0" smtClean="0">
                <a:solidFill>
                  <a:schemeClr val="tx1"/>
                </a:solidFill>
                <a:latin typeface="Times New Roman" charset="0"/>
                <a:ea typeface="+mn-ea"/>
                <a:cs typeface="+mn-cs"/>
              </a:rPr>
              <a:t>.</a:t>
            </a:r>
          </a:p>
          <a:p>
            <a:endParaRPr lang="sv-SE" dirty="0" smtClean="0"/>
          </a:p>
          <a:p>
            <a:r>
              <a:rPr lang="sv-SE" dirty="0" err="1" smtClean="0"/>
              <a:t>Parempi</a:t>
            </a:r>
            <a:r>
              <a:rPr lang="sv-SE" dirty="0" smtClean="0"/>
              <a:t> </a:t>
            </a:r>
            <a:r>
              <a:rPr lang="sv-SE" dirty="0" err="1" smtClean="0"/>
              <a:t>ympäröivän</a:t>
            </a:r>
            <a:r>
              <a:rPr lang="sv-SE" dirty="0" smtClean="0"/>
              <a:t> </a:t>
            </a:r>
            <a:r>
              <a:rPr lang="sv-SE" dirty="0" err="1" smtClean="0"/>
              <a:t>valon</a:t>
            </a:r>
            <a:r>
              <a:rPr lang="sv-SE" dirty="0" smtClean="0"/>
              <a:t> </a:t>
            </a:r>
            <a:r>
              <a:rPr lang="sv-SE" dirty="0" err="1" smtClean="0"/>
              <a:t>määrä</a:t>
            </a:r>
            <a:r>
              <a:rPr lang="sv-SE" dirty="0" smtClean="0"/>
              <a:t> </a:t>
            </a:r>
            <a:r>
              <a:rPr lang="sv-SE" dirty="0" err="1" smtClean="0"/>
              <a:t>vaikutti</a:t>
            </a:r>
            <a:r>
              <a:rPr lang="sv-SE" dirty="0" smtClean="0"/>
              <a:t> </a:t>
            </a:r>
            <a:r>
              <a:rPr lang="sv-SE" dirty="0" err="1" smtClean="0"/>
              <a:t>positiivisesti</a:t>
            </a:r>
            <a:r>
              <a:rPr lang="sv-SE" dirty="0" smtClean="0"/>
              <a:t> </a:t>
            </a:r>
            <a:r>
              <a:rPr lang="sv-SE" dirty="0" err="1" smtClean="0"/>
              <a:t>oppilaisiin</a:t>
            </a:r>
            <a:r>
              <a:rPr lang="sv-SE" baseline="0" dirty="0" smtClean="0"/>
              <a:t> </a:t>
            </a:r>
            <a:r>
              <a:rPr lang="sv-SE" baseline="0" dirty="0" err="1" smtClean="0"/>
              <a:t>neljällä</a:t>
            </a:r>
            <a:r>
              <a:rPr lang="sv-SE" baseline="0" dirty="0" smtClean="0"/>
              <a:t> </a:t>
            </a:r>
            <a:r>
              <a:rPr lang="sv-SE" baseline="0" dirty="0" err="1" smtClean="0"/>
              <a:t>eri</a:t>
            </a:r>
            <a:r>
              <a:rPr lang="sv-SE" baseline="0" dirty="0" smtClean="0"/>
              <a:t> </a:t>
            </a:r>
            <a:r>
              <a:rPr lang="sv-SE" baseline="0" dirty="0" err="1" smtClean="0"/>
              <a:t>tavalla</a:t>
            </a:r>
            <a:r>
              <a:rPr lang="sv-SE" baseline="0" dirty="0" smtClean="0"/>
              <a:t>:</a:t>
            </a:r>
            <a:endParaRPr lang="sv-SE" dirty="0" smtClean="0"/>
          </a:p>
          <a:p>
            <a:endParaRPr lang="sv-SE" dirty="0" smtClean="0"/>
          </a:p>
          <a:p>
            <a:r>
              <a:rPr lang="sv-SE" dirty="0" smtClean="0"/>
              <a:t>1. </a:t>
            </a:r>
            <a:r>
              <a:rPr lang="sv-SE" dirty="0" err="1" smtClean="0"/>
              <a:t>Oppilaat</a:t>
            </a:r>
            <a:r>
              <a:rPr lang="sv-SE" dirty="0" smtClean="0"/>
              <a:t> olivat </a:t>
            </a:r>
            <a:r>
              <a:rPr lang="sv-SE" dirty="0" err="1" smtClean="0"/>
              <a:t>merkittävästi</a:t>
            </a:r>
            <a:r>
              <a:rPr lang="sv-SE" dirty="0" smtClean="0"/>
              <a:t> </a:t>
            </a:r>
            <a:r>
              <a:rPr lang="sv-SE" dirty="0" err="1" smtClean="0"/>
              <a:t>pirteämpiä</a:t>
            </a:r>
            <a:r>
              <a:rPr lang="sv-SE" dirty="0" smtClean="0"/>
              <a:t> </a:t>
            </a:r>
            <a:r>
              <a:rPr lang="sv-SE" dirty="0" err="1" smtClean="0"/>
              <a:t>aamuisin</a:t>
            </a:r>
            <a:r>
              <a:rPr lang="sv-SE" dirty="0" smtClean="0"/>
              <a:t> (klo</a:t>
            </a:r>
            <a:r>
              <a:rPr lang="sv-SE" baseline="0" dirty="0" smtClean="0"/>
              <a:t> 09.50) – </a:t>
            </a:r>
            <a:r>
              <a:rPr lang="sv-SE" baseline="0" dirty="0" err="1" smtClean="0"/>
              <a:t>heidän</a:t>
            </a:r>
            <a:r>
              <a:rPr lang="sv-SE" baseline="0" dirty="0" smtClean="0"/>
              <a:t> </a:t>
            </a:r>
            <a:r>
              <a:rPr lang="sv-SE" baseline="0" dirty="0" err="1" smtClean="0"/>
              <a:t>melatoniinitasot</a:t>
            </a:r>
            <a:r>
              <a:rPr lang="sv-SE" baseline="0" dirty="0" smtClean="0"/>
              <a:t>  (</a:t>
            </a:r>
            <a:r>
              <a:rPr lang="sv-SE" baseline="0" dirty="0" err="1" smtClean="0"/>
              <a:t>unihormoni</a:t>
            </a:r>
            <a:r>
              <a:rPr lang="sv-SE" baseline="0" dirty="0" smtClean="0"/>
              <a:t>) olivat </a:t>
            </a:r>
            <a:r>
              <a:rPr lang="sv-SE" baseline="0" dirty="0" err="1" smtClean="0"/>
              <a:t>matalammalla</a:t>
            </a:r>
            <a:r>
              <a:rPr lang="sv-SE" baseline="0" dirty="0" smtClean="0"/>
              <a:t> </a:t>
            </a:r>
            <a:r>
              <a:rPr lang="sv-SE" baseline="0" dirty="0" err="1" smtClean="0"/>
              <a:t>tasolla</a:t>
            </a:r>
            <a:r>
              <a:rPr lang="sv-SE" baseline="0" dirty="0" smtClean="0"/>
              <a:t> </a:t>
            </a:r>
            <a:r>
              <a:rPr lang="sv-SE" baseline="0" dirty="0" err="1" smtClean="0"/>
              <a:t>vuoden</a:t>
            </a:r>
            <a:r>
              <a:rPr lang="sv-SE" baseline="0" dirty="0" smtClean="0"/>
              <a:t> </a:t>
            </a:r>
            <a:r>
              <a:rPr lang="sv-SE" baseline="0" dirty="0" err="1" smtClean="0"/>
              <a:t>pimeimpinä</a:t>
            </a:r>
            <a:r>
              <a:rPr lang="sv-SE" baseline="0" dirty="0" smtClean="0"/>
              <a:t> </a:t>
            </a:r>
            <a:r>
              <a:rPr lang="sv-SE" baseline="0" dirty="0" err="1" smtClean="0"/>
              <a:t>aikoina</a:t>
            </a:r>
            <a:r>
              <a:rPr lang="sv-SE" baseline="0" dirty="0" smtClean="0"/>
              <a:t> </a:t>
            </a:r>
            <a:r>
              <a:rPr lang="sv-SE" baseline="0" dirty="0" err="1" smtClean="0"/>
              <a:t>lokakuusta</a:t>
            </a:r>
            <a:r>
              <a:rPr lang="sv-SE" baseline="0" dirty="0" smtClean="0"/>
              <a:t> </a:t>
            </a:r>
            <a:r>
              <a:rPr lang="sv-SE" baseline="0" dirty="0" err="1" smtClean="0"/>
              <a:t>tammikuuhun</a:t>
            </a:r>
            <a:r>
              <a:rPr lang="sv-SE" baseline="0" dirty="0" smtClean="0"/>
              <a:t>.</a:t>
            </a:r>
            <a:endParaRPr lang="sv-SE" dirty="0" smtClean="0"/>
          </a:p>
          <a:p>
            <a:r>
              <a:rPr lang="sv-SE" dirty="0" smtClean="0"/>
              <a:t> </a:t>
            </a:r>
          </a:p>
          <a:p>
            <a:r>
              <a:rPr lang="sv-SE" dirty="0" smtClean="0"/>
              <a:t>2. </a:t>
            </a:r>
            <a:r>
              <a:rPr lang="sv-SE" dirty="0" err="1" smtClean="0"/>
              <a:t>Oppilaat</a:t>
            </a:r>
            <a:r>
              <a:rPr lang="sv-SE" dirty="0" smtClean="0"/>
              <a:t> olivat </a:t>
            </a:r>
            <a:r>
              <a:rPr lang="sv-SE" dirty="0" err="1" smtClean="0"/>
              <a:t>merkittävästi</a:t>
            </a:r>
            <a:r>
              <a:rPr lang="sv-SE" dirty="0" smtClean="0"/>
              <a:t> </a:t>
            </a:r>
            <a:r>
              <a:rPr lang="sv-SE" dirty="0" err="1" smtClean="0"/>
              <a:t>aktiivisempia</a:t>
            </a:r>
            <a:r>
              <a:rPr lang="sv-SE" dirty="0" smtClean="0"/>
              <a:t> </a:t>
            </a:r>
            <a:r>
              <a:rPr lang="sv-SE" dirty="0" err="1" smtClean="0"/>
              <a:t>aamuisin</a:t>
            </a:r>
            <a:r>
              <a:rPr lang="sv-SE" dirty="0" smtClean="0"/>
              <a:t> (klo 09.50) – </a:t>
            </a:r>
            <a:r>
              <a:rPr lang="sv-SE" dirty="0" err="1" smtClean="0"/>
              <a:t>heidän</a:t>
            </a:r>
            <a:r>
              <a:rPr lang="sv-SE" dirty="0" smtClean="0"/>
              <a:t> </a:t>
            </a:r>
            <a:r>
              <a:rPr lang="sv-SE" dirty="0" err="1" smtClean="0"/>
              <a:t>kortisolitasot</a:t>
            </a:r>
            <a:r>
              <a:rPr lang="sv-SE" dirty="0" smtClean="0"/>
              <a:t> (</a:t>
            </a:r>
            <a:r>
              <a:rPr lang="sv-SE" dirty="0" err="1" smtClean="0"/>
              <a:t>stressihormoni</a:t>
            </a:r>
            <a:r>
              <a:rPr lang="sv-SE" dirty="0" smtClean="0"/>
              <a:t>) olivat </a:t>
            </a:r>
            <a:r>
              <a:rPr lang="sv-SE" dirty="0" err="1" smtClean="0"/>
              <a:t>korkeammalla</a:t>
            </a:r>
            <a:r>
              <a:rPr lang="sv-SE" dirty="0" smtClean="0"/>
              <a:t> </a:t>
            </a:r>
            <a:r>
              <a:rPr lang="sv-SE" dirty="0" err="1" smtClean="0"/>
              <a:t>tasolla</a:t>
            </a:r>
            <a:r>
              <a:rPr lang="sv-SE" dirty="0" smtClean="0"/>
              <a:t> </a:t>
            </a:r>
            <a:r>
              <a:rPr lang="sv-SE" dirty="0" err="1" smtClean="0"/>
              <a:t>koko</a:t>
            </a:r>
            <a:r>
              <a:rPr lang="sv-SE" dirty="0" smtClean="0"/>
              <a:t> </a:t>
            </a:r>
            <a:r>
              <a:rPr lang="sv-SE" dirty="0" err="1" smtClean="0"/>
              <a:t>kouluvuoden</a:t>
            </a:r>
            <a:r>
              <a:rPr lang="sv-SE" dirty="0" smtClean="0"/>
              <a:t> </a:t>
            </a:r>
            <a:r>
              <a:rPr lang="sv-SE" dirty="0" err="1" smtClean="0"/>
              <a:t>ajan</a:t>
            </a:r>
            <a:r>
              <a:rPr lang="sv-SE" dirty="0" smtClean="0"/>
              <a:t>.</a:t>
            </a:r>
          </a:p>
          <a:p>
            <a:r>
              <a:rPr lang="sv-SE" dirty="0" smtClean="0"/>
              <a:t> </a:t>
            </a:r>
          </a:p>
          <a:p>
            <a:r>
              <a:rPr lang="sv-SE" dirty="0" smtClean="0"/>
              <a:t>3. </a:t>
            </a:r>
            <a:r>
              <a:rPr lang="sv-SE" dirty="0" err="1" smtClean="0"/>
              <a:t>Oppilaat</a:t>
            </a:r>
            <a:r>
              <a:rPr lang="sv-SE" dirty="0" smtClean="0"/>
              <a:t> </a:t>
            </a:r>
            <a:r>
              <a:rPr lang="sv-SE" dirty="0" err="1" smtClean="0"/>
              <a:t>näyttivät</a:t>
            </a:r>
            <a:r>
              <a:rPr lang="sv-SE" dirty="0" smtClean="0"/>
              <a:t> </a:t>
            </a:r>
            <a:r>
              <a:rPr lang="sv-SE" dirty="0" err="1" smtClean="0"/>
              <a:t>voivan</a:t>
            </a:r>
            <a:r>
              <a:rPr lang="sv-SE" dirty="0" smtClean="0"/>
              <a:t> </a:t>
            </a:r>
            <a:r>
              <a:rPr lang="sv-SE" dirty="0" err="1" smtClean="0"/>
              <a:t>paremmin</a:t>
            </a:r>
            <a:r>
              <a:rPr lang="sv-SE" dirty="0" smtClean="0"/>
              <a:t> </a:t>
            </a:r>
            <a:r>
              <a:rPr lang="sv-SE" dirty="0" err="1" smtClean="0"/>
              <a:t>koko</a:t>
            </a:r>
            <a:r>
              <a:rPr lang="sv-SE" dirty="0" smtClean="0"/>
              <a:t> </a:t>
            </a:r>
            <a:r>
              <a:rPr lang="sv-SE" dirty="0" err="1" smtClean="0"/>
              <a:t>kouluvuoden</a:t>
            </a:r>
            <a:r>
              <a:rPr lang="sv-SE" dirty="0" smtClean="0"/>
              <a:t> </a:t>
            </a:r>
            <a:r>
              <a:rPr lang="sv-SE" dirty="0" err="1" smtClean="0"/>
              <a:t>ajan</a:t>
            </a:r>
            <a:r>
              <a:rPr lang="sv-SE" dirty="0" smtClean="0"/>
              <a:t>.</a:t>
            </a:r>
          </a:p>
          <a:p>
            <a:r>
              <a:rPr lang="sv-SE" dirty="0" smtClean="0"/>
              <a:t> </a:t>
            </a:r>
          </a:p>
          <a:p>
            <a:r>
              <a:rPr lang="sv-SE" dirty="0" smtClean="0"/>
              <a:t>4. </a:t>
            </a:r>
            <a:r>
              <a:rPr lang="sv-SE" dirty="0" err="1" smtClean="0"/>
              <a:t>Oppilaat</a:t>
            </a:r>
            <a:r>
              <a:rPr lang="sv-SE" dirty="0" smtClean="0"/>
              <a:t> </a:t>
            </a:r>
            <a:r>
              <a:rPr lang="sv-SE" dirty="0" err="1" smtClean="0"/>
              <a:t>saavuttivat</a:t>
            </a:r>
            <a:r>
              <a:rPr lang="sv-SE" dirty="0" smtClean="0"/>
              <a:t> </a:t>
            </a:r>
            <a:r>
              <a:rPr lang="sv-SE" dirty="0" err="1" smtClean="0"/>
              <a:t>parempia</a:t>
            </a:r>
            <a:r>
              <a:rPr lang="sv-SE" dirty="0" smtClean="0"/>
              <a:t> </a:t>
            </a:r>
            <a:r>
              <a:rPr lang="sv-SE" dirty="0" err="1" smtClean="0"/>
              <a:t>oppimistuloksia</a:t>
            </a:r>
            <a:r>
              <a:rPr lang="sv-SE" dirty="0" smtClean="0"/>
              <a:t> </a:t>
            </a:r>
            <a:r>
              <a:rPr lang="sv-SE" dirty="0" err="1" smtClean="0"/>
              <a:t>matematiikassa</a:t>
            </a:r>
            <a:r>
              <a:rPr lang="sv-SE" dirty="0" smtClean="0"/>
              <a:t>, </a:t>
            </a:r>
            <a:r>
              <a:rPr lang="sv-SE" dirty="0" err="1" smtClean="0"/>
              <a:t>lukemisessa</a:t>
            </a:r>
            <a:r>
              <a:rPr lang="sv-SE" dirty="0" smtClean="0"/>
              <a:t> ja </a:t>
            </a:r>
            <a:r>
              <a:rPr lang="sv-SE" dirty="0" err="1" smtClean="0"/>
              <a:t>kirjoittamisessa</a:t>
            </a:r>
            <a:r>
              <a:rPr lang="sv-SE" dirty="0" smtClean="0"/>
              <a:t> </a:t>
            </a:r>
            <a:r>
              <a:rPr lang="sv-SE" dirty="0" err="1" smtClean="0"/>
              <a:t>koko</a:t>
            </a:r>
            <a:r>
              <a:rPr lang="sv-SE" dirty="0" smtClean="0"/>
              <a:t> </a:t>
            </a:r>
            <a:r>
              <a:rPr lang="sv-SE" dirty="0" err="1" smtClean="0"/>
              <a:t>kouluvuoden</a:t>
            </a:r>
            <a:r>
              <a:rPr lang="sv-SE" baseline="0" dirty="0" smtClean="0"/>
              <a:t> </a:t>
            </a:r>
            <a:r>
              <a:rPr lang="sv-SE" baseline="0" dirty="0" err="1" smtClean="0"/>
              <a:t>ajan</a:t>
            </a:r>
            <a:r>
              <a:rPr lang="sv-SE" baseline="0" dirty="0" smtClean="0"/>
              <a:t> ja </a:t>
            </a:r>
            <a:r>
              <a:rPr lang="sv-SE" baseline="0" dirty="0" err="1" smtClean="0"/>
              <a:t>erityisesti</a:t>
            </a:r>
            <a:r>
              <a:rPr lang="sv-SE" baseline="0" dirty="0" smtClean="0"/>
              <a:t> </a:t>
            </a:r>
            <a:r>
              <a:rPr lang="sv-SE" baseline="0" dirty="0" err="1" smtClean="0"/>
              <a:t>vuoden</a:t>
            </a:r>
            <a:r>
              <a:rPr lang="sv-SE" baseline="0" dirty="0" smtClean="0"/>
              <a:t> </a:t>
            </a:r>
            <a:r>
              <a:rPr lang="sv-SE" baseline="0" dirty="0" err="1" smtClean="0"/>
              <a:t>pimeimpinä</a:t>
            </a:r>
            <a:r>
              <a:rPr lang="sv-SE" baseline="0" dirty="0" smtClean="0"/>
              <a:t> </a:t>
            </a:r>
            <a:r>
              <a:rPr lang="sv-SE" baseline="0" dirty="0" err="1" smtClean="0"/>
              <a:t>aikoina</a:t>
            </a:r>
            <a:r>
              <a:rPr lang="sv-SE" baseline="0" dirty="0" smtClean="0"/>
              <a:t>  </a:t>
            </a:r>
            <a:r>
              <a:rPr lang="sv-SE" baseline="0" dirty="0" err="1" smtClean="0"/>
              <a:t>lokakuusta</a:t>
            </a:r>
            <a:r>
              <a:rPr lang="sv-SE" baseline="0" dirty="0" smtClean="0"/>
              <a:t> </a:t>
            </a:r>
            <a:r>
              <a:rPr lang="sv-SE" baseline="0" dirty="0" err="1" smtClean="0"/>
              <a:t>tammikuuhun</a:t>
            </a:r>
            <a:r>
              <a:rPr lang="sv-SE" baseline="0"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47</a:t>
            </a:fld>
            <a:endParaRPr lang="sv-SE"/>
          </a:p>
        </p:txBody>
      </p:sp>
    </p:spTree>
    <p:extLst>
      <p:ext uri="{BB962C8B-B14F-4D97-AF65-F5344CB8AC3E}">
        <p14:creationId xmlns:p14="http://schemas.microsoft.com/office/powerpoint/2010/main" val="232960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The Activity Based Office challenge the lighting designer – for workplace and ambient light.</a:t>
            </a:r>
          </a:p>
          <a:p>
            <a:endParaRPr lang="en-GB" dirty="0" smtClean="0"/>
          </a:p>
          <a:p>
            <a:r>
              <a:rPr lang="en-GB" dirty="0" smtClean="0"/>
              <a:t>– what is a workplace and what is a </a:t>
            </a:r>
            <a:r>
              <a:rPr lang="en-GB" dirty="0" err="1" smtClean="0"/>
              <a:t>coffe</a:t>
            </a:r>
            <a:r>
              <a:rPr lang="en-GB" dirty="0" smtClean="0"/>
              <a:t> table in an Activity Based Office?</a:t>
            </a:r>
          </a:p>
          <a:p>
            <a:endParaRPr lang="en-GB" dirty="0" smtClean="0"/>
          </a:p>
          <a:p>
            <a:r>
              <a:rPr lang="en-GB" dirty="0" smtClean="0"/>
              <a:t>How to create enough ambient lighting in a room with no walls to light?</a:t>
            </a:r>
          </a:p>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5</a:t>
            </a:fld>
            <a:endParaRPr lang="sv-SE"/>
          </a:p>
        </p:txBody>
      </p:sp>
    </p:spTree>
    <p:extLst>
      <p:ext uri="{BB962C8B-B14F-4D97-AF65-F5344CB8AC3E}">
        <p14:creationId xmlns:p14="http://schemas.microsoft.com/office/powerpoint/2010/main" val="232493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2DB2ED95-4263-4179-90A7-95EC05A8C987}" type="slidenum">
              <a:rPr lang="sv-SE" sz="1200" smtClean="0"/>
              <a:pPr/>
              <a:t>48</a:t>
            </a:fld>
            <a:endParaRPr lang="sv-SE" sz="1200" smtClean="0"/>
          </a:p>
        </p:txBody>
      </p:sp>
      <p:sp>
        <p:nvSpPr>
          <p:cNvPr id="116739" name="Rectangle 2"/>
          <p:cNvSpPr>
            <a:spLocks noGrp="1" noRot="1" noChangeAspect="1" noChangeArrowheads="1" noTextEdit="1"/>
          </p:cNvSpPr>
          <p:nvPr>
            <p:ph type="sldImg"/>
          </p:nvPr>
        </p:nvSpPr>
        <p:spPr>
          <a:xfrm>
            <a:off x="920750" y="744538"/>
            <a:ext cx="4959350" cy="37211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Times New Roman" pitchFamily="18" charset="0"/>
                <a:ea typeface="ＭＳ Ｐゴシック" pitchFamily="34" charset="-128"/>
              </a:rPr>
              <a:t>Crystal Clear is Fagerhult's environmental initiative. It's our way of emphasising the importance of working in a way that leaves behind the least possible environmental impact. And in doing so, it is also important that we focus on people. The people for whom we make lighting, but also our employees, and above all the coming generations. </a:t>
            </a:r>
          </a:p>
          <a:p>
            <a:pPr eaLnBrk="1" hangingPunct="1"/>
            <a:endParaRPr lang="en-GB" dirty="0" smtClean="0">
              <a:latin typeface="Times New Roman" pitchFamily="18" charset="0"/>
              <a:ea typeface="ＭＳ Ｐゴシック" pitchFamily="34" charset="-128"/>
            </a:endParaRPr>
          </a:p>
          <a:p>
            <a:pPr eaLnBrk="1" hangingPunct="1"/>
            <a:r>
              <a:rPr lang="en-GB" dirty="0" smtClean="0">
                <a:latin typeface="Times New Roman" pitchFamily="18" charset="0"/>
                <a:ea typeface="ＭＳ Ｐゴシック" pitchFamily="34" charset="-128"/>
              </a:rPr>
              <a:t>Its</a:t>
            </a:r>
            <a:r>
              <a:rPr lang="en-GB" baseline="0" dirty="0" smtClean="0">
                <a:latin typeface="Times New Roman" pitchFamily="18" charset="0"/>
                <a:ea typeface="ＭＳ Ｐゴシック" pitchFamily="34" charset="-128"/>
              </a:rPr>
              <a:t> not only about the impact from our products but also how we manufacture them.</a:t>
            </a:r>
          </a:p>
          <a:p>
            <a:pPr eaLnBrk="1" hangingPunct="1"/>
            <a:r>
              <a:rPr lang="en-GB" dirty="0" smtClean="0">
                <a:latin typeface="Times New Roman" pitchFamily="18" charset="0"/>
                <a:ea typeface="ＭＳ Ｐゴシック" pitchFamily="34" charset="-128"/>
              </a:rPr>
              <a:t>“Clean and lean” manufacturing where we strive to make is as environmental friendly</a:t>
            </a:r>
            <a:r>
              <a:rPr lang="en-GB" baseline="0" dirty="0" smtClean="0">
                <a:latin typeface="Times New Roman" pitchFamily="18" charset="0"/>
                <a:ea typeface="ＭＳ Ｐゴシック" pitchFamily="34" charset="-128"/>
              </a:rPr>
              <a:t> as possible by looking at all the options </a:t>
            </a:r>
            <a:r>
              <a:rPr lang="en-GB" dirty="0" smtClean="0">
                <a:latin typeface="Times New Roman" pitchFamily="18" charset="0"/>
                <a:ea typeface="ＭＳ Ｐゴシック" pitchFamily="34" charset="-128"/>
              </a:rPr>
              <a:t>e.g. use of hydroelectric power where we can.</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Times New Roman" pitchFamily="18" charset="0"/>
                <a:ea typeface="ＭＳ Ｐゴシック" pitchFamily="34" charset="-128"/>
              </a:rPr>
              <a:t>We carefully choose materials and components, both in order to </a:t>
            </a:r>
            <a:r>
              <a:rPr lang="en-GB" noProof="0" dirty="0" smtClean="0">
                <a:latin typeface="Times New Roman" pitchFamily="18" charset="0"/>
                <a:ea typeface="ＭＳ Ｐゴシック" pitchFamily="34" charset="-128"/>
              </a:rPr>
              <a:t>minimise</a:t>
            </a:r>
            <a:r>
              <a:rPr lang="en-GB" dirty="0" smtClean="0">
                <a:latin typeface="Times New Roman" pitchFamily="18" charset="0"/>
                <a:ea typeface="ＭＳ Ｐゴシック" pitchFamily="34" charset="-128"/>
              </a:rPr>
              <a:t> impact but also </a:t>
            </a:r>
            <a:r>
              <a:rPr lang="en-GB" noProof="0" dirty="0" smtClean="0">
                <a:latin typeface="Times New Roman" pitchFamily="18" charset="0"/>
                <a:ea typeface="ＭＳ Ｐゴシック" pitchFamily="34" charset="-128"/>
              </a:rPr>
              <a:t>design</a:t>
            </a:r>
            <a:r>
              <a:rPr lang="en-GB" dirty="0" smtClean="0">
                <a:latin typeface="Times New Roman" pitchFamily="18" charset="0"/>
                <a:ea typeface="ＭＳ Ｐゴシック" pitchFamily="34" charset="-128"/>
              </a:rPr>
              <a:t> to support recycling. </a:t>
            </a:r>
          </a:p>
          <a:p>
            <a:pPr eaLnBrk="1" hangingPunct="1"/>
            <a:r>
              <a:rPr lang="en-GB" dirty="0" smtClean="0">
                <a:latin typeface="Times New Roman" pitchFamily="18" charset="0"/>
                <a:ea typeface="ＭＳ Ｐゴシック" pitchFamily="34" charset="-128"/>
              </a:rPr>
              <a:t>Whenever possible we use materials with the lowest content of hazardous material ex.</a:t>
            </a:r>
            <a:br>
              <a:rPr lang="en-GB" dirty="0" smtClean="0">
                <a:latin typeface="Times New Roman" pitchFamily="18" charset="0"/>
                <a:ea typeface="ＭＳ Ｐゴシック" pitchFamily="34" charset="-128"/>
              </a:rPr>
            </a:br>
            <a:r>
              <a:rPr lang="en-GB" dirty="0" smtClean="0">
                <a:latin typeface="Times New Roman" pitchFamily="18" charset="0"/>
                <a:ea typeface="ＭＳ Ｐゴシック" pitchFamily="34" charset="-128"/>
              </a:rPr>
              <a:t>    - HG in fluorescent lamps</a:t>
            </a:r>
            <a:br>
              <a:rPr lang="en-GB" dirty="0" smtClean="0">
                <a:latin typeface="Times New Roman" pitchFamily="18" charset="0"/>
                <a:ea typeface="ＭＳ Ｐゴシック" pitchFamily="34" charset="-128"/>
              </a:rPr>
            </a:br>
            <a:r>
              <a:rPr lang="en-GB" dirty="0" smtClean="0">
                <a:latin typeface="Times New Roman" pitchFamily="18" charset="0"/>
                <a:ea typeface="ＭＳ Ｐゴシック" pitchFamily="34" charset="-128"/>
              </a:rPr>
              <a:t>    - PVC free cables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Times New Roman" pitchFamily="18" charset="0"/>
                <a:ea typeface="ＭＳ Ｐゴシック" pitchFamily="34" charset="-128"/>
              </a:rPr>
              <a:t>We are a member of national re-cycling initiatives in the</a:t>
            </a:r>
            <a:r>
              <a:rPr lang="en-GB" baseline="0" dirty="0" smtClean="0">
                <a:latin typeface="Times New Roman" pitchFamily="18" charset="0"/>
                <a:ea typeface="ＭＳ Ｐゴシック" pitchFamily="34" charset="-128"/>
              </a:rPr>
              <a:t> industry.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latin typeface="Times New Roman" pitchFamily="18" charset="0"/>
              <a:ea typeface="ＭＳ Ｐゴシック" pitchFamily="34" charset="-128"/>
            </a:endParaRPr>
          </a:p>
          <a:p>
            <a:r>
              <a:rPr lang="en-GB" sz="1200" b="0" i="0" u="none" strike="noStrike" kern="1200" baseline="0" dirty="0" smtClean="0">
                <a:solidFill>
                  <a:schemeClr val="tx1"/>
                </a:solidFill>
                <a:latin typeface="Times New Roman" charset="0"/>
                <a:ea typeface="ＭＳ Ｐゴシック" pitchFamily="-84" charset="-128"/>
                <a:cs typeface="+mn-cs"/>
              </a:rPr>
              <a:t>Contribute to good social development through lighting solutions which increase </a:t>
            </a:r>
            <a:r>
              <a:rPr lang="en-GB" sz="1200" b="0" i="0" u="none" strike="noStrike" kern="1200" baseline="0" noProof="0" dirty="0" smtClean="0">
                <a:solidFill>
                  <a:schemeClr val="tx1"/>
                </a:solidFill>
                <a:latin typeface="Times New Roman" charset="0"/>
                <a:ea typeface="ＭＳ Ｐゴシック" pitchFamily="-84" charset="-128"/>
                <a:cs typeface="+mn-cs"/>
              </a:rPr>
              <a:t>people’s</a:t>
            </a:r>
            <a:r>
              <a:rPr lang="en-GB" sz="1200" b="0" i="0" u="none" strike="noStrike" kern="1200" baseline="0" dirty="0" smtClean="0">
                <a:solidFill>
                  <a:schemeClr val="tx1"/>
                </a:solidFill>
                <a:latin typeface="Times New Roman" charset="0"/>
                <a:ea typeface="ＭＳ Ｐゴシック" pitchFamily="-84" charset="-128"/>
                <a:cs typeface="+mn-cs"/>
              </a:rPr>
              <a:t> well-being </a:t>
            </a:r>
          </a:p>
          <a:p>
            <a:r>
              <a:rPr lang="en-GB" sz="1200" b="0" i="0" u="none" strike="noStrike" kern="1200" baseline="0" dirty="0" smtClean="0">
                <a:solidFill>
                  <a:schemeClr val="tx1"/>
                </a:solidFill>
                <a:latin typeface="Times New Roman" charset="0"/>
                <a:ea typeface="ＭＳ Ｐゴシック" pitchFamily="-84" charset="-128"/>
                <a:cs typeface="+mn-cs"/>
              </a:rPr>
              <a:t>Create positive working conditions for our employees, regardless of country</a:t>
            </a:r>
          </a:p>
          <a:p>
            <a:r>
              <a:rPr lang="en-GB" sz="1200" b="0" i="0" u="none" strike="noStrike" kern="1200" baseline="0" dirty="0" smtClean="0">
                <a:solidFill>
                  <a:schemeClr val="tx1"/>
                </a:solidFill>
                <a:latin typeface="Times New Roman" charset="0"/>
                <a:ea typeface="ＭＳ Ｐゴシック" pitchFamily="-84" charset="-128"/>
                <a:cs typeface="+mn-cs"/>
              </a:rPr>
              <a:t>Develop Fagerhult as an attractive employer</a:t>
            </a:r>
            <a:endParaRPr lang="en-GB" dirty="0" smtClean="0">
              <a:latin typeface="Times New Roman" pitchFamily="18" charset="0"/>
              <a:ea typeface="ＭＳ Ｐゴシック" pitchFamily="34" charset="-128"/>
            </a:endParaRPr>
          </a:p>
          <a:p>
            <a:pPr eaLnBrk="1" hangingPunct="1"/>
            <a:endParaRPr lang="en-GB" dirty="0" smtClean="0">
              <a:latin typeface="Times New Roman" pitchFamily="18" charset="0"/>
              <a:ea typeface="ＭＳ Ｐゴシック" pitchFamily="34" charset="-128"/>
            </a:endParaRPr>
          </a:p>
          <a:p>
            <a:pPr eaLnBrk="1" hangingPunct="1"/>
            <a:endParaRPr lang="en-GB"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04841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en-GB" sz="1200" kern="1200" dirty="0" smtClean="0">
                <a:solidFill>
                  <a:schemeClr val="tx1"/>
                </a:solidFill>
                <a:latin typeface="Times New Roman" charset="0"/>
                <a:ea typeface="+mn-ea"/>
                <a:cs typeface="+mn-cs"/>
              </a:rPr>
              <a:t>Environmental classification systems</a:t>
            </a:r>
          </a:p>
          <a:p>
            <a:endParaRPr lang="en-GB" sz="1200" kern="1200" dirty="0" smtClean="0">
              <a:solidFill>
                <a:schemeClr val="tx1"/>
              </a:solidFill>
              <a:latin typeface="Times New Roman" charset="0"/>
              <a:ea typeface="+mn-ea"/>
              <a:cs typeface="+mn-cs"/>
            </a:endParaRPr>
          </a:p>
          <a:p>
            <a:endParaRPr lang="en-GB" sz="1200" kern="1200" dirty="0" smtClean="0">
              <a:solidFill>
                <a:schemeClr val="tx1"/>
              </a:solidFill>
              <a:latin typeface="Times New Roman" charset="0"/>
              <a:ea typeface="+mn-ea"/>
              <a:cs typeface="+mn-cs"/>
            </a:endParaRPr>
          </a:p>
          <a:p>
            <a:endParaRPr lang="en-GB" sz="1200" kern="1200" dirty="0" smtClean="0">
              <a:solidFill>
                <a:schemeClr val="tx1"/>
              </a:solidFill>
              <a:latin typeface="Times New Roman" charset="0"/>
              <a:ea typeface="+mn-ea"/>
              <a:cs typeface="+mn-cs"/>
            </a:endParaRPr>
          </a:p>
          <a:p>
            <a:r>
              <a:rPr lang="en-GB" sz="1200" kern="1200" dirty="0" smtClean="0">
                <a:solidFill>
                  <a:schemeClr val="tx1"/>
                </a:solidFill>
                <a:latin typeface="Times New Roman" charset="0"/>
                <a:ea typeface="+mn-ea"/>
                <a:cs typeface="+mn-cs"/>
              </a:rPr>
              <a:t>Many international organisations are working in a variety of ways to improve how businesses work long-term with environmental issues. Some of the biggest of these are presented in brief below.</a:t>
            </a:r>
          </a:p>
          <a:p>
            <a:r>
              <a:rPr lang="en-GB" sz="1200" kern="1200" dirty="0" smtClean="0">
                <a:solidFill>
                  <a:schemeClr val="tx1"/>
                </a:solidFill>
                <a:latin typeface="Times New Roman" charset="0"/>
                <a:ea typeface="+mn-ea"/>
                <a:cs typeface="+mn-cs"/>
              </a:rPr>
              <a:t> </a:t>
            </a:r>
          </a:p>
          <a:p>
            <a:r>
              <a:rPr lang="en-GB" sz="1200" kern="1200" dirty="0" smtClean="0">
                <a:solidFill>
                  <a:schemeClr val="tx1"/>
                </a:solidFill>
                <a:latin typeface="Times New Roman" charset="0"/>
                <a:ea typeface="+mn-ea"/>
                <a:cs typeface="+mn-cs"/>
              </a:rPr>
              <a:t>LEED </a:t>
            </a:r>
          </a:p>
          <a:p>
            <a:r>
              <a:rPr lang="en-GB" sz="1200" kern="1200" dirty="0" smtClean="0">
                <a:solidFill>
                  <a:schemeClr val="tx1"/>
                </a:solidFill>
                <a:latin typeface="Times New Roman" charset="0"/>
                <a:ea typeface="+mn-ea"/>
                <a:cs typeface="+mn-cs"/>
              </a:rPr>
              <a:t>LEED stands for Leadership in Energy and Environmental Design. It's a system to promote resource-efficient and environmentally sustainable design and construction. The system is voluntary and comes from the USA, where it was developed by the U.S. Green Building Council (USGBC).</a:t>
            </a:r>
          </a:p>
          <a:p>
            <a:r>
              <a:rPr lang="en-GB" sz="1200" kern="1200" dirty="0" smtClean="0">
                <a:solidFill>
                  <a:schemeClr val="tx1"/>
                </a:solidFill>
                <a:latin typeface="Times New Roman" charset="0"/>
                <a:ea typeface="+mn-ea"/>
                <a:cs typeface="+mn-cs"/>
              </a:rPr>
              <a:t> </a:t>
            </a:r>
            <a:r>
              <a:rPr lang="en-GB" sz="1200" u="sng" kern="1200" dirty="0" smtClean="0">
                <a:solidFill>
                  <a:schemeClr val="tx1"/>
                </a:solidFill>
                <a:latin typeface="Times New Roman" charset="0"/>
                <a:ea typeface="+mn-ea"/>
                <a:cs typeface="+mn-cs"/>
                <a:hlinkClick r:id="rId3"/>
              </a:rPr>
              <a:t>Read more about LEED...</a:t>
            </a:r>
          </a:p>
          <a:p>
            <a:endParaRPr lang="en-GB" sz="1200" kern="1200" dirty="0" smtClean="0">
              <a:solidFill>
                <a:schemeClr val="tx1"/>
              </a:solidFill>
              <a:latin typeface="Times New Roman" charset="0"/>
              <a:ea typeface="+mn-ea"/>
              <a:cs typeface="+mn-cs"/>
            </a:endParaRPr>
          </a:p>
          <a:p>
            <a:r>
              <a:rPr lang="en-GB" sz="1200" kern="1200" dirty="0" smtClean="0">
                <a:solidFill>
                  <a:schemeClr val="tx1"/>
                </a:solidFill>
                <a:latin typeface="Times New Roman" charset="0"/>
                <a:ea typeface="+mn-ea"/>
                <a:cs typeface="+mn-cs"/>
              </a:rPr>
              <a:t>BREEM </a:t>
            </a:r>
          </a:p>
          <a:p>
            <a:r>
              <a:rPr lang="en-GB" sz="1200" kern="1200" dirty="0" smtClean="0">
                <a:solidFill>
                  <a:schemeClr val="tx1"/>
                </a:solidFill>
                <a:latin typeface="Times New Roman" charset="0"/>
                <a:ea typeface="+mn-ea"/>
                <a:cs typeface="+mn-cs"/>
              </a:rPr>
              <a:t>BRE Environmental Assessment Method (BREEAM) is an environmental classification system from the UK developed and managed by BRE, which was formerly a state institution but which is now owned by a consortium of industry players. BREEAM is one of the oldest environmental classification systems and has been used to certify just on 115,000 buildings, most of which are located in the UK. The system has existed in various revised versions since 1990, and is the most widespread of the international systems found in Europe.</a:t>
            </a:r>
          </a:p>
          <a:p>
            <a:r>
              <a:rPr lang="en-GB" sz="1200" kern="1200" dirty="0" smtClean="0">
                <a:solidFill>
                  <a:schemeClr val="tx1"/>
                </a:solidFill>
                <a:latin typeface="Times New Roman" charset="0"/>
                <a:ea typeface="+mn-ea"/>
                <a:cs typeface="+mn-cs"/>
              </a:rPr>
              <a:t>BREEAM has developed a number of assessment tools and guides for different types of buildings. These can be used for both existing buildings and in project planning for new buildings. The environmental performance of buildings is assessed within a number of different areas. There are minimum requirements for achieving points in terms of project management, the building's energy use, the internal environment such as ventilation and lighting, water use, waste management and land use and impact on the immediate environment.   </a:t>
            </a:r>
            <a:r>
              <a:rPr lang="en-GB" sz="1200" u="sng" kern="1200" dirty="0" smtClean="0">
                <a:solidFill>
                  <a:schemeClr val="tx1"/>
                </a:solidFill>
                <a:latin typeface="Times New Roman" charset="0"/>
                <a:ea typeface="+mn-ea"/>
                <a:cs typeface="+mn-cs"/>
                <a:hlinkClick r:id="rId4"/>
              </a:rPr>
              <a:t>Read more about BREEM...  </a:t>
            </a:r>
          </a:p>
          <a:p>
            <a:r>
              <a:rPr lang="en-GB" sz="1200" kern="1200" dirty="0" smtClean="0">
                <a:solidFill>
                  <a:schemeClr val="tx1"/>
                </a:solidFill>
                <a:latin typeface="Times New Roman" charset="0"/>
                <a:ea typeface="+mn-ea"/>
                <a:cs typeface="+mn-cs"/>
              </a:rPr>
              <a:t>World Green Building Council </a:t>
            </a:r>
          </a:p>
          <a:p>
            <a:r>
              <a:rPr lang="en-GB" sz="1200" kern="1200" dirty="0" smtClean="0">
                <a:solidFill>
                  <a:schemeClr val="tx1"/>
                </a:solidFill>
                <a:latin typeface="Times New Roman" charset="0"/>
                <a:ea typeface="+mn-ea"/>
                <a:cs typeface="+mn-cs"/>
              </a:rPr>
              <a:t>The World Green Building Council (World GBC) is an umbrella organisation, the purpose of which is to assist national Green Building Councils in their start-up and development phases.   The World Green Building Council represents the entire global construction sector. Together, its member countries comprise 50% of total construction activities in the world, and their national councils affect more than 10,000 businesses and industry organisations.  </a:t>
            </a:r>
          </a:p>
          <a:p>
            <a:r>
              <a:rPr lang="en-GB" sz="1200" u="sng" kern="1200" dirty="0" smtClean="0">
                <a:solidFill>
                  <a:schemeClr val="tx1"/>
                </a:solidFill>
                <a:latin typeface="Times New Roman" charset="0"/>
                <a:ea typeface="+mn-ea"/>
                <a:cs typeface="+mn-cs"/>
                <a:hlinkClick r:id="rId5"/>
              </a:rPr>
              <a:t>Läs mer om World Green Building Council...</a:t>
            </a:r>
          </a:p>
          <a:p>
            <a:endParaRPr lang="en-GB" sz="1200" kern="1200" dirty="0" smtClean="0">
              <a:solidFill>
                <a:schemeClr val="tx1"/>
              </a:solidFill>
              <a:latin typeface="Times New Roman" charset="0"/>
              <a:ea typeface="+mn-ea"/>
              <a:cs typeface="+mn-cs"/>
            </a:endParaRPr>
          </a:p>
          <a:p>
            <a:endParaRPr lang="en-GB" sz="1200" kern="1200" dirty="0" smtClean="0">
              <a:solidFill>
                <a:schemeClr val="tx1"/>
              </a:solidFill>
              <a:latin typeface="Times New Roman" charset="0"/>
              <a:ea typeface="+mn-ea"/>
              <a:cs typeface="+mn-cs"/>
            </a:endParaRPr>
          </a:p>
          <a:p>
            <a:r>
              <a:rPr lang="en-GB" sz="1200" kern="1200" dirty="0" smtClean="0">
                <a:solidFill>
                  <a:schemeClr val="tx1"/>
                </a:solidFill>
                <a:latin typeface="Times New Roman" charset="0"/>
                <a:ea typeface="+mn-ea"/>
                <a:cs typeface="+mn-cs"/>
              </a:rPr>
              <a:t> </a:t>
            </a:r>
            <a:endParaRPr lang="sv-SE" baseline="0" dirty="0" smtClean="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49</a:t>
            </a:fld>
            <a:endParaRPr lang="sv-SE"/>
          </a:p>
        </p:txBody>
      </p:sp>
    </p:spTree>
    <p:extLst>
      <p:ext uri="{BB962C8B-B14F-4D97-AF65-F5344CB8AC3E}">
        <p14:creationId xmlns:p14="http://schemas.microsoft.com/office/powerpoint/2010/main" val="2469191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D7DEA32-DC35-490E-8FD4-C4AC9E445D91}" type="slidenum">
              <a:rPr lang="sv-SE" smtClean="0"/>
              <a:pPr/>
              <a:t>51</a:t>
            </a:fld>
            <a:endParaRPr lang="sv-SE" smtClean="0"/>
          </a:p>
        </p:txBody>
      </p:sp>
      <p:sp>
        <p:nvSpPr>
          <p:cNvPr id="148483" name="Rectangle 2"/>
          <p:cNvSpPr>
            <a:spLocks noGrp="1" noRot="1" noChangeAspect="1" noChangeArrowheads="1" noTextEdit="1"/>
          </p:cNvSpPr>
          <p:nvPr>
            <p:ph type="sldImg"/>
          </p:nvPr>
        </p:nvSpPr>
        <p:spPr>
          <a:xfrm>
            <a:off x="903288" y="739775"/>
            <a:ext cx="4927600" cy="3697288"/>
          </a:xfrm>
          <a:ln/>
        </p:spPr>
      </p:sp>
      <p:sp>
        <p:nvSpPr>
          <p:cNvPr id="148484" name="Rectangle 3"/>
          <p:cNvSpPr>
            <a:spLocks noGrp="1" noChangeArrowheads="1"/>
          </p:cNvSpPr>
          <p:nvPr>
            <p:ph type="body" idx="1"/>
          </p:nvPr>
        </p:nvSpPr>
        <p:spPr>
          <a:noFill/>
          <a:ln/>
        </p:spPr>
        <p:txBody>
          <a:bodyPr/>
          <a:lstStyle/>
          <a:p>
            <a:pPr eaLnBrk="1" hangingPunct="1"/>
            <a:endParaRPr lang="sv-SE" noProof="0" dirty="0" smtClean="0"/>
          </a:p>
        </p:txBody>
      </p:sp>
    </p:spTree>
    <p:extLst>
      <p:ext uri="{BB962C8B-B14F-4D97-AF65-F5344CB8AC3E}">
        <p14:creationId xmlns:p14="http://schemas.microsoft.com/office/powerpoint/2010/main" val="1283471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tshållare för bildobjekt 1"/>
          <p:cNvSpPr>
            <a:spLocks noGrp="1" noRot="1" noChangeAspect="1" noTextEdit="1"/>
          </p:cNvSpPr>
          <p:nvPr>
            <p:ph type="sldImg"/>
          </p:nvPr>
        </p:nvSpPr>
        <p:spPr>
          <a:ln/>
        </p:spPr>
      </p:sp>
      <p:sp>
        <p:nvSpPr>
          <p:cNvPr id="7885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noProof="0" dirty="0" smtClean="0">
                <a:latin typeface="Times New Roman" pitchFamily="18" charset="0"/>
                <a:ea typeface="ＭＳ Ｐゴシック" pitchFamily="34" charset="-128"/>
              </a:rPr>
              <a:t>The </a:t>
            </a:r>
            <a:r>
              <a:rPr lang="en-GB" baseline="0" noProof="0" dirty="0" smtClean="0">
                <a:latin typeface="Times New Roman" pitchFamily="18" charset="0"/>
                <a:ea typeface="ＭＳ Ｐゴシック" pitchFamily="34" charset="-128"/>
              </a:rPr>
              <a:t>Fagerhult Group is one of the top four players in the European lighting industry.</a:t>
            </a:r>
          </a:p>
          <a:p>
            <a:endParaRPr lang="en-GB" baseline="0" noProof="0" dirty="0" smtClean="0">
              <a:latin typeface="Times New Roman" pitchFamily="18" charset="0"/>
              <a:ea typeface="ＭＳ Ｐゴシック" pitchFamily="34" charset="-128"/>
            </a:endParaRPr>
          </a:p>
          <a:p>
            <a:r>
              <a:rPr lang="en-GB" baseline="0" noProof="0" dirty="0" smtClean="0">
                <a:latin typeface="Times New Roman" pitchFamily="18" charset="0"/>
                <a:ea typeface="ＭＳ Ｐゴシック" pitchFamily="34" charset="-128"/>
              </a:rPr>
              <a:t>Outside these 17 countries we have sales representatives in a number of additional countries.</a:t>
            </a:r>
            <a:endParaRPr lang="en-GB" noProof="0" dirty="0" smtClean="0">
              <a:latin typeface="Times New Roman" pitchFamily="18" charset="0"/>
              <a:ea typeface="ＭＳ Ｐゴシック" pitchFamily="34" charset="-128"/>
            </a:endParaRPr>
          </a:p>
        </p:txBody>
      </p:sp>
      <p:sp>
        <p:nvSpPr>
          <p:cNvPr id="7885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F49A7280-7DB4-4C27-A5A3-ACB7A33B9C68}" type="slidenum">
              <a:rPr lang="sv-SE" sz="1200" smtClean="0"/>
              <a:pPr/>
              <a:t>52</a:t>
            </a:fld>
            <a:endParaRPr lang="sv-SE" sz="1200" dirty="0" smtClean="0"/>
          </a:p>
        </p:txBody>
      </p:sp>
    </p:spTree>
    <p:extLst>
      <p:ext uri="{BB962C8B-B14F-4D97-AF65-F5344CB8AC3E}">
        <p14:creationId xmlns:p14="http://schemas.microsoft.com/office/powerpoint/2010/main" val="354987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fld id="{93B82BF0-547D-44E3-BC56-2B18CB42A862}" type="slidenum">
              <a:rPr lang="sv-SE"/>
              <a:pPr/>
              <a:t>7</a:t>
            </a:fld>
            <a:endParaRPr lang="sv-S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sv-SE" sz="1000" dirty="0" smtClean="0">
                <a:latin typeface="Times New Roman" pitchFamily="24" charset="0"/>
              </a:rPr>
              <a:t>LED är en förkortning av Light </a:t>
            </a:r>
            <a:r>
              <a:rPr lang="sv-SE" sz="1000" dirty="0" err="1" smtClean="0">
                <a:latin typeface="Times New Roman" pitchFamily="24" charset="0"/>
              </a:rPr>
              <a:t>Emitting</a:t>
            </a:r>
            <a:r>
              <a:rPr lang="sv-SE" sz="1000" dirty="0" smtClean="0">
                <a:latin typeface="Times New Roman" pitchFamily="24" charset="0"/>
              </a:rPr>
              <a:t> </a:t>
            </a:r>
            <a:r>
              <a:rPr lang="sv-SE" sz="1000" dirty="0" err="1" smtClean="0">
                <a:latin typeface="Times New Roman" pitchFamily="24" charset="0"/>
              </a:rPr>
              <a:t>Diode</a:t>
            </a:r>
            <a:r>
              <a:rPr lang="sv-SE" sz="1000" dirty="0" smtClean="0">
                <a:latin typeface="Times New Roman" pitchFamily="24" charset="0"/>
              </a:rPr>
              <a:t>, en ljusemitterande diod eller lysdiod.</a:t>
            </a:r>
          </a:p>
          <a:p>
            <a:r>
              <a:rPr lang="sv-SE" sz="1000" dirty="0" smtClean="0">
                <a:latin typeface="Times New Roman" pitchFamily="24" charset="0"/>
              </a:rPr>
              <a:t>En LED är en halvledare som avger ljus när den stimuleras elektriskt. </a:t>
            </a:r>
          </a:p>
          <a:p>
            <a:endParaRPr lang="sv-SE" sz="1000" dirty="0" smtClean="0">
              <a:latin typeface="Times New Roman" pitchFamily="24" charset="0"/>
            </a:endParaRPr>
          </a:p>
          <a:p>
            <a:r>
              <a:rPr lang="sv-SE" sz="1000" dirty="0" smtClean="0">
                <a:latin typeface="Times New Roman" pitchFamily="24" charset="0"/>
              </a:rPr>
              <a:t>I en konventionell ljuskälla uppstår ljuset som en biprodukt vid uppvärmningen av en glödtråd eller vid en gasurladdning. </a:t>
            </a:r>
          </a:p>
          <a:p>
            <a:r>
              <a:rPr lang="sv-SE" sz="1000" dirty="0" smtClean="0">
                <a:latin typeface="Times New Roman" pitchFamily="24" charset="0"/>
              </a:rPr>
              <a:t>I en LED uppstår ljuset genom en elektrisk process där elektroner utjämnas mellan två områden i halvledaren. </a:t>
            </a:r>
          </a:p>
          <a:p>
            <a:r>
              <a:rPr lang="sv-SE" sz="1000" dirty="0" smtClean="0">
                <a:latin typeface="Times New Roman" pitchFamily="24" charset="0"/>
              </a:rPr>
              <a:t>Vid övergången uppstår ljus i gränsskiktet. </a:t>
            </a:r>
          </a:p>
          <a:p>
            <a:endParaRPr lang="sv-SE" sz="1000" dirty="0" smtClean="0">
              <a:latin typeface="Times New Roman" pitchFamily="24" charset="0"/>
            </a:endParaRPr>
          </a:p>
          <a:p>
            <a:r>
              <a:rPr lang="sv-SE" sz="1000" dirty="0" smtClean="0">
                <a:latin typeface="Times New Roman" pitchFamily="24" charset="0"/>
              </a:rPr>
              <a:t>De olika halvledarmaterialen som förekommer är </a:t>
            </a:r>
          </a:p>
          <a:p>
            <a:r>
              <a:rPr lang="sv-SE" sz="1000" dirty="0" smtClean="0">
                <a:latin typeface="Times New Roman" pitchFamily="24" charset="0"/>
              </a:rPr>
              <a:t>Aluminium Gallium Arsenid, </a:t>
            </a:r>
            <a:r>
              <a:rPr lang="sv-SE" sz="1000" dirty="0" err="1" smtClean="0">
                <a:latin typeface="Times New Roman" pitchFamily="24" charset="0"/>
              </a:rPr>
              <a:t>AlGaAs</a:t>
            </a:r>
            <a:r>
              <a:rPr lang="sv-SE" sz="1000" dirty="0" smtClean="0">
                <a:latin typeface="Times New Roman" pitchFamily="24" charset="0"/>
              </a:rPr>
              <a:t>  &gt; röd LED</a:t>
            </a:r>
          </a:p>
          <a:p>
            <a:r>
              <a:rPr lang="sv-SE" sz="1000" dirty="0" smtClean="0">
                <a:latin typeface="Times New Roman" pitchFamily="24" charset="0"/>
              </a:rPr>
              <a:t>Aluminium Indium Gallium </a:t>
            </a:r>
            <a:r>
              <a:rPr lang="sv-SE" sz="1000" dirty="0" err="1" smtClean="0">
                <a:latin typeface="Times New Roman" pitchFamily="24" charset="0"/>
              </a:rPr>
              <a:t>Fosfit</a:t>
            </a:r>
            <a:r>
              <a:rPr lang="sv-SE" sz="1000" dirty="0" smtClean="0">
                <a:latin typeface="Times New Roman" pitchFamily="24" charset="0"/>
              </a:rPr>
              <a:t>, </a:t>
            </a:r>
            <a:r>
              <a:rPr lang="sv-SE" sz="1000" dirty="0" err="1" smtClean="0">
                <a:latin typeface="Times New Roman" pitchFamily="24" charset="0"/>
              </a:rPr>
              <a:t>AlInGap</a:t>
            </a:r>
            <a:r>
              <a:rPr lang="sv-SE" sz="1000" dirty="0" smtClean="0">
                <a:latin typeface="Times New Roman" pitchFamily="24" charset="0"/>
              </a:rPr>
              <a:t>  &gt; röd eller </a:t>
            </a:r>
            <a:r>
              <a:rPr lang="sv-SE" sz="1000" dirty="0" err="1" smtClean="0">
                <a:latin typeface="Times New Roman" pitchFamily="24" charset="0"/>
              </a:rPr>
              <a:t>amber</a:t>
            </a:r>
            <a:r>
              <a:rPr lang="sv-SE" sz="1000" dirty="0" smtClean="0">
                <a:latin typeface="Times New Roman" pitchFamily="24" charset="0"/>
              </a:rPr>
              <a:t> (lila) LED </a:t>
            </a:r>
          </a:p>
          <a:p>
            <a:r>
              <a:rPr lang="sv-SE" sz="1000" dirty="0" smtClean="0">
                <a:latin typeface="Times New Roman" pitchFamily="24" charset="0"/>
              </a:rPr>
              <a:t>Gallium Arsenid </a:t>
            </a:r>
            <a:r>
              <a:rPr lang="sv-SE" sz="1000" dirty="0" err="1" smtClean="0">
                <a:latin typeface="Times New Roman" pitchFamily="24" charset="0"/>
              </a:rPr>
              <a:t>Fosfit</a:t>
            </a:r>
            <a:r>
              <a:rPr lang="sv-SE" sz="1000" dirty="0" smtClean="0">
                <a:latin typeface="Times New Roman" pitchFamily="24" charset="0"/>
              </a:rPr>
              <a:t>, </a:t>
            </a:r>
            <a:r>
              <a:rPr lang="sv-SE" sz="1000" dirty="0" err="1" smtClean="0">
                <a:latin typeface="Times New Roman" pitchFamily="24" charset="0"/>
              </a:rPr>
              <a:t>GaAsP</a:t>
            </a:r>
            <a:r>
              <a:rPr lang="sv-SE" sz="1000" dirty="0" smtClean="0">
                <a:latin typeface="Times New Roman" pitchFamily="24" charset="0"/>
              </a:rPr>
              <a:t>  &gt; röd eller </a:t>
            </a:r>
            <a:r>
              <a:rPr lang="sv-SE" sz="1000" dirty="0" err="1" smtClean="0">
                <a:latin typeface="Times New Roman" pitchFamily="24" charset="0"/>
              </a:rPr>
              <a:t>amber</a:t>
            </a:r>
            <a:r>
              <a:rPr lang="sv-SE" sz="1000" dirty="0" smtClean="0">
                <a:latin typeface="Times New Roman" pitchFamily="24" charset="0"/>
              </a:rPr>
              <a:t> LED</a:t>
            </a:r>
          </a:p>
          <a:p>
            <a:r>
              <a:rPr lang="sv-SE" sz="1000" dirty="0" smtClean="0">
                <a:latin typeface="Times New Roman" pitchFamily="24" charset="0"/>
              </a:rPr>
              <a:t>Indium Gallium nitrit, </a:t>
            </a:r>
            <a:r>
              <a:rPr lang="sv-SE" sz="1000" dirty="0" err="1" smtClean="0">
                <a:latin typeface="Times New Roman" pitchFamily="24" charset="0"/>
              </a:rPr>
              <a:t>InGaN</a:t>
            </a:r>
            <a:r>
              <a:rPr lang="sv-SE" sz="1000" dirty="0" smtClean="0">
                <a:latin typeface="Times New Roman" pitchFamily="24" charset="0"/>
              </a:rPr>
              <a:t>  &gt; grön eller blå LED  (oftast grunden för LED med vitt ljus)</a:t>
            </a:r>
          </a:p>
          <a:p>
            <a:endParaRPr lang="en-US" sz="1000" dirty="0" smtClean="0">
              <a:latin typeface="Times New Roman" pitchFamily="24" charset="0"/>
            </a:endParaRPr>
          </a:p>
          <a:p>
            <a:r>
              <a:rPr lang="en-GB" sz="1000" dirty="0" smtClean="0">
                <a:latin typeface="Times New Roman" pitchFamily="24" charset="0"/>
              </a:rPr>
              <a:t>---------------------------------</a:t>
            </a:r>
          </a:p>
          <a:p>
            <a:pPr eaLnBrk="1" hangingPunct="1"/>
            <a:r>
              <a:rPr lang="en-GB" sz="1000" dirty="0" smtClean="0">
                <a:latin typeface="Times New Roman" pitchFamily="24" charset="0"/>
              </a:rPr>
              <a:t>Click to see heading and first paragraph</a:t>
            </a:r>
          </a:p>
          <a:p>
            <a:pPr eaLnBrk="1" hangingPunct="1"/>
            <a:r>
              <a:rPr lang="en-GB" sz="1000" dirty="0" smtClean="0">
                <a:latin typeface="Times New Roman" pitchFamily="24" charset="0"/>
              </a:rPr>
              <a:t>Click get the rest of paragraphs one by one</a:t>
            </a:r>
          </a:p>
          <a:p>
            <a:pPr eaLnBrk="1" hangingPunct="1"/>
            <a:r>
              <a:rPr lang="en-GB" sz="1000" dirty="0" smtClean="0">
                <a:latin typeface="Times New Roman" pitchFamily="24" charset="0"/>
              </a:rPr>
              <a:t>Click to continue to next slide</a:t>
            </a:r>
            <a:endParaRPr lang="en-US" sz="1000" dirty="0" smtClean="0">
              <a:latin typeface="Times New Roman" pitchFamily="24" charset="0"/>
            </a:endParaRPr>
          </a:p>
          <a:p>
            <a:pPr eaLnBrk="1" hangingPunct="1"/>
            <a:endParaRPr lang="sv-SE" sz="1000" dirty="0" smtClean="0">
              <a:latin typeface="Times New Roman" pitchFamily="24" charset="0"/>
            </a:endParaRPr>
          </a:p>
        </p:txBody>
      </p:sp>
    </p:spTree>
    <p:extLst>
      <p:ext uri="{BB962C8B-B14F-4D97-AF65-F5344CB8AC3E}">
        <p14:creationId xmlns:p14="http://schemas.microsoft.com/office/powerpoint/2010/main" val="53665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9</a:t>
            </a:fld>
            <a:endParaRPr lang="sv-SE"/>
          </a:p>
        </p:txBody>
      </p:sp>
    </p:spTree>
    <p:extLst>
      <p:ext uri="{BB962C8B-B14F-4D97-AF65-F5344CB8AC3E}">
        <p14:creationId xmlns:p14="http://schemas.microsoft.com/office/powerpoint/2010/main" val="239668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10</a:t>
            </a:fld>
            <a:endParaRPr lang="sv-SE"/>
          </a:p>
        </p:txBody>
      </p:sp>
    </p:spTree>
    <p:extLst>
      <p:ext uri="{BB962C8B-B14F-4D97-AF65-F5344CB8AC3E}">
        <p14:creationId xmlns:p14="http://schemas.microsoft.com/office/powerpoint/2010/main" val="232142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824848E0-28F1-494D-9EF8-4C319192F406}" type="slidenum">
              <a:rPr lang="sv-SE" smtClean="0"/>
              <a:pPr>
                <a:defRPr/>
              </a:pPr>
              <a:t>16</a:t>
            </a:fld>
            <a:endParaRPr lang="sv-SE"/>
          </a:p>
        </p:txBody>
      </p:sp>
    </p:spTree>
    <p:extLst>
      <p:ext uri="{BB962C8B-B14F-4D97-AF65-F5344CB8AC3E}">
        <p14:creationId xmlns:p14="http://schemas.microsoft.com/office/powerpoint/2010/main" val="237679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824848E0-28F1-494D-9EF8-4C319192F406}" type="slidenum">
              <a:rPr lang="sv-SE" smtClean="0"/>
              <a:pPr>
                <a:defRPr/>
              </a:pPr>
              <a:t>17</a:t>
            </a:fld>
            <a:endParaRPr lang="sv-SE"/>
          </a:p>
        </p:txBody>
      </p:sp>
    </p:spTree>
    <p:extLst>
      <p:ext uri="{BB962C8B-B14F-4D97-AF65-F5344CB8AC3E}">
        <p14:creationId xmlns:p14="http://schemas.microsoft.com/office/powerpoint/2010/main" val="129953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6" name="Platshållare för bild 2"/>
          <p:cNvSpPr>
            <a:spLocks noGrp="1"/>
          </p:cNvSpPr>
          <p:nvPr>
            <p:ph type="pic" idx="1"/>
          </p:nvPr>
        </p:nvSpPr>
        <p:spPr>
          <a:xfrm>
            <a:off x="0" y="0"/>
            <a:ext cx="9144000" cy="6858000"/>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de-DE" noProof="0"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5" name="Platshållare för innehåll 2"/>
          <p:cNvSpPr>
            <a:spLocks noGrp="1"/>
          </p:cNvSpPr>
          <p:nvPr>
            <p:ph idx="10" hasCustomPrompt="1"/>
          </p:nvPr>
        </p:nvSpPr>
        <p:spPr>
          <a:xfrm>
            <a:off x="1" y="692696"/>
            <a:ext cx="9144000" cy="2610892"/>
          </a:xfrm>
          <a:prstGeom prst="rect">
            <a:avLst/>
          </a:prstGeom>
        </p:spPr>
        <p:txBody>
          <a:bodyPr/>
          <a:lstStyle>
            <a:lvl1pPr marL="1617663" indent="-3175">
              <a:buNone/>
              <a:defRPr sz="1600">
                <a:solidFill>
                  <a:schemeClr val="tx1"/>
                </a:solidFill>
              </a:defRPr>
            </a:lvl1pPr>
          </a:lstStyle>
          <a:p>
            <a:pPr lvl="0"/>
            <a:r>
              <a:rPr lang="de-DE" dirty="0" smtClean="0"/>
              <a:t>Text, </a:t>
            </a:r>
            <a:r>
              <a:rPr lang="de-DE" dirty="0" err="1" smtClean="0"/>
              <a:t>picture</a:t>
            </a:r>
            <a:r>
              <a:rPr lang="de-DE" dirty="0" smtClean="0"/>
              <a:t> </a:t>
            </a:r>
            <a:r>
              <a:rPr lang="de-DE" dirty="0" err="1" smtClean="0"/>
              <a:t>or</a:t>
            </a:r>
            <a:r>
              <a:rPr lang="de-DE" dirty="0" smtClean="0"/>
              <a:t> </a:t>
            </a:r>
            <a:r>
              <a:rPr lang="de-DE" dirty="0" err="1" smtClean="0"/>
              <a:t>object</a:t>
            </a:r>
            <a:endParaRPr lang="de-DE" dirty="0" smtClean="0"/>
          </a:p>
        </p:txBody>
      </p:sp>
      <p:pic>
        <p:nvPicPr>
          <p:cNvPr id="6"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
        <p:nvSpPr>
          <p:cNvPr id="8" name="Platshållare för innehåll 7"/>
          <p:cNvSpPr>
            <a:spLocks noGrp="1"/>
          </p:cNvSpPr>
          <p:nvPr>
            <p:ph sz="quarter" idx="11"/>
          </p:nvPr>
        </p:nvSpPr>
        <p:spPr>
          <a:xfrm>
            <a:off x="395288" y="3573463"/>
            <a:ext cx="8424862" cy="2598737"/>
          </a:xfrm>
          <a:prstGeom prst="rect">
            <a:avLst/>
          </a:prstGeom>
        </p:spPr>
        <p:txBody>
          <a:bodyPr/>
          <a:lstStyle>
            <a:lvl1pPr>
              <a:buNone/>
              <a:defRPr sz="1600"/>
            </a:lvl1pPr>
          </a:lstStyle>
          <a:p>
            <a:pPr lvl="0"/>
            <a:r>
              <a:rPr lang="sv-SE" smtClean="0"/>
              <a:t>Klicka här för att ändra format på bakgrundstexten</a:t>
            </a: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3" name="Picture 6" descr="Fagerhult"/>
          <p:cNvPicPr>
            <a:picLocks noChangeAspect="1" noChangeArrowheads="1"/>
          </p:cNvPicPr>
          <p:nvPr userDrawn="1"/>
        </p:nvPicPr>
        <p:blipFill>
          <a:blip r:embed="rId2" cstate="email"/>
          <a:srcRect/>
          <a:stretch>
            <a:fillRect/>
          </a:stretch>
        </p:blipFill>
        <p:spPr bwMode="auto">
          <a:xfrm>
            <a:off x="2102531" y="3112502"/>
            <a:ext cx="5016726" cy="6175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pic>
        <p:nvPicPr>
          <p:cNvPr id="5"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6416675"/>
            <a:ext cx="15954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4788024" y="548680"/>
            <a:ext cx="4355976" cy="1143000"/>
          </a:xfrm>
          <a:prstGeom prst="rect">
            <a:avLst/>
          </a:prstGeom>
        </p:spPr>
        <p:txBody>
          <a:bodyPr/>
          <a:lstStyle>
            <a:lvl1pPr>
              <a:defRPr sz="2000" b="1"/>
            </a:lvl1pPr>
          </a:lstStyle>
          <a:p>
            <a:r>
              <a:rPr lang="sv-SE" smtClean="0"/>
              <a:t>Klicka här för att ändra format</a:t>
            </a:r>
            <a:endParaRPr lang="de-DE"/>
          </a:p>
        </p:txBody>
      </p:sp>
      <p:sp>
        <p:nvSpPr>
          <p:cNvPr id="3" name="Platshållare för innehåll 2"/>
          <p:cNvSpPr>
            <a:spLocks noGrp="1"/>
          </p:cNvSpPr>
          <p:nvPr>
            <p:ph idx="1"/>
          </p:nvPr>
        </p:nvSpPr>
        <p:spPr>
          <a:xfrm>
            <a:off x="4788024" y="1700212"/>
            <a:ext cx="3887664" cy="4465091"/>
          </a:xfrm>
          <a:prstGeom prst="rect">
            <a:avLst/>
          </a:prstGeom>
        </p:spPr>
        <p:txBody>
          <a:bodyPr/>
          <a:lstStyle>
            <a:lvl1pPr marL="0" indent="0">
              <a:buNone/>
              <a:defRPr sz="1600">
                <a:solidFill>
                  <a:schemeClr val="tx1"/>
                </a:solidFill>
              </a:defRPr>
            </a:lvl1pPr>
            <a:lvl2pPr>
              <a:defRPr sz="1600"/>
            </a:lvl2pPr>
            <a:lvl3pPr>
              <a:defRPr sz="1200"/>
            </a:lvl3pPr>
            <a:lvl4pPr>
              <a:defRPr sz="1200"/>
            </a:lvl4pPr>
            <a:lvl5pPr>
              <a:defRPr sz="12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de-DE" dirty="0"/>
          </a:p>
        </p:txBody>
      </p:sp>
      <p:sp>
        <p:nvSpPr>
          <p:cNvPr id="7" name="Platshållare för innehåll 6"/>
          <p:cNvSpPr>
            <a:spLocks noGrp="1"/>
          </p:cNvSpPr>
          <p:nvPr>
            <p:ph sz="quarter" idx="10"/>
          </p:nvPr>
        </p:nvSpPr>
        <p:spPr>
          <a:xfrm>
            <a:off x="0" y="0"/>
            <a:ext cx="4572000" cy="6858000"/>
          </a:xfrm>
          <a:prstGeom prst="rect">
            <a:avLst/>
          </a:prstGeom>
          <a:solidFill>
            <a:schemeClr val="bg1">
              <a:lumMod val="95000"/>
            </a:schemeClr>
          </a:solidFill>
        </p:spPr>
        <p:txBody>
          <a:bodyPr/>
          <a:lstStyle>
            <a:lvl1pPr marL="176213" indent="0">
              <a:buNone/>
              <a:defRPr sz="1800" b="0"/>
            </a:lvl1pPr>
            <a:lvl2pPr>
              <a:buNone/>
              <a:defRPr sz="2400"/>
            </a:lvl2pPr>
            <a:lvl3pPr>
              <a:buNone/>
              <a:defRPr sz="1800"/>
            </a:lvl3pPr>
            <a:lvl4pPr>
              <a:buNone/>
              <a:defRPr sz="1800"/>
            </a:lvl4pPr>
            <a:lvl5pPr>
              <a:buNone/>
              <a:defRPr sz="1800"/>
            </a:lvl5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197955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685800" y="2819400"/>
            <a:ext cx="7846640" cy="1143000"/>
          </a:xfrm>
          <a:prstGeom prst="rect">
            <a:avLst/>
          </a:prstGeom>
        </p:spPr>
        <p:txBody>
          <a:bodyPr anchor="ctr"/>
          <a:lstStyle>
            <a:lvl1pPr algn="ctr">
              <a:defRPr sz="2000" b="1"/>
            </a:lvl1pPr>
          </a:lstStyle>
          <a:p>
            <a:r>
              <a:rPr lang="sv-SE" dirty="0" smtClean="0"/>
              <a:t>Klicka här för att ändra format</a:t>
            </a:r>
            <a:endParaRPr lang="en-GB" dirty="0"/>
          </a:p>
        </p:txBody>
      </p:sp>
      <p:pic>
        <p:nvPicPr>
          <p:cNvPr id="3"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extLst>
      <p:ext uri="{BB962C8B-B14F-4D97-AF65-F5344CB8AC3E}">
        <p14:creationId xmlns:p14="http://schemas.microsoft.com/office/powerpoint/2010/main" val="32243474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4663" y="620713"/>
            <a:ext cx="4859337" cy="1143000"/>
          </a:xfrm>
          <a:prstGeom prst="rect">
            <a:avLst/>
          </a:prstGeom>
        </p:spPr>
        <p:txBody>
          <a:bodyPr/>
          <a:lstStyle/>
          <a:p>
            <a:r>
              <a:rPr lang="sv-SE" smtClean="0"/>
              <a:t>Click to edit Master title style</a:t>
            </a:r>
            <a:endParaRPr lang="sv-SE"/>
          </a:p>
        </p:txBody>
      </p:sp>
      <p:sp>
        <p:nvSpPr>
          <p:cNvPr id="3" name="Content Placeholder 2"/>
          <p:cNvSpPr>
            <a:spLocks noGrp="1"/>
          </p:cNvSpPr>
          <p:nvPr>
            <p:ph idx="1"/>
          </p:nvPr>
        </p:nvSpPr>
        <p:spPr>
          <a:xfrm>
            <a:off x="4500563" y="1700213"/>
            <a:ext cx="4175125" cy="4114800"/>
          </a:xfrm>
          <a:prstGeom prst="rect">
            <a:avLst/>
          </a:prstGeo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Tree>
    <p:extLst>
      <p:ext uri="{BB962C8B-B14F-4D97-AF65-F5344CB8AC3E}">
        <p14:creationId xmlns:p14="http://schemas.microsoft.com/office/powerpoint/2010/main" val="42626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pic>
        <p:nvPicPr>
          <p:cNvPr id="9"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
        <p:nvSpPr>
          <p:cNvPr id="6" name="Platshållare för bild 2"/>
          <p:cNvSpPr>
            <a:spLocks noGrp="1"/>
          </p:cNvSpPr>
          <p:nvPr>
            <p:ph type="pic" idx="1"/>
          </p:nvPr>
        </p:nvSpPr>
        <p:spPr>
          <a:xfrm>
            <a:off x="0" y="692696"/>
            <a:ext cx="9144000" cy="5472608"/>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de-DE" noProof="0" smtClean="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5" name="Platshållare för innehåll 2"/>
          <p:cNvSpPr>
            <a:spLocks noGrp="1"/>
          </p:cNvSpPr>
          <p:nvPr>
            <p:ph idx="10" hasCustomPrompt="1"/>
          </p:nvPr>
        </p:nvSpPr>
        <p:spPr>
          <a:xfrm>
            <a:off x="1" y="692696"/>
            <a:ext cx="9144000" cy="5472608"/>
          </a:xfrm>
          <a:prstGeom prst="rect">
            <a:avLst/>
          </a:prstGeom>
        </p:spPr>
        <p:txBody>
          <a:bodyPr/>
          <a:lstStyle>
            <a:lvl1pPr marL="1617663" indent="-3175">
              <a:buNone/>
              <a:defRPr sz="1600">
                <a:solidFill>
                  <a:schemeClr val="tx1"/>
                </a:solidFill>
              </a:defRPr>
            </a:lvl1pPr>
          </a:lstStyle>
          <a:p>
            <a:pPr lvl="0"/>
            <a:r>
              <a:rPr lang="de-DE" dirty="0" smtClean="0"/>
              <a:t>Text, </a:t>
            </a:r>
            <a:r>
              <a:rPr lang="de-DE" dirty="0" err="1" smtClean="0"/>
              <a:t>picture</a:t>
            </a:r>
            <a:r>
              <a:rPr lang="de-DE" dirty="0" smtClean="0"/>
              <a:t> </a:t>
            </a:r>
            <a:r>
              <a:rPr lang="de-DE" dirty="0" err="1" smtClean="0"/>
              <a:t>or</a:t>
            </a:r>
            <a:r>
              <a:rPr lang="de-DE" dirty="0" smtClean="0"/>
              <a:t> </a:t>
            </a:r>
            <a:r>
              <a:rPr lang="de-DE" dirty="0" err="1" smtClean="0"/>
              <a:t>object</a:t>
            </a:r>
            <a:endParaRPr lang="de-DE" dirty="0" smtClean="0"/>
          </a:p>
        </p:txBody>
      </p:sp>
      <p:pic>
        <p:nvPicPr>
          <p:cNvPr id="6"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788024" y="548680"/>
            <a:ext cx="4355976" cy="1143000"/>
          </a:xfrm>
          <a:prstGeom prst="rect">
            <a:avLst/>
          </a:prstGeom>
        </p:spPr>
        <p:txBody>
          <a:bodyPr anchor="ctr"/>
          <a:lstStyle>
            <a:lvl1pPr>
              <a:defRPr sz="2000" b="1"/>
            </a:lvl1pPr>
          </a:lstStyle>
          <a:p>
            <a:r>
              <a:rPr lang="sv-SE" smtClean="0"/>
              <a:t>Klicka här för att ändra format</a:t>
            </a:r>
            <a:endParaRPr lang="de-DE"/>
          </a:p>
        </p:txBody>
      </p:sp>
      <p:sp>
        <p:nvSpPr>
          <p:cNvPr id="3" name="Platshållare för innehåll 2"/>
          <p:cNvSpPr>
            <a:spLocks noGrp="1"/>
          </p:cNvSpPr>
          <p:nvPr>
            <p:ph idx="1"/>
          </p:nvPr>
        </p:nvSpPr>
        <p:spPr>
          <a:xfrm>
            <a:off x="4788024" y="1700212"/>
            <a:ext cx="3887664" cy="4465091"/>
          </a:xfrm>
          <a:prstGeom prst="rect">
            <a:avLst/>
          </a:prstGeom>
        </p:spPr>
        <p:txBody>
          <a:bodyPr/>
          <a:lstStyle>
            <a:lvl1pPr marL="0" indent="0">
              <a:buNone/>
              <a:defRPr sz="1600">
                <a:solidFill>
                  <a:schemeClr val="tx1"/>
                </a:solidFill>
              </a:defRPr>
            </a:lvl1pPr>
            <a:lvl2pPr>
              <a:defRPr sz="1600"/>
            </a:lvl2pPr>
            <a:lvl3pPr>
              <a:defRPr sz="1200"/>
            </a:lvl3pPr>
            <a:lvl4pPr>
              <a:defRPr sz="1200"/>
            </a:lvl4pPr>
            <a:lvl5pPr>
              <a:defRPr sz="12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de-DE" dirty="0"/>
          </a:p>
        </p:txBody>
      </p:sp>
      <p:sp>
        <p:nvSpPr>
          <p:cNvPr id="7" name="Platshållare för innehåll 6"/>
          <p:cNvSpPr>
            <a:spLocks noGrp="1"/>
          </p:cNvSpPr>
          <p:nvPr>
            <p:ph sz="quarter" idx="10"/>
          </p:nvPr>
        </p:nvSpPr>
        <p:spPr>
          <a:xfrm>
            <a:off x="0" y="0"/>
            <a:ext cx="4572000" cy="6858000"/>
          </a:xfrm>
          <a:prstGeom prst="rect">
            <a:avLst/>
          </a:prstGeom>
          <a:solidFill>
            <a:schemeClr val="bg1">
              <a:lumMod val="95000"/>
            </a:schemeClr>
          </a:solidFill>
        </p:spPr>
        <p:txBody>
          <a:bodyPr/>
          <a:lstStyle>
            <a:lvl1pPr marL="176213" indent="0">
              <a:buNone/>
              <a:defRPr sz="1800" b="0"/>
            </a:lvl1pPr>
            <a:lvl2pPr>
              <a:buNone/>
              <a:defRPr sz="2400"/>
            </a:lvl2pPr>
            <a:lvl3pPr>
              <a:buNone/>
              <a:defRPr sz="1800"/>
            </a:lvl3pPr>
            <a:lvl4pPr>
              <a:buNone/>
              <a:defRPr sz="1800"/>
            </a:lvl4pPr>
            <a:lvl5pPr>
              <a:buNone/>
              <a:defRPr sz="1800"/>
            </a:lvl5pPr>
          </a:lstStyle>
          <a:p>
            <a:pPr lvl="0"/>
            <a:r>
              <a:rPr lang="sv-SE" smtClean="0"/>
              <a:t>Klicka här för att ändra format på bakgrundstexten</a:t>
            </a:r>
          </a:p>
          <a:p>
            <a:pPr lvl="1"/>
            <a:r>
              <a:rPr lang="sv-SE" smtClean="0"/>
              <a:t>Nivå två</a:t>
            </a:r>
          </a:p>
        </p:txBody>
      </p:sp>
      <p:pic>
        <p:nvPicPr>
          <p:cNvPr id="6"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251520" y="692697"/>
            <a:ext cx="4175125" cy="547260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4"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18" name="Platshållare för innehåll 2"/>
          <p:cNvSpPr>
            <a:spLocks noGrp="1"/>
          </p:cNvSpPr>
          <p:nvPr>
            <p:ph idx="13" hasCustomPrompt="1"/>
          </p:nvPr>
        </p:nvSpPr>
        <p:spPr>
          <a:xfrm>
            <a:off x="4716016" y="692696"/>
            <a:ext cx="4175125" cy="547260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pic>
        <p:nvPicPr>
          <p:cNvPr id="8"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251520" y="692697"/>
            <a:ext cx="4175125"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1" name="Platshållare för innehåll 2"/>
          <p:cNvSpPr>
            <a:spLocks noGrp="1"/>
          </p:cNvSpPr>
          <p:nvPr>
            <p:ph idx="12" hasCustomPrompt="1"/>
          </p:nvPr>
        </p:nvSpPr>
        <p:spPr>
          <a:xfrm>
            <a:off x="251520" y="3573016"/>
            <a:ext cx="4175125"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4"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18" name="Platshållare för innehåll 2"/>
          <p:cNvSpPr>
            <a:spLocks noGrp="1"/>
          </p:cNvSpPr>
          <p:nvPr>
            <p:ph idx="13" hasCustomPrompt="1"/>
          </p:nvPr>
        </p:nvSpPr>
        <p:spPr>
          <a:xfrm>
            <a:off x="4716016" y="692696"/>
            <a:ext cx="4175125" cy="2592287"/>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9" name="Platshållare för innehåll 2"/>
          <p:cNvSpPr>
            <a:spLocks noGrp="1"/>
          </p:cNvSpPr>
          <p:nvPr>
            <p:ph idx="14" hasCustomPrompt="1"/>
          </p:nvPr>
        </p:nvSpPr>
        <p:spPr>
          <a:xfrm>
            <a:off x="4716016" y="3575720"/>
            <a:ext cx="4175125" cy="2589584"/>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pic>
        <p:nvPicPr>
          <p:cNvPr id="8"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251520" y="692696"/>
            <a:ext cx="4175125" cy="2592009"/>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4"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18" name="Platshållare för innehåll 2"/>
          <p:cNvSpPr>
            <a:spLocks noGrp="1"/>
          </p:cNvSpPr>
          <p:nvPr>
            <p:ph idx="13" hasCustomPrompt="1"/>
          </p:nvPr>
        </p:nvSpPr>
        <p:spPr>
          <a:xfrm>
            <a:off x="4716016" y="692696"/>
            <a:ext cx="4175125" cy="259200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p>
        </p:txBody>
      </p:sp>
      <p:sp>
        <p:nvSpPr>
          <p:cNvPr id="19" name="Platshållare för innehåll 2"/>
          <p:cNvSpPr>
            <a:spLocks noGrp="1"/>
          </p:cNvSpPr>
          <p:nvPr>
            <p:ph idx="14" hasCustomPrompt="1"/>
          </p:nvPr>
        </p:nvSpPr>
        <p:spPr>
          <a:xfrm>
            <a:off x="4716016" y="3575718"/>
            <a:ext cx="4175125" cy="2589585"/>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8" name="Platshållare för innehåll 2"/>
          <p:cNvSpPr>
            <a:spLocks noGrp="1"/>
          </p:cNvSpPr>
          <p:nvPr>
            <p:ph idx="15" hasCustomPrompt="1"/>
          </p:nvPr>
        </p:nvSpPr>
        <p:spPr>
          <a:xfrm>
            <a:off x="251520" y="3565646"/>
            <a:ext cx="4175125" cy="2599657"/>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7,2x11,6 cm</a:t>
            </a:r>
            <a:endParaRPr lang="de-DE" dirty="0"/>
          </a:p>
        </p:txBody>
      </p:sp>
      <p:sp>
        <p:nvSpPr>
          <p:cNvPr id="10" name="Platshållare för innehåll 2"/>
          <p:cNvSpPr>
            <a:spLocks noGrp="1"/>
          </p:cNvSpPr>
          <p:nvPr>
            <p:ph idx="16" hasCustomPrompt="1"/>
          </p:nvPr>
        </p:nvSpPr>
        <p:spPr>
          <a:xfrm>
            <a:off x="251520" y="2852936"/>
            <a:ext cx="4175125" cy="360040"/>
          </a:xfrm>
          <a:prstGeom prst="rect">
            <a:avLst/>
          </a:prstGeom>
          <a:solidFill>
            <a:schemeClr val="bg1">
              <a:alpha val="90000"/>
            </a:schemeClr>
          </a:solidFill>
        </p:spPr>
        <p:txBody>
          <a:bodyPr/>
          <a:lstStyle>
            <a:lvl1pPr>
              <a:buNone/>
              <a:defRPr sz="1600">
                <a:solidFill>
                  <a:schemeClr val="tx1"/>
                </a:solidFill>
              </a:defRPr>
            </a:lvl1pPr>
          </a:lstStyle>
          <a:p>
            <a:pPr lvl="0"/>
            <a:r>
              <a:rPr lang="de-DE" dirty="0" smtClean="0"/>
              <a:t>Caption Arial 14 p</a:t>
            </a:r>
            <a:endParaRPr lang="de-DE" dirty="0"/>
          </a:p>
        </p:txBody>
      </p:sp>
      <p:sp>
        <p:nvSpPr>
          <p:cNvPr id="12" name="Platshållare för innehåll 2"/>
          <p:cNvSpPr>
            <a:spLocks noGrp="1"/>
          </p:cNvSpPr>
          <p:nvPr>
            <p:ph idx="17" hasCustomPrompt="1"/>
          </p:nvPr>
        </p:nvSpPr>
        <p:spPr>
          <a:xfrm>
            <a:off x="4714461" y="2852936"/>
            <a:ext cx="4175125" cy="360040"/>
          </a:xfrm>
          <a:prstGeom prst="rect">
            <a:avLst/>
          </a:prstGeom>
          <a:solidFill>
            <a:schemeClr val="bg1">
              <a:alpha val="90000"/>
            </a:schemeClr>
          </a:solidFill>
        </p:spPr>
        <p:txBody>
          <a:bodyPr/>
          <a:lstStyle>
            <a:lvl1pPr>
              <a:buNone/>
              <a:defRPr sz="1600">
                <a:solidFill>
                  <a:schemeClr val="tx1"/>
                </a:solidFill>
              </a:defRPr>
            </a:lvl1pPr>
          </a:lstStyle>
          <a:p>
            <a:pPr lvl="0"/>
            <a:r>
              <a:rPr lang="de-DE" dirty="0" smtClean="0"/>
              <a:t>Caption Arial 14 p</a:t>
            </a:r>
            <a:endParaRPr lang="de-DE" dirty="0"/>
          </a:p>
        </p:txBody>
      </p:sp>
      <p:sp>
        <p:nvSpPr>
          <p:cNvPr id="13" name="Platshållare för innehåll 2"/>
          <p:cNvSpPr>
            <a:spLocks noGrp="1"/>
          </p:cNvSpPr>
          <p:nvPr>
            <p:ph idx="18" hasCustomPrompt="1"/>
          </p:nvPr>
        </p:nvSpPr>
        <p:spPr>
          <a:xfrm>
            <a:off x="4714461" y="5733256"/>
            <a:ext cx="4175125" cy="360040"/>
          </a:xfrm>
          <a:prstGeom prst="rect">
            <a:avLst/>
          </a:prstGeom>
          <a:solidFill>
            <a:schemeClr val="bg1">
              <a:alpha val="9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6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15" name="Platshållare för innehåll 2"/>
          <p:cNvSpPr>
            <a:spLocks noGrp="1"/>
          </p:cNvSpPr>
          <p:nvPr>
            <p:ph idx="19" hasCustomPrompt="1"/>
          </p:nvPr>
        </p:nvSpPr>
        <p:spPr>
          <a:xfrm>
            <a:off x="257020" y="5733256"/>
            <a:ext cx="4175125" cy="360040"/>
          </a:xfrm>
          <a:prstGeom prst="rect">
            <a:avLst/>
          </a:prstGeom>
          <a:solidFill>
            <a:schemeClr val="bg1">
              <a:alpha val="9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6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pic>
        <p:nvPicPr>
          <p:cNvPr id="17"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Rubrik och innehåll">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251521" y="692696"/>
            <a:ext cx="2736303" cy="2592009"/>
          </a:xfrm>
          <a:prstGeom prst="rect">
            <a:avLst/>
          </a:prstGeom>
          <a:solidFill>
            <a:schemeClr val="bg1">
              <a:lumMod val="95000"/>
            </a:schemeClr>
          </a:solidFill>
        </p:spPr>
        <p:txBody>
          <a:bodyPr/>
          <a:lstStyle>
            <a:lvl1pPr>
              <a:buNone/>
              <a:defRPr baseline="0">
                <a:solidFill>
                  <a:schemeClr val="tx1"/>
                </a:solidFill>
              </a:defRPr>
            </a:lvl1pPr>
          </a:lstStyle>
          <a:p>
            <a:pPr lvl="0"/>
            <a:r>
              <a:rPr lang="de-DE" dirty="0" smtClean="0"/>
              <a:t>Picture 7,2x7,6 cm</a:t>
            </a:r>
            <a:endParaRPr lang="de-DE" dirty="0"/>
          </a:p>
        </p:txBody>
      </p:sp>
      <p:sp>
        <p:nvSpPr>
          <p:cNvPr id="20" name="Platshållare för innehåll 2"/>
          <p:cNvSpPr>
            <a:spLocks noGrp="1"/>
          </p:cNvSpPr>
          <p:nvPr>
            <p:ph idx="19" hasCustomPrompt="1"/>
          </p:nvPr>
        </p:nvSpPr>
        <p:spPr>
          <a:xfrm>
            <a:off x="6146440" y="692696"/>
            <a:ext cx="2736303" cy="2592009"/>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22" name="Platshållare för innehåll 2"/>
          <p:cNvSpPr>
            <a:spLocks noGrp="1"/>
          </p:cNvSpPr>
          <p:nvPr>
            <p:ph idx="21" hasCustomPrompt="1"/>
          </p:nvPr>
        </p:nvSpPr>
        <p:spPr>
          <a:xfrm>
            <a:off x="3197425" y="692696"/>
            <a:ext cx="2736303" cy="2592009"/>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28" name="Platshållare för innehåll 2"/>
          <p:cNvSpPr>
            <a:spLocks noGrp="1"/>
          </p:cNvSpPr>
          <p:nvPr>
            <p:ph idx="26" hasCustomPrompt="1"/>
          </p:nvPr>
        </p:nvSpPr>
        <p:spPr>
          <a:xfrm>
            <a:off x="6161314" y="3573016"/>
            <a:ext cx="2736303"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30" name="Platshållare för innehåll 2"/>
          <p:cNvSpPr>
            <a:spLocks noGrp="1"/>
          </p:cNvSpPr>
          <p:nvPr>
            <p:ph idx="28" hasCustomPrompt="1"/>
          </p:nvPr>
        </p:nvSpPr>
        <p:spPr>
          <a:xfrm>
            <a:off x="3201098" y="3573016"/>
            <a:ext cx="2736303"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16" name="Platshållare för innehåll 2"/>
          <p:cNvSpPr>
            <a:spLocks noGrp="1"/>
          </p:cNvSpPr>
          <p:nvPr>
            <p:ph idx="30" hasCustomPrompt="1"/>
          </p:nvPr>
        </p:nvSpPr>
        <p:spPr>
          <a:xfrm>
            <a:off x="251520" y="3573016"/>
            <a:ext cx="2736303" cy="2592288"/>
          </a:xfrm>
          <a:prstGeom prst="rect">
            <a:avLst/>
          </a:prstGeom>
          <a:solidFill>
            <a:schemeClr val="bg1">
              <a:lumMod val="95000"/>
            </a:schemeClr>
          </a:solidFill>
        </p:spPr>
        <p:txBody>
          <a:bodyPr/>
          <a:lstStyle>
            <a:lvl1pPr>
              <a:buNone/>
              <a:defRPr baseline="0">
                <a:solidFill>
                  <a:schemeClr val="tx1"/>
                </a:solidFill>
              </a:defRPr>
            </a:lvl1pPr>
          </a:lstStyle>
          <a:p>
            <a:pPr lvl="0"/>
            <a:r>
              <a:rPr lang="de-DE" dirty="0" smtClean="0"/>
              <a:t>Picture 7,2x7,6 cm</a:t>
            </a:r>
            <a:endParaRPr lang="de-DE" dirty="0"/>
          </a:p>
        </p:txBody>
      </p:sp>
      <p:sp>
        <p:nvSpPr>
          <p:cNvPr id="14"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pic>
        <p:nvPicPr>
          <p:cNvPr id="10"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4_Rubrik och innehåll">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251521" y="692696"/>
            <a:ext cx="2736303" cy="2592009"/>
          </a:xfrm>
          <a:prstGeom prst="rect">
            <a:avLst/>
          </a:prstGeom>
          <a:solidFill>
            <a:schemeClr val="bg1">
              <a:lumMod val="95000"/>
            </a:schemeClr>
          </a:solidFill>
        </p:spPr>
        <p:txBody>
          <a:bodyPr/>
          <a:lstStyle>
            <a:lvl1pPr>
              <a:buNone/>
              <a:defRPr baseline="0">
                <a:solidFill>
                  <a:schemeClr val="tx1"/>
                </a:solidFill>
              </a:defRPr>
            </a:lvl1pPr>
          </a:lstStyle>
          <a:p>
            <a:pPr lvl="0"/>
            <a:r>
              <a:rPr lang="de-DE" dirty="0" smtClean="0"/>
              <a:t>Picture 7,2x7,6 cm</a:t>
            </a:r>
            <a:endParaRPr lang="de-DE" dirty="0"/>
          </a:p>
        </p:txBody>
      </p:sp>
      <p:sp>
        <p:nvSpPr>
          <p:cNvPr id="20" name="Platshållare för innehåll 2"/>
          <p:cNvSpPr>
            <a:spLocks noGrp="1"/>
          </p:cNvSpPr>
          <p:nvPr>
            <p:ph idx="19" hasCustomPrompt="1"/>
          </p:nvPr>
        </p:nvSpPr>
        <p:spPr>
          <a:xfrm>
            <a:off x="6146440" y="692696"/>
            <a:ext cx="2736303" cy="2592009"/>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22" name="Platshållare för innehåll 2"/>
          <p:cNvSpPr>
            <a:spLocks noGrp="1"/>
          </p:cNvSpPr>
          <p:nvPr>
            <p:ph idx="21" hasCustomPrompt="1"/>
          </p:nvPr>
        </p:nvSpPr>
        <p:spPr>
          <a:xfrm>
            <a:off x="3197425" y="692696"/>
            <a:ext cx="2736303" cy="2592009"/>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28" name="Platshållare för innehåll 2"/>
          <p:cNvSpPr>
            <a:spLocks noGrp="1"/>
          </p:cNvSpPr>
          <p:nvPr>
            <p:ph idx="26" hasCustomPrompt="1"/>
          </p:nvPr>
        </p:nvSpPr>
        <p:spPr>
          <a:xfrm>
            <a:off x="6161314" y="3573016"/>
            <a:ext cx="2736303"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30" name="Platshållare för innehåll 2"/>
          <p:cNvSpPr>
            <a:spLocks noGrp="1"/>
          </p:cNvSpPr>
          <p:nvPr>
            <p:ph idx="28" hasCustomPrompt="1"/>
          </p:nvPr>
        </p:nvSpPr>
        <p:spPr>
          <a:xfrm>
            <a:off x="3201098" y="3573016"/>
            <a:ext cx="2736303" cy="2592288"/>
          </a:xfrm>
          <a:prstGeom prst="rect">
            <a:avLst/>
          </a:prstGeom>
          <a:solidFill>
            <a:schemeClr val="bg1">
              <a:lumMod val="95000"/>
            </a:schemeClr>
          </a:solidFill>
        </p:spPr>
        <p:txBody>
          <a:bodyPr/>
          <a:lstStyle>
            <a:lvl1pPr>
              <a:buNone/>
              <a:defRPr>
                <a:solidFill>
                  <a:schemeClr val="tx1"/>
                </a:solidFill>
              </a:defRPr>
            </a:lvl1pPr>
          </a:lstStyle>
          <a:p>
            <a:pPr lvl="0"/>
            <a:r>
              <a:rPr lang="de-DE" dirty="0" smtClean="0"/>
              <a:t>Picture 7,2x7,6 cm</a:t>
            </a:r>
            <a:endParaRPr lang="de-DE" dirty="0"/>
          </a:p>
        </p:txBody>
      </p:sp>
      <p:sp>
        <p:nvSpPr>
          <p:cNvPr id="16" name="Platshållare för innehåll 2"/>
          <p:cNvSpPr>
            <a:spLocks noGrp="1"/>
          </p:cNvSpPr>
          <p:nvPr>
            <p:ph idx="30" hasCustomPrompt="1"/>
          </p:nvPr>
        </p:nvSpPr>
        <p:spPr>
          <a:xfrm>
            <a:off x="251520" y="3573016"/>
            <a:ext cx="2736303" cy="2592288"/>
          </a:xfrm>
          <a:prstGeom prst="rect">
            <a:avLst/>
          </a:prstGeom>
          <a:solidFill>
            <a:schemeClr val="bg1">
              <a:lumMod val="95000"/>
            </a:schemeClr>
          </a:solidFill>
        </p:spPr>
        <p:txBody>
          <a:bodyPr/>
          <a:lstStyle>
            <a:lvl1pPr>
              <a:buNone/>
              <a:defRPr baseline="0">
                <a:solidFill>
                  <a:schemeClr val="tx1"/>
                </a:solidFill>
              </a:defRPr>
            </a:lvl1pPr>
          </a:lstStyle>
          <a:p>
            <a:pPr lvl="0"/>
            <a:r>
              <a:rPr lang="de-DE" dirty="0" smtClean="0"/>
              <a:t>Picture 7,2x7,6 cm</a:t>
            </a:r>
            <a:endParaRPr lang="de-DE" dirty="0"/>
          </a:p>
        </p:txBody>
      </p:sp>
      <p:sp>
        <p:nvSpPr>
          <p:cNvPr id="14" name="Rubrik 1"/>
          <p:cNvSpPr>
            <a:spLocks noGrp="1"/>
          </p:cNvSpPr>
          <p:nvPr>
            <p:ph type="title"/>
          </p:nvPr>
        </p:nvSpPr>
        <p:spPr>
          <a:xfrm>
            <a:off x="251520" y="0"/>
            <a:ext cx="8604449" cy="692696"/>
          </a:xfrm>
          <a:prstGeom prst="rect">
            <a:avLst/>
          </a:prstGeom>
        </p:spPr>
        <p:txBody>
          <a:bodyPr anchor="ctr"/>
          <a:lstStyle>
            <a:lvl1pPr>
              <a:defRPr sz="2000" b="1"/>
            </a:lvl1pPr>
          </a:lstStyle>
          <a:p>
            <a:r>
              <a:rPr lang="sv-SE" smtClean="0"/>
              <a:t>Klicka här för att ändra format</a:t>
            </a:r>
            <a:endParaRPr lang="de-DE" dirty="0"/>
          </a:p>
        </p:txBody>
      </p:sp>
      <p:sp>
        <p:nvSpPr>
          <p:cNvPr id="13" name="Platshållare för innehåll 2"/>
          <p:cNvSpPr>
            <a:spLocks noGrp="1"/>
          </p:cNvSpPr>
          <p:nvPr>
            <p:ph idx="18" hasCustomPrompt="1"/>
          </p:nvPr>
        </p:nvSpPr>
        <p:spPr>
          <a:xfrm>
            <a:off x="251521" y="285293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21" name="Platshållare för innehåll 2"/>
          <p:cNvSpPr>
            <a:spLocks noGrp="1"/>
          </p:cNvSpPr>
          <p:nvPr>
            <p:ph idx="20" hasCustomPrompt="1"/>
          </p:nvPr>
        </p:nvSpPr>
        <p:spPr>
          <a:xfrm>
            <a:off x="6146440" y="285293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23" name="Platshållare för innehåll 2"/>
          <p:cNvSpPr>
            <a:spLocks noGrp="1"/>
          </p:cNvSpPr>
          <p:nvPr>
            <p:ph idx="22" hasCustomPrompt="1"/>
          </p:nvPr>
        </p:nvSpPr>
        <p:spPr>
          <a:xfrm>
            <a:off x="3197425" y="285293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27" name="Platshållare för innehåll 2"/>
          <p:cNvSpPr>
            <a:spLocks noGrp="1"/>
          </p:cNvSpPr>
          <p:nvPr>
            <p:ph idx="25" hasCustomPrompt="1"/>
          </p:nvPr>
        </p:nvSpPr>
        <p:spPr>
          <a:xfrm>
            <a:off x="251520" y="573325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29" name="Platshållare för innehåll 2"/>
          <p:cNvSpPr>
            <a:spLocks noGrp="1"/>
          </p:cNvSpPr>
          <p:nvPr>
            <p:ph idx="27" hasCustomPrompt="1"/>
          </p:nvPr>
        </p:nvSpPr>
        <p:spPr>
          <a:xfrm>
            <a:off x="6161314" y="573325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sp>
        <p:nvSpPr>
          <p:cNvPr id="31" name="Platshållare för innehåll 2"/>
          <p:cNvSpPr>
            <a:spLocks noGrp="1"/>
          </p:cNvSpPr>
          <p:nvPr>
            <p:ph idx="29" hasCustomPrompt="1"/>
          </p:nvPr>
        </p:nvSpPr>
        <p:spPr>
          <a:xfrm>
            <a:off x="3201098" y="5733256"/>
            <a:ext cx="2736303" cy="360040"/>
          </a:xfrm>
          <a:prstGeom prst="rect">
            <a:avLst/>
          </a:prstGeom>
          <a:solidFill>
            <a:schemeClr val="bg1">
              <a:alpha val="80000"/>
            </a:schemeClr>
          </a:solidFill>
        </p:spPr>
        <p:txBody>
          <a:bodyPr/>
          <a:lstStyle>
            <a:lvl1pPr marL="176213" marR="0" indent="-176213" algn="l" defTabSz="914400" rtl="0" eaLnBrk="0" fontAlgn="base" latinLnBrk="0" hangingPunct="0">
              <a:lnSpc>
                <a:spcPct val="100000"/>
              </a:lnSpc>
              <a:spcBef>
                <a:spcPct val="20000"/>
              </a:spcBef>
              <a:spcAft>
                <a:spcPct val="10000"/>
              </a:spcAft>
              <a:buClrTx/>
              <a:buSzPct val="70000"/>
              <a:buFontTx/>
              <a:buNone/>
              <a:tabLst/>
              <a:defRPr sz="1400">
                <a:solidFill>
                  <a:schemeClr val="tx1"/>
                </a:solidFill>
              </a:defRPr>
            </a:lvl1pPr>
          </a:lstStyle>
          <a:p>
            <a:pPr marL="176213" marR="0" lvl="0" indent="-176213" algn="l" defTabSz="914400" rtl="0" eaLnBrk="0" fontAlgn="base" latinLnBrk="0" hangingPunct="0">
              <a:lnSpc>
                <a:spcPct val="100000"/>
              </a:lnSpc>
              <a:spcBef>
                <a:spcPct val="20000"/>
              </a:spcBef>
              <a:spcAft>
                <a:spcPct val="10000"/>
              </a:spcAft>
              <a:buClrTx/>
              <a:buSzPct val="70000"/>
              <a:buFontTx/>
              <a:buNone/>
              <a:tabLst/>
              <a:defRPr/>
            </a:pPr>
            <a:r>
              <a:rPr lang="de-DE" dirty="0" smtClean="0"/>
              <a:t>Caption Arial 14 p</a:t>
            </a:r>
          </a:p>
        </p:txBody>
      </p:sp>
      <p:pic>
        <p:nvPicPr>
          <p:cNvPr id="18" name="Picture 6" descr="Fagerhul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304" y="6415924"/>
            <a:ext cx="1596008" cy="196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4" r:id="rId1"/>
    <p:sldLayoutId id="2147483795" r:id="rId2"/>
    <p:sldLayoutId id="2147483792" r:id="rId3"/>
    <p:sldLayoutId id="2147483750" r:id="rId4"/>
    <p:sldLayoutId id="2147483845" r:id="rId5"/>
    <p:sldLayoutId id="2147483791" r:id="rId6"/>
    <p:sldLayoutId id="2147483840" r:id="rId7"/>
    <p:sldLayoutId id="2147483841" r:id="rId8"/>
    <p:sldLayoutId id="2147483839" r:id="rId9"/>
    <p:sldLayoutId id="2147483846" r:id="rId10"/>
    <p:sldLayoutId id="2147483843" r:id="rId11"/>
    <p:sldLayoutId id="2147483847" r:id="rId12"/>
    <p:sldLayoutId id="2147483848" r:id="rId13"/>
    <p:sldLayoutId id="2147483849" r:id="rId1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176213" indent="-176213" algn="l" rtl="0" eaLnBrk="1" fontAlgn="base" hangingPunct="1">
        <a:spcBef>
          <a:spcPct val="20000"/>
        </a:spcBef>
        <a:spcAft>
          <a:spcPct val="10000"/>
        </a:spcAft>
        <a:buSzPct val="7000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80000"/>
        <a:buChar char=""/>
        <a:defRPr sz="20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slide" Target="slide14.xml"/><Relationship Id="rId5" Type="http://schemas.openxmlformats.org/officeDocument/2006/relationships/slide" Target="slide13.xml"/><Relationship Id="rId6" Type="http://schemas.openxmlformats.org/officeDocument/2006/relationships/slide" Target="slide15.xml"/><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7" Type="http://schemas.openxmlformats.org/officeDocument/2006/relationships/image" Target="../media/image75.png"/><Relationship Id="rId8"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9.jpe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39.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40.xml"/><Relationship Id="rId17" Type="http://schemas.openxmlformats.org/officeDocument/2006/relationships/image" Target="../media/image87.png"/><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0.jpeg"/><Relationship Id="rId4" Type="http://schemas.openxmlformats.org/officeDocument/2006/relationships/slide" Target="slide35.xml"/><Relationship Id="rId5" Type="http://schemas.openxmlformats.org/officeDocument/2006/relationships/image" Target="../media/image81.png"/><Relationship Id="rId6" Type="http://schemas.openxmlformats.org/officeDocument/2006/relationships/slide" Target="slide36.xml"/><Relationship Id="rId7" Type="http://schemas.openxmlformats.org/officeDocument/2006/relationships/image" Target="../media/image82.png"/><Relationship Id="rId8" Type="http://schemas.openxmlformats.org/officeDocument/2006/relationships/slide" Target="slide37.xml"/><Relationship Id="rId9" Type="http://schemas.openxmlformats.org/officeDocument/2006/relationships/image" Target="../media/image83.png"/><Relationship Id="rId10" Type="http://schemas.openxmlformats.org/officeDocument/2006/relationships/slide" Target="slide38.xml"/></Relationships>
</file>

<file path=ppt/slides/_rels/slide35.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39.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40.xml"/><Relationship Id="rId17" Type="http://schemas.openxmlformats.org/officeDocument/2006/relationships/image" Target="../media/image87.png"/><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9.jpeg"/><Relationship Id="rId4" Type="http://schemas.openxmlformats.org/officeDocument/2006/relationships/slide" Target="slide35.xml"/><Relationship Id="rId5" Type="http://schemas.openxmlformats.org/officeDocument/2006/relationships/image" Target="../media/image81.png"/><Relationship Id="rId6" Type="http://schemas.openxmlformats.org/officeDocument/2006/relationships/slide" Target="slide36.xml"/><Relationship Id="rId7" Type="http://schemas.openxmlformats.org/officeDocument/2006/relationships/image" Target="../media/image82.png"/><Relationship Id="rId8" Type="http://schemas.openxmlformats.org/officeDocument/2006/relationships/slide" Target="slide37.xml"/><Relationship Id="rId9" Type="http://schemas.openxmlformats.org/officeDocument/2006/relationships/image" Target="../media/image83.png"/><Relationship Id="rId10" Type="http://schemas.openxmlformats.org/officeDocument/2006/relationships/slide" Target="slide38.xml"/></Relationships>
</file>

<file path=ppt/slides/_rels/slide36.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39.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40.xml"/><Relationship Id="rId17" Type="http://schemas.openxmlformats.org/officeDocument/2006/relationships/image" Target="../media/image87.png"/><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0.jpeg"/><Relationship Id="rId4" Type="http://schemas.openxmlformats.org/officeDocument/2006/relationships/slide" Target="slide35.xml"/><Relationship Id="rId5" Type="http://schemas.openxmlformats.org/officeDocument/2006/relationships/image" Target="../media/image81.png"/><Relationship Id="rId6" Type="http://schemas.openxmlformats.org/officeDocument/2006/relationships/slide" Target="slide36.xml"/><Relationship Id="rId7" Type="http://schemas.openxmlformats.org/officeDocument/2006/relationships/image" Target="../media/image82.png"/><Relationship Id="rId8" Type="http://schemas.openxmlformats.org/officeDocument/2006/relationships/slide" Target="slide37.xml"/><Relationship Id="rId9" Type="http://schemas.openxmlformats.org/officeDocument/2006/relationships/image" Target="../media/image83.png"/><Relationship Id="rId10" Type="http://schemas.openxmlformats.org/officeDocument/2006/relationships/slide" Target="slide38.xml"/></Relationships>
</file>

<file path=ppt/slides/_rels/slide37.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39.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40.xml"/><Relationship Id="rId17" Type="http://schemas.openxmlformats.org/officeDocument/2006/relationships/image" Target="../media/image87.png"/><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0.jpeg"/><Relationship Id="rId4" Type="http://schemas.openxmlformats.org/officeDocument/2006/relationships/slide" Target="slide35.xml"/><Relationship Id="rId5" Type="http://schemas.openxmlformats.org/officeDocument/2006/relationships/image" Target="../media/image81.png"/><Relationship Id="rId6" Type="http://schemas.openxmlformats.org/officeDocument/2006/relationships/slide" Target="slide36.xml"/><Relationship Id="rId7" Type="http://schemas.openxmlformats.org/officeDocument/2006/relationships/image" Target="../media/image82.png"/><Relationship Id="rId8" Type="http://schemas.openxmlformats.org/officeDocument/2006/relationships/slide" Target="slide37.xml"/><Relationship Id="rId9" Type="http://schemas.openxmlformats.org/officeDocument/2006/relationships/image" Target="../media/image83.png"/><Relationship Id="rId10" Type="http://schemas.openxmlformats.org/officeDocument/2006/relationships/slide" Target="slide38.xml"/></Relationships>
</file>

<file path=ppt/slides/_rels/slide38.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39.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40.xml"/><Relationship Id="rId17" Type="http://schemas.openxmlformats.org/officeDocument/2006/relationships/image" Target="../media/image87.png"/><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1.jpeg"/><Relationship Id="rId4" Type="http://schemas.openxmlformats.org/officeDocument/2006/relationships/slide" Target="slide35.xml"/><Relationship Id="rId5" Type="http://schemas.openxmlformats.org/officeDocument/2006/relationships/image" Target="../media/image81.png"/><Relationship Id="rId6" Type="http://schemas.openxmlformats.org/officeDocument/2006/relationships/slide" Target="slide36.xml"/><Relationship Id="rId7" Type="http://schemas.openxmlformats.org/officeDocument/2006/relationships/image" Target="../media/image82.png"/><Relationship Id="rId8" Type="http://schemas.openxmlformats.org/officeDocument/2006/relationships/slide" Target="slide37.xml"/><Relationship Id="rId9" Type="http://schemas.openxmlformats.org/officeDocument/2006/relationships/image" Target="../media/image83.png"/><Relationship Id="rId10" Type="http://schemas.openxmlformats.org/officeDocument/2006/relationships/slide" Target="slide38.xml"/></Relationships>
</file>

<file path=ppt/slides/_rels/slide39.xml.rels><?xml version="1.0" encoding="UTF-8" standalone="yes"?>
<Relationships xmlns="http://schemas.openxmlformats.org/package/2006/relationships"><Relationship Id="rId11" Type="http://schemas.openxmlformats.org/officeDocument/2006/relationships/slide" Target="slide38.xml"/><Relationship Id="rId12" Type="http://schemas.openxmlformats.org/officeDocument/2006/relationships/image" Target="../media/image84.png"/><Relationship Id="rId13" Type="http://schemas.openxmlformats.org/officeDocument/2006/relationships/slide" Target="slide39.xml"/><Relationship Id="rId14" Type="http://schemas.openxmlformats.org/officeDocument/2006/relationships/image" Target="../media/image85.png"/><Relationship Id="rId15" Type="http://schemas.openxmlformats.org/officeDocument/2006/relationships/slide" Target="slide32.xml"/><Relationship Id="rId16" Type="http://schemas.openxmlformats.org/officeDocument/2006/relationships/image" Target="../media/image86.png"/><Relationship Id="rId17" Type="http://schemas.openxmlformats.org/officeDocument/2006/relationships/slide" Target="slide40.xml"/><Relationship Id="rId18" Type="http://schemas.openxmlformats.org/officeDocument/2006/relationships/image" Target="../media/image87.png"/><Relationship Id="rId19"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2.jpeg"/><Relationship Id="rId4" Type="http://schemas.microsoft.com/office/2007/relationships/hdphoto" Target="../media/hdphoto1.wdp"/><Relationship Id="rId5" Type="http://schemas.openxmlformats.org/officeDocument/2006/relationships/slide" Target="slide35.xml"/><Relationship Id="rId6" Type="http://schemas.openxmlformats.org/officeDocument/2006/relationships/image" Target="../media/image81.png"/><Relationship Id="rId7" Type="http://schemas.openxmlformats.org/officeDocument/2006/relationships/slide" Target="slide36.xml"/><Relationship Id="rId8" Type="http://schemas.openxmlformats.org/officeDocument/2006/relationships/image" Target="../media/image82.png"/><Relationship Id="rId9" Type="http://schemas.openxmlformats.org/officeDocument/2006/relationships/slide" Target="slide37.xml"/><Relationship Id="rId10" Type="http://schemas.openxmlformats.org/officeDocument/2006/relationships/image" Target="../media/image8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1" Type="http://schemas.openxmlformats.org/officeDocument/2006/relationships/slide" Target="slide44.xml"/><Relationship Id="rId12" Type="http://schemas.openxmlformats.org/officeDocument/2006/relationships/image" Target="../media/image84.png"/><Relationship Id="rId13" Type="http://schemas.openxmlformats.org/officeDocument/2006/relationships/slide" Target="slide45.xml"/><Relationship Id="rId14" Type="http://schemas.openxmlformats.org/officeDocument/2006/relationships/image" Target="../media/image85.png"/><Relationship Id="rId15" Type="http://schemas.openxmlformats.org/officeDocument/2006/relationships/slide" Target="slide32.xml"/><Relationship Id="rId16" Type="http://schemas.openxmlformats.org/officeDocument/2006/relationships/image" Target="../media/image86.png"/><Relationship Id="rId17" Type="http://schemas.openxmlformats.org/officeDocument/2006/relationships/slide" Target="slide38.xml"/><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slide23.xml"/><Relationship Id="rId4" Type="http://schemas.openxmlformats.org/officeDocument/2006/relationships/image" Target="../media/image93.jpeg"/><Relationship Id="rId5" Type="http://schemas.openxmlformats.org/officeDocument/2006/relationships/slide" Target="slide41.xml"/><Relationship Id="rId6" Type="http://schemas.openxmlformats.org/officeDocument/2006/relationships/image" Target="../media/image81.png"/><Relationship Id="rId7" Type="http://schemas.openxmlformats.org/officeDocument/2006/relationships/slide" Target="slide42.xml"/><Relationship Id="rId8" Type="http://schemas.openxmlformats.org/officeDocument/2006/relationships/image" Target="../media/image82.png"/><Relationship Id="rId9" Type="http://schemas.openxmlformats.org/officeDocument/2006/relationships/slide" Target="slide40.xml"/><Relationship Id="rId10" Type="http://schemas.openxmlformats.org/officeDocument/2006/relationships/image" Target="../media/image83.png"/></Relationships>
</file>

<file path=ppt/slides/_rels/slide41.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45.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38.xml"/><Relationship Id="rId17"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4.jpeg"/><Relationship Id="rId4" Type="http://schemas.openxmlformats.org/officeDocument/2006/relationships/slide" Target="slide41.xml"/><Relationship Id="rId5" Type="http://schemas.openxmlformats.org/officeDocument/2006/relationships/image" Target="../media/image81.png"/><Relationship Id="rId6" Type="http://schemas.openxmlformats.org/officeDocument/2006/relationships/slide" Target="slide42.xml"/><Relationship Id="rId7" Type="http://schemas.openxmlformats.org/officeDocument/2006/relationships/image" Target="../media/image82.png"/><Relationship Id="rId8" Type="http://schemas.openxmlformats.org/officeDocument/2006/relationships/slide" Target="slide40.xml"/><Relationship Id="rId9" Type="http://schemas.openxmlformats.org/officeDocument/2006/relationships/image" Target="../media/image83.png"/><Relationship Id="rId10" Type="http://schemas.openxmlformats.org/officeDocument/2006/relationships/slide" Target="slide44.xml"/></Relationships>
</file>

<file path=ppt/slides/_rels/slide42.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45.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38.xml"/><Relationship Id="rId17"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5.jpeg"/><Relationship Id="rId4" Type="http://schemas.openxmlformats.org/officeDocument/2006/relationships/slide" Target="slide41.xml"/><Relationship Id="rId5" Type="http://schemas.openxmlformats.org/officeDocument/2006/relationships/image" Target="../media/image81.png"/><Relationship Id="rId6" Type="http://schemas.openxmlformats.org/officeDocument/2006/relationships/slide" Target="slide42.xml"/><Relationship Id="rId7" Type="http://schemas.openxmlformats.org/officeDocument/2006/relationships/image" Target="../media/image82.png"/><Relationship Id="rId8" Type="http://schemas.openxmlformats.org/officeDocument/2006/relationships/slide" Target="slide40.xml"/><Relationship Id="rId9" Type="http://schemas.openxmlformats.org/officeDocument/2006/relationships/image" Target="../media/image83.png"/><Relationship Id="rId10" Type="http://schemas.openxmlformats.org/officeDocument/2006/relationships/slide" Target="slide44.xml"/></Relationships>
</file>

<file path=ppt/slides/_rels/slide43.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slide" Target="slide45.xml"/><Relationship Id="rId13" Type="http://schemas.openxmlformats.org/officeDocument/2006/relationships/image" Target="../media/image85.png"/><Relationship Id="rId14" Type="http://schemas.openxmlformats.org/officeDocument/2006/relationships/slide" Target="slide32.xml"/><Relationship Id="rId15" Type="http://schemas.openxmlformats.org/officeDocument/2006/relationships/image" Target="../media/image86.png"/><Relationship Id="rId16" Type="http://schemas.openxmlformats.org/officeDocument/2006/relationships/slide" Target="slide38.xml"/><Relationship Id="rId17"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3.jpeg"/><Relationship Id="rId4" Type="http://schemas.openxmlformats.org/officeDocument/2006/relationships/slide" Target="slide41.xml"/><Relationship Id="rId5" Type="http://schemas.openxmlformats.org/officeDocument/2006/relationships/image" Target="../media/image81.png"/><Relationship Id="rId6" Type="http://schemas.openxmlformats.org/officeDocument/2006/relationships/slide" Target="slide42.xml"/><Relationship Id="rId7" Type="http://schemas.openxmlformats.org/officeDocument/2006/relationships/image" Target="../media/image82.png"/><Relationship Id="rId8" Type="http://schemas.openxmlformats.org/officeDocument/2006/relationships/slide" Target="slide40.xml"/><Relationship Id="rId9" Type="http://schemas.openxmlformats.org/officeDocument/2006/relationships/image" Target="../media/image83.png"/><Relationship Id="rId10" Type="http://schemas.openxmlformats.org/officeDocument/2006/relationships/slide" Target="slide44.xml"/></Relationships>
</file>

<file path=ppt/slides/_rels/slide44.xml.rels><?xml version="1.0" encoding="UTF-8" standalone="yes"?>
<Relationships xmlns="http://schemas.openxmlformats.org/package/2006/relationships"><Relationship Id="rId11" Type="http://schemas.openxmlformats.org/officeDocument/2006/relationships/slide" Target="slide44.xml"/><Relationship Id="rId12" Type="http://schemas.openxmlformats.org/officeDocument/2006/relationships/image" Target="../media/image84.png"/><Relationship Id="rId13" Type="http://schemas.openxmlformats.org/officeDocument/2006/relationships/slide" Target="slide45.xml"/><Relationship Id="rId14" Type="http://schemas.openxmlformats.org/officeDocument/2006/relationships/image" Target="../media/image85.png"/><Relationship Id="rId15" Type="http://schemas.openxmlformats.org/officeDocument/2006/relationships/slide" Target="slide32.xml"/><Relationship Id="rId16" Type="http://schemas.openxmlformats.org/officeDocument/2006/relationships/image" Target="../media/image86.png"/><Relationship Id="rId17" Type="http://schemas.openxmlformats.org/officeDocument/2006/relationships/slide" Target="slide38.xml"/><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6.jpeg"/><Relationship Id="rId4" Type="http://schemas.microsoft.com/office/2007/relationships/hdphoto" Target="../media/hdphoto2.wdp"/><Relationship Id="rId5" Type="http://schemas.openxmlformats.org/officeDocument/2006/relationships/slide" Target="slide41.xml"/><Relationship Id="rId6" Type="http://schemas.openxmlformats.org/officeDocument/2006/relationships/image" Target="../media/image81.png"/><Relationship Id="rId7" Type="http://schemas.openxmlformats.org/officeDocument/2006/relationships/slide" Target="slide42.xml"/><Relationship Id="rId8" Type="http://schemas.openxmlformats.org/officeDocument/2006/relationships/image" Target="../media/image82.png"/><Relationship Id="rId9" Type="http://schemas.openxmlformats.org/officeDocument/2006/relationships/slide" Target="slide40.xml"/><Relationship Id="rId10" Type="http://schemas.openxmlformats.org/officeDocument/2006/relationships/image" Target="../media/image83.png"/></Relationships>
</file>

<file path=ppt/slides/_rels/slide45.xml.rels><?xml version="1.0" encoding="UTF-8" standalone="yes"?>
<Relationships xmlns="http://schemas.openxmlformats.org/package/2006/relationships"><Relationship Id="rId11" Type="http://schemas.openxmlformats.org/officeDocument/2006/relationships/slide" Target="slide44.xml"/><Relationship Id="rId12" Type="http://schemas.openxmlformats.org/officeDocument/2006/relationships/image" Target="../media/image84.png"/><Relationship Id="rId13" Type="http://schemas.openxmlformats.org/officeDocument/2006/relationships/slide" Target="slide45.xml"/><Relationship Id="rId14" Type="http://schemas.openxmlformats.org/officeDocument/2006/relationships/image" Target="../media/image85.png"/><Relationship Id="rId15" Type="http://schemas.openxmlformats.org/officeDocument/2006/relationships/slide" Target="slide32.xml"/><Relationship Id="rId16" Type="http://schemas.openxmlformats.org/officeDocument/2006/relationships/image" Target="../media/image86.png"/><Relationship Id="rId17" Type="http://schemas.openxmlformats.org/officeDocument/2006/relationships/slide" Target="slide38.xml"/><Relationship Id="rId18"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7.jpeg"/><Relationship Id="rId4" Type="http://schemas.microsoft.com/office/2007/relationships/hdphoto" Target="../media/hdphoto3.wdp"/><Relationship Id="rId5" Type="http://schemas.openxmlformats.org/officeDocument/2006/relationships/slide" Target="slide41.xml"/><Relationship Id="rId6" Type="http://schemas.openxmlformats.org/officeDocument/2006/relationships/image" Target="../media/image81.png"/><Relationship Id="rId7" Type="http://schemas.openxmlformats.org/officeDocument/2006/relationships/slide" Target="slide42.xml"/><Relationship Id="rId8" Type="http://schemas.openxmlformats.org/officeDocument/2006/relationships/image" Target="../media/image82.png"/><Relationship Id="rId9" Type="http://schemas.openxmlformats.org/officeDocument/2006/relationships/slide" Target="slide40.xml"/><Relationship Id="rId10" Type="http://schemas.openxmlformats.org/officeDocument/2006/relationships/image" Target="../media/image8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0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7.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04449" cy="5517232"/>
          </a:xfrm>
        </p:spPr>
        <p:txBody>
          <a:bodyPr/>
          <a:lstStyle/>
          <a:p>
            <a: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hr-HR"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LED </a:t>
            </a:r>
            <a:r>
              <a:rPr lang="hr-HR" sz="2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and intelligent controls provides comfortable, energy efficient and sustainable lighting </a:t>
            </a:r>
            <a:r>
              <a:rPr lang="hr-HR"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solutions</a:t>
            </a:r>
            <a: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fi-FI" sz="2800"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r>
            <a:br>
              <a:rPr lang="fi-FI" sz="28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400" dirty="0" err="1"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Fagerhult</a:t>
            </a:r>
            <a: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Presentation at </a:t>
            </a:r>
            <a:b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KONFERENCE ”ENERGY &amp; WATER EFFICIENCY”</a:t>
            </a:r>
            <a:b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400" dirty="0" err="1"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by</a:t>
            </a:r>
            <a: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b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Patrik Malin</a:t>
            </a:r>
            <a:r>
              <a:rPr lang="fi-FI"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fi-FI" sz="24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FAGERHULT</a:t>
            </a:r>
            <a:endParaRPr lang="fi-FI" sz="2400" dirty="0"/>
          </a:p>
        </p:txBody>
      </p:sp>
    </p:spTree>
    <p:extLst>
      <p:ext uri="{BB962C8B-B14F-4D97-AF65-F5344CB8AC3E}">
        <p14:creationId xmlns:p14="http://schemas.microsoft.com/office/powerpoint/2010/main" val="3222435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Why use lighting controls!</a:t>
            </a:r>
            <a:r>
              <a:rPr lang="en-GB" dirty="0"/>
              <a:t>!</a:t>
            </a:r>
          </a:p>
        </p:txBody>
      </p:sp>
      <p:sp>
        <p:nvSpPr>
          <p:cNvPr id="3" name="Platshållare för innehåll 2"/>
          <p:cNvSpPr>
            <a:spLocks noGrp="1"/>
          </p:cNvSpPr>
          <p:nvPr>
            <p:ph idx="1"/>
          </p:nvPr>
        </p:nvSpPr>
        <p:spPr>
          <a:xfrm>
            <a:off x="4788024" y="1700212"/>
            <a:ext cx="4104456" cy="4465091"/>
          </a:xfrm>
        </p:spPr>
        <p:txBody>
          <a:bodyPr/>
          <a:lstStyle/>
          <a:p>
            <a:r>
              <a:rPr lang="en-GB" b="1" dirty="0" smtClean="0"/>
              <a:t>Lighting </a:t>
            </a:r>
            <a:r>
              <a:rPr lang="en-GB" b="1" dirty="0"/>
              <a:t>control </a:t>
            </a:r>
            <a:r>
              <a:rPr lang="en-GB" b="1" dirty="0" smtClean="0"/>
              <a:t>for economic reason </a:t>
            </a:r>
          </a:p>
          <a:p>
            <a:r>
              <a:rPr lang="en-GB" dirty="0"/>
              <a:t>E</a:t>
            </a:r>
            <a:r>
              <a:rPr lang="en-GB" dirty="0" smtClean="0"/>
              <a:t>nergy efficient lighting saves money</a:t>
            </a:r>
          </a:p>
          <a:p>
            <a:endParaRPr lang="en-GB" dirty="0" smtClean="0"/>
          </a:p>
          <a:p>
            <a:r>
              <a:rPr lang="en-GB" b="1" dirty="0"/>
              <a:t>Lighting control </a:t>
            </a:r>
            <a:r>
              <a:rPr lang="en-GB" b="1" dirty="0" smtClean="0"/>
              <a:t>for sustainability </a:t>
            </a:r>
          </a:p>
          <a:p>
            <a:r>
              <a:rPr lang="en-GB" dirty="0" smtClean="0"/>
              <a:t>Environmental </a:t>
            </a:r>
            <a:r>
              <a:rPr lang="en-GB" dirty="0" smtClean="0"/>
              <a:t>friendly</a:t>
            </a:r>
          </a:p>
          <a:p>
            <a:endParaRPr lang="en-GB" dirty="0" smtClean="0"/>
          </a:p>
          <a:p>
            <a:r>
              <a:rPr lang="en-GB" b="1" dirty="0"/>
              <a:t>Lighting control for humans </a:t>
            </a:r>
          </a:p>
          <a:p>
            <a:r>
              <a:rPr lang="en-GB" dirty="0"/>
              <a:t>Increased comfort and well-being</a:t>
            </a:r>
          </a:p>
          <a:p>
            <a:endParaRPr lang="en-GB" dirty="0" smtClean="0"/>
          </a:p>
          <a:p>
            <a:endParaRPr lang="en-GB" dirty="0" smtClean="0"/>
          </a:p>
          <a:p>
            <a:endParaRPr lang="en-GB" dirty="0" smtClean="0"/>
          </a:p>
          <a:p>
            <a:endParaRPr lang="en-GB"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21152505">
            <a:off x="364380" y="1649872"/>
            <a:ext cx="2104038" cy="3005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750072" y="618981"/>
            <a:ext cx="2127332" cy="30382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latshållare för innehåll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01620">
            <a:off x="2490271" y="2968173"/>
            <a:ext cx="1958945" cy="2797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06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control in Individual offices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03648" y="1603539"/>
            <a:ext cx="1704975" cy="1685925"/>
          </a:xfrm>
        </p:spPr>
      </p:pic>
      <p:sp>
        <p:nvSpPr>
          <p:cNvPr id="6" name="TextBox 5"/>
          <p:cNvSpPr txBox="1"/>
          <p:nvPr/>
        </p:nvSpPr>
        <p:spPr>
          <a:xfrm>
            <a:off x="1148605" y="1124744"/>
            <a:ext cx="2287806" cy="338554"/>
          </a:xfrm>
          <a:prstGeom prst="rect">
            <a:avLst/>
          </a:prstGeom>
          <a:noFill/>
        </p:spPr>
        <p:txBody>
          <a:bodyPr wrap="none" rtlCol="0">
            <a:spAutoFit/>
          </a:bodyPr>
          <a:lstStyle/>
          <a:p>
            <a:r>
              <a:rPr lang="en-GB" sz="1600" b="1" smtClean="0">
                <a:latin typeface="+mj-lt"/>
              </a:rPr>
              <a:t>Energy saving ≤ 60 %</a:t>
            </a:r>
            <a:endParaRPr lang="en-GB" sz="1600" b="1">
              <a:latin typeface="+mj-lt"/>
            </a:endParaRPr>
          </a:p>
        </p:txBody>
      </p:sp>
      <p:sp>
        <p:nvSpPr>
          <p:cNvPr id="7" name="Content Placeholder 7"/>
          <p:cNvSpPr>
            <a:spLocks noGrp="1"/>
          </p:cNvSpPr>
          <p:nvPr>
            <p:ph idx="1"/>
          </p:nvPr>
        </p:nvSpPr>
        <p:spPr>
          <a:xfrm>
            <a:off x="4788024" y="1700212"/>
            <a:ext cx="3887664" cy="4465091"/>
          </a:xfrm>
        </p:spPr>
        <p:txBody>
          <a:bodyPr/>
          <a:lstStyle/>
          <a:p>
            <a:r>
              <a:rPr lang="en-GB" dirty="0" smtClean="0"/>
              <a:t>Manual on/off</a:t>
            </a:r>
          </a:p>
          <a:p>
            <a:endParaRPr lang="en-GB" dirty="0" smtClean="0"/>
          </a:p>
          <a:p>
            <a:r>
              <a:rPr lang="en-GB" dirty="0" smtClean="0"/>
              <a:t>IR-receiver</a:t>
            </a:r>
          </a:p>
          <a:p>
            <a:endParaRPr lang="en-GB" dirty="0" smtClean="0"/>
          </a:p>
          <a:p>
            <a:r>
              <a:rPr lang="en-GB" dirty="0"/>
              <a:t>Daylight </a:t>
            </a:r>
            <a:r>
              <a:rPr lang="en-GB" dirty="0" smtClean="0"/>
              <a:t>control</a:t>
            </a:r>
          </a:p>
          <a:p>
            <a:endParaRPr lang="en-GB" dirty="0"/>
          </a:p>
          <a:p>
            <a:r>
              <a:rPr lang="en-GB" dirty="0" smtClean="0"/>
              <a:t>Absence </a:t>
            </a:r>
            <a:r>
              <a:rPr lang="en-GB" dirty="0"/>
              <a:t>control</a:t>
            </a:r>
          </a:p>
          <a:p>
            <a:endParaRPr lang="en-GB" dirty="0" smtClean="0"/>
          </a:p>
          <a:p>
            <a:r>
              <a:rPr lang="en-GB" dirty="0" smtClean="0"/>
              <a:t>Presence control</a:t>
            </a:r>
          </a:p>
          <a:p>
            <a:endParaRPr lang="en-GB" dirty="0" smtClean="0"/>
          </a:p>
          <a:p>
            <a:endParaRPr lang="en-GB" dirty="0" smtClean="0"/>
          </a:p>
          <a:p>
            <a:r>
              <a:rPr lang="en-GB" dirty="0" smtClean="0"/>
              <a:t>Dynamic </a:t>
            </a:r>
            <a:r>
              <a:rPr lang="en-GB" dirty="0" smtClean="0"/>
              <a:t>light control – </a:t>
            </a:r>
            <a:r>
              <a:rPr lang="en-GB" dirty="0" err="1" smtClean="0"/>
              <a:t>Tunable</a:t>
            </a:r>
            <a:r>
              <a:rPr lang="en-GB" dirty="0" smtClean="0"/>
              <a:t> white</a:t>
            </a:r>
          </a:p>
          <a:p>
            <a:endParaRPr lang="en-GB" dirty="0" smtClean="0"/>
          </a:p>
          <a:p>
            <a:endParaRPr lang="en-GB" dirty="0" smtClean="0"/>
          </a:p>
          <a:p>
            <a:endParaRPr lang="en-GB"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7480" y="4081835"/>
            <a:ext cx="800424" cy="8286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230" y="4077072"/>
            <a:ext cx="809625" cy="838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5696" y="4077072"/>
            <a:ext cx="809625" cy="83820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576" y="5157192"/>
            <a:ext cx="800424" cy="82867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35696" y="5161955"/>
            <a:ext cx="809625" cy="828674"/>
          </a:xfrm>
          <a:prstGeom prst="rect">
            <a:avLst/>
          </a:prstGeom>
        </p:spPr>
      </p:pic>
    </p:spTree>
    <p:extLst>
      <p:ext uri="{BB962C8B-B14F-4D97-AF65-F5344CB8AC3E}">
        <p14:creationId xmlns:p14="http://schemas.microsoft.com/office/powerpoint/2010/main" val="218413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bwMode="auto">
          <a:xfrm>
            <a:off x="683568" y="2708920"/>
            <a:ext cx="3096344" cy="324036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11" name="Bildobjekt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476673"/>
            <a:ext cx="4090642" cy="6150232"/>
          </a:xfrm>
          <a:prstGeom prst="rect">
            <a:avLst/>
          </a:prstGeom>
        </p:spPr>
      </p:pic>
      <p:sp>
        <p:nvSpPr>
          <p:cNvPr id="2" name="Rubrik 1"/>
          <p:cNvSpPr>
            <a:spLocks noGrp="1"/>
          </p:cNvSpPr>
          <p:nvPr>
            <p:ph type="title"/>
          </p:nvPr>
        </p:nvSpPr>
        <p:spPr/>
        <p:txBody>
          <a:bodyPr/>
          <a:lstStyle/>
          <a:p>
            <a:r>
              <a:rPr lang="en-GB" smtClean="0"/>
              <a:t>Functions for Lighting control</a:t>
            </a:r>
            <a:endParaRPr lang="en-GB"/>
          </a:p>
        </p:txBody>
      </p:sp>
      <p:pic>
        <p:nvPicPr>
          <p:cNvPr id="6" name="Bildobjekt 5" descr="A_Man_Standing_Next_To_a_Signal_Symbol_Royalty_Free_Clipart_Picture_110506-192127-9320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3334132"/>
            <a:ext cx="629587" cy="1059305"/>
          </a:xfrm>
          <a:prstGeom prst="rect">
            <a:avLst/>
          </a:prstGeom>
        </p:spPr>
      </p:pic>
      <p:sp>
        <p:nvSpPr>
          <p:cNvPr id="15" name="Rektangel med rundade hörn 14">
            <a:hlinkClick r:id="rId4" action="ppaction://hlinksldjump"/>
          </p:cNvPr>
          <p:cNvSpPr/>
          <p:nvPr/>
        </p:nvSpPr>
        <p:spPr bwMode="auto">
          <a:xfrm>
            <a:off x="4860032" y="3823566"/>
            <a:ext cx="1872208" cy="432048"/>
          </a:xfrm>
          <a:prstGeom prst="roundRect">
            <a:avLst/>
          </a:prstGeom>
          <a:solidFill>
            <a:srgbClr val="1438AD"/>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a:cs typeface="Arial"/>
              </a:rPr>
              <a:t>Presence control</a:t>
            </a:r>
            <a:endParaRPr kumimoji="0" lang="en-GB" sz="1400" b="0" i="0" u="none" strike="noStrike" cap="none" normalizeH="0" baseline="0" dirty="0" smtClean="0">
              <a:ln>
                <a:noFill/>
              </a:ln>
              <a:solidFill>
                <a:schemeClr val="bg1"/>
              </a:solidFill>
              <a:effectLst/>
              <a:latin typeface="Arial"/>
              <a:cs typeface="Arial"/>
            </a:endParaRPr>
          </a:p>
        </p:txBody>
      </p:sp>
      <p:sp>
        <p:nvSpPr>
          <p:cNvPr id="21" name="Rektangel med rundade hörn 20">
            <a:hlinkClick r:id="rId5" action="ppaction://hlinksldjump"/>
          </p:cNvPr>
          <p:cNvSpPr/>
          <p:nvPr/>
        </p:nvSpPr>
        <p:spPr bwMode="auto">
          <a:xfrm>
            <a:off x="4860032" y="2924944"/>
            <a:ext cx="1872208" cy="432048"/>
          </a:xfrm>
          <a:prstGeom prst="roundRect">
            <a:avLst/>
          </a:prstGeom>
          <a:solidFill>
            <a:srgbClr val="1438AD"/>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a:cs typeface="Arial"/>
              </a:rPr>
              <a:t>Absence control</a:t>
            </a:r>
            <a:endParaRPr kumimoji="0" lang="en-GB" sz="1400" b="0" i="0" u="none" strike="noStrike" cap="none" normalizeH="0" baseline="0" dirty="0" smtClean="0">
              <a:ln>
                <a:noFill/>
              </a:ln>
              <a:solidFill>
                <a:schemeClr val="bg1"/>
              </a:solidFill>
              <a:effectLst/>
              <a:latin typeface="Arial"/>
              <a:cs typeface="Arial"/>
            </a:endParaRPr>
          </a:p>
        </p:txBody>
      </p:sp>
      <p:sp>
        <p:nvSpPr>
          <p:cNvPr id="22" name="Rektangel med rundade hörn 21">
            <a:hlinkClick r:id="rId6" action="ppaction://hlinksldjump"/>
          </p:cNvPr>
          <p:cNvSpPr/>
          <p:nvPr/>
        </p:nvSpPr>
        <p:spPr bwMode="auto">
          <a:xfrm>
            <a:off x="4860032" y="4702257"/>
            <a:ext cx="1872208" cy="432048"/>
          </a:xfrm>
          <a:prstGeom prst="roundRect">
            <a:avLst/>
          </a:prstGeom>
          <a:solidFill>
            <a:srgbClr val="1438AD"/>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bg1"/>
                </a:solidFill>
                <a:effectLst/>
                <a:latin typeface="Arial"/>
                <a:cs typeface="Arial"/>
              </a:rPr>
              <a:t>Daylight control</a:t>
            </a:r>
            <a:endParaRPr kumimoji="0" lang="en-GB" sz="1400" b="0" i="0" u="none" strike="noStrike" cap="none" normalizeH="0" baseline="0" smtClean="0">
              <a:ln>
                <a:noFill/>
              </a:ln>
              <a:solidFill>
                <a:schemeClr val="bg1"/>
              </a:solidFill>
              <a:effectLst/>
              <a:latin typeface="Arial"/>
              <a:cs typeface="Arial"/>
            </a:endParaRPr>
          </a:p>
        </p:txBody>
      </p:sp>
      <p:sp>
        <p:nvSpPr>
          <p:cNvPr id="9" name="Rektangel med rundade hörn 8"/>
          <p:cNvSpPr/>
          <p:nvPr/>
        </p:nvSpPr>
        <p:spPr bwMode="auto">
          <a:xfrm>
            <a:off x="2627784" y="3789040"/>
            <a:ext cx="177676" cy="177676"/>
          </a:xfrm>
          <a:prstGeom prst="roundRect">
            <a:avLst/>
          </a:prstGeom>
          <a:solidFill>
            <a:schemeClr val="bg1"/>
          </a:solidFill>
          <a:ln w="38100" cap="flat" cmpd="dbl"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0" name="Rektangel med rundade hörn 9">
            <a:hlinkClick r:id="rId5" action="ppaction://hlinksldjump"/>
          </p:cNvPr>
          <p:cNvSpPr/>
          <p:nvPr/>
        </p:nvSpPr>
        <p:spPr bwMode="auto">
          <a:xfrm>
            <a:off x="4860032" y="2060848"/>
            <a:ext cx="1872208" cy="432048"/>
          </a:xfrm>
          <a:prstGeom prst="roundRect">
            <a:avLst/>
          </a:prstGeom>
          <a:solidFill>
            <a:srgbClr val="1438AD"/>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chemeClr val="bg1"/>
                </a:solidFill>
                <a:latin typeface="Arial"/>
                <a:cs typeface="Arial"/>
              </a:rPr>
              <a:t>Manual</a:t>
            </a:r>
            <a:r>
              <a:rPr kumimoji="0" lang="en-GB" sz="1200" b="0" i="0" u="none" strike="noStrike" cap="none" normalizeH="0" baseline="0" dirty="0" smtClean="0">
                <a:ln>
                  <a:noFill/>
                </a:ln>
                <a:solidFill>
                  <a:schemeClr val="bg1"/>
                </a:solidFill>
                <a:effectLst/>
                <a:latin typeface="Arial"/>
                <a:cs typeface="Arial"/>
              </a:rPr>
              <a:t> </a:t>
            </a:r>
            <a:r>
              <a:rPr kumimoji="0" lang="en-GB" sz="1200" b="0" i="0" u="none" strike="noStrike" cap="none" normalizeH="0" baseline="0" dirty="0" smtClean="0">
                <a:ln>
                  <a:noFill/>
                </a:ln>
                <a:solidFill>
                  <a:schemeClr val="bg1"/>
                </a:solidFill>
                <a:effectLst/>
                <a:latin typeface="Arial"/>
                <a:cs typeface="Arial"/>
              </a:rPr>
              <a:t>control</a:t>
            </a:r>
            <a:endParaRPr kumimoji="0" lang="en-GB" sz="1400" b="0" i="0" u="none" strike="noStrike" cap="none" normalizeH="0" baseline="0" dirty="0" smtClean="0">
              <a:ln>
                <a:noFill/>
              </a:ln>
              <a:solidFill>
                <a:schemeClr val="bg1"/>
              </a:solidFill>
              <a:effectLst/>
              <a:latin typeface="Arial"/>
              <a:cs typeface="Arial"/>
            </a:endParaRPr>
          </a:p>
        </p:txBody>
      </p:sp>
    </p:spTree>
    <p:extLst>
      <p:ext uri="{BB962C8B-B14F-4D97-AF65-F5344CB8AC3E}">
        <p14:creationId xmlns:p14="http://schemas.microsoft.com/office/powerpoint/2010/main" val="5740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Absence control</a:t>
            </a:r>
            <a:endParaRPr lang="en-GB" dirty="0"/>
          </a:p>
        </p:txBody>
      </p:sp>
      <p:sp>
        <p:nvSpPr>
          <p:cNvPr id="3" name="Platshållare för innehåll 2"/>
          <p:cNvSpPr>
            <a:spLocks noGrp="1"/>
          </p:cNvSpPr>
          <p:nvPr>
            <p:ph idx="1"/>
          </p:nvPr>
        </p:nvSpPr>
        <p:spPr>
          <a:xfrm>
            <a:off x="4788024" y="1700213"/>
            <a:ext cx="3887664" cy="3528988"/>
          </a:xfrm>
        </p:spPr>
        <p:txBody>
          <a:bodyPr/>
          <a:lstStyle/>
          <a:p>
            <a:r>
              <a:rPr lang="en-GB" sz="1800" dirty="0" smtClean="0"/>
              <a:t>Lights are m</a:t>
            </a:r>
            <a:r>
              <a:rPr lang="en-GB" sz="1800" dirty="0" smtClean="0"/>
              <a:t>anually switched </a:t>
            </a:r>
            <a:r>
              <a:rPr lang="en-GB" sz="1800" dirty="0" smtClean="0"/>
              <a:t>on </a:t>
            </a:r>
            <a:r>
              <a:rPr lang="en-GB" sz="1800" dirty="0" smtClean="0"/>
              <a:t>…</a:t>
            </a:r>
            <a:endParaRPr lang="en-GB" sz="1800" dirty="0" smtClean="0"/>
          </a:p>
          <a:p>
            <a:endParaRPr lang="en-GB" sz="1800" dirty="0" smtClean="0"/>
          </a:p>
          <a:p>
            <a:r>
              <a:rPr lang="en-GB" sz="1800" dirty="0" smtClean="0"/>
              <a:t>When no movement is detected …</a:t>
            </a:r>
          </a:p>
          <a:p>
            <a:endParaRPr lang="en-GB" sz="1800" dirty="0" smtClean="0"/>
          </a:p>
          <a:p>
            <a:r>
              <a:rPr lang="en-GB" sz="1800" dirty="0" smtClean="0"/>
              <a:t>… the light goes off.</a:t>
            </a:r>
            <a:endParaRPr lang="en-GB" sz="1800" dirty="0"/>
          </a:p>
        </p:txBody>
      </p:sp>
      <p:sp>
        <p:nvSpPr>
          <p:cNvPr id="8" name="Rektangel 7"/>
          <p:cNvSpPr/>
          <p:nvPr/>
        </p:nvSpPr>
        <p:spPr bwMode="auto">
          <a:xfrm>
            <a:off x="683568" y="2708920"/>
            <a:ext cx="3096344" cy="324036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9" name="Bildobjekt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476673"/>
            <a:ext cx="4090642" cy="6150232"/>
          </a:xfrm>
          <a:prstGeom prst="rect">
            <a:avLst/>
          </a:prstGeom>
        </p:spPr>
      </p:pic>
      <p:sp>
        <p:nvSpPr>
          <p:cNvPr id="15" name="Rektangel 14"/>
          <p:cNvSpPr/>
          <p:nvPr/>
        </p:nvSpPr>
        <p:spPr bwMode="auto">
          <a:xfrm>
            <a:off x="1715633" y="2396935"/>
            <a:ext cx="2160240" cy="1944216"/>
          </a:xfrm>
          <a:prstGeom prst="rect">
            <a:avLst/>
          </a:prstGeom>
          <a:solidFill>
            <a:srgbClr val="FFFF00">
              <a:alpha val="7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11" name="Bildobjekt 10" descr="A_Man_Standing_Next_To_a_Signal_Symbol_Royalty_Free_Clipart_Picture_110506-192127-9320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334132"/>
            <a:ext cx="629587" cy="1059305"/>
          </a:xfrm>
          <a:prstGeom prst="rect">
            <a:avLst/>
          </a:prstGeom>
        </p:spPr>
      </p:pic>
      <p:sp>
        <p:nvSpPr>
          <p:cNvPr id="14" name="Rektangel med rundade hörn 13"/>
          <p:cNvSpPr/>
          <p:nvPr/>
        </p:nvSpPr>
        <p:spPr bwMode="auto">
          <a:xfrm>
            <a:off x="3682504" y="3645024"/>
            <a:ext cx="177676" cy="177676"/>
          </a:xfrm>
          <a:prstGeom prst="roundRect">
            <a:avLst/>
          </a:prstGeom>
          <a:solidFill>
            <a:schemeClr val="bg1"/>
          </a:solidFill>
          <a:ln w="38100" cap="flat" cmpd="dbl"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6370899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0" presetClass="path" presetSubtype="0" decel="50000" fill="hold" nodeType="afterEffect">
                                  <p:stCondLst>
                                    <p:cond delay="0"/>
                                  </p:stCondLst>
                                  <p:childTnLst>
                                    <p:animMotion origin="layout" path="M -1.38889E-6 4.07407E-6 C 0.10712 4.07407E-6 0.21458 4.07407E-6 0.25139 4.07407E-6 C 0.2882 4.07407E-6 0.25399 4.07407E-6 0.22014 4.07407E-6 " pathEditMode="relative" rAng="0" ptsTypes="aaA">
                                      <p:cBhvr>
                                        <p:cTn id="10" dur="2000" fill="hold"/>
                                        <p:tgtEl>
                                          <p:spTgt spid="11"/>
                                        </p:tgtEl>
                                        <p:attrNameLst>
                                          <p:attrName>ppt_x</p:attrName>
                                          <p:attrName>ppt_y</p:attrName>
                                        </p:attrNameLst>
                                      </p:cBhvr>
                                      <p:rCtr x="14410" y="-556"/>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2000"/>
                                        <p:tgtEl>
                                          <p:spTgt spid="11"/>
                                        </p:tgtEl>
                                      </p:cBhvr>
                                    </p:animEffect>
                                    <p:anim calcmode="lin" valueType="num">
                                      <p:cBhvr>
                                        <p:cTn id="19" dur="2000"/>
                                        <p:tgtEl>
                                          <p:spTgt spid="11"/>
                                        </p:tgtEl>
                                        <p:attrNameLst>
                                          <p:attrName>ppt_x</p:attrName>
                                        </p:attrNameLst>
                                      </p:cBhvr>
                                      <p:tavLst>
                                        <p:tav tm="0">
                                          <p:val>
                                            <p:strVal val="ppt_x"/>
                                          </p:val>
                                        </p:tav>
                                        <p:tav tm="100000">
                                          <p:val>
                                            <p:strVal val="ppt_x"/>
                                          </p:val>
                                        </p:tav>
                                      </p:tavLst>
                                    </p:anim>
                                    <p:anim calcmode="lin" valueType="num">
                                      <p:cBhvr>
                                        <p:cTn id="20" dur="200" decel="100000"/>
                                        <p:tgtEl>
                                          <p:spTgt spid="11"/>
                                        </p:tgtEl>
                                        <p:attrNameLst>
                                          <p:attrName>ppt_y</p:attrName>
                                        </p:attrNameLst>
                                      </p:cBhvr>
                                      <p:tavLst>
                                        <p:tav tm="0">
                                          <p:val>
                                            <p:strVal val="ppt_y"/>
                                          </p:val>
                                        </p:tav>
                                        <p:tav tm="100000">
                                          <p:val>
                                            <p:strVal val="ppt_y-.03"/>
                                          </p:val>
                                        </p:tav>
                                      </p:tavLst>
                                    </p:anim>
                                    <p:anim calcmode="lin" valueType="num">
                                      <p:cBhvr>
                                        <p:cTn id="21" dur="1800" accel="100000">
                                          <p:stCondLst>
                                            <p:cond delay="200"/>
                                          </p:stCondLst>
                                        </p:cTn>
                                        <p:tgtEl>
                                          <p:spTgt spid="11"/>
                                        </p:tgtEl>
                                        <p:attrNameLst>
                                          <p:attrName>ppt_y</p:attrName>
                                        </p:attrNameLst>
                                      </p:cBhvr>
                                      <p:tavLst>
                                        <p:tav tm="0">
                                          <p:val>
                                            <p:strVal val="ppt_y"/>
                                          </p:val>
                                        </p:tav>
                                        <p:tav tm="100000">
                                          <p:val>
                                            <p:strVal val="ppt_y+1"/>
                                          </p:val>
                                        </p:tav>
                                      </p:tavLst>
                                    </p:anim>
                                    <p:set>
                                      <p:cBhvr>
                                        <p:cTn id="22" dur="1" fill="hold">
                                          <p:stCondLst>
                                            <p:cond delay="1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2500"/>
                            </p:stCondLst>
                            <p:childTnLst>
                              <p:par>
                                <p:cTn id="28" presetID="10" presetClass="exit" presetSubtype="0" fill="hold" grpId="1" nodeType="afterEffect">
                                  <p:stCondLst>
                                    <p:cond delay="200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mtClean="0"/>
              <a:t>Presence control</a:t>
            </a:r>
            <a:endParaRPr lang="en-GB"/>
          </a:p>
        </p:txBody>
      </p:sp>
      <p:sp>
        <p:nvSpPr>
          <p:cNvPr id="3" name="Platshållare för innehåll 2"/>
          <p:cNvSpPr>
            <a:spLocks noGrp="1"/>
          </p:cNvSpPr>
          <p:nvPr>
            <p:ph idx="1"/>
          </p:nvPr>
        </p:nvSpPr>
        <p:spPr/>
        <p:txBody>
          <a:bodyPr/>
          <a:lstStyle/>
          <a:p>
            <a:r>
              <a:rPr lang="en-GB" sz="1800" dirty="0" smtClean="0"/>
              <a:t>Lights turn automatically on, when </a:t>
            </a:r>
            <a:r>
              <a:rPr lang="en-GB" sz="1800" dirty="0" smtClean="0"/>
              <a:t>you enter </a:t>
            </a:r>
            <a:r>
              <a:rPr lang="en-GB" sz="1800" dirty="0" smtClean="0"/>
              <a:t>the room</a:t>
            </a:r>
            <a:r>
              <a:rPr lang="en-GB" sz="1800" dirty="0" smtClean="0"/>
              <a:t>…</a:t>
            </a:r>
            <a:endParaRPr lang="en-GB" sz="1800" dirty="0" smtClean="0"/>
          </a:p>
          <a:p>
            <a:endParaRPr lang="en-GB" sz="1800" dirty="0" smtClean="0"/>
          </a:p>
          <a:p>
            <a:r>
              <a:rPr lang="en-GB" sz="1800" dirty="0" smtClean="0"/>
              <a:t>When no movement is detected …</a:t>
            </a:r>
          </a:p>
          <a:p>
            <a:endParaRPr lang="en-GB" sz="1800" dirty="0" smtClean="0"/>
          </a:p>
          <a:p>
            <a:r>
              <a:rPr lang="en-GB" sz="1800" dirty="0" smtClean="0"/>
              <a:t>… the light goes off.</a:t>
            </a:r>
            <a:endParaRPr lang="en-GB" sz="1800" dirty="0"/>
          </a:p>
        </p:txBody>
      </p:sp>
      <p:sp>
        <p:nvSpPr>
          <p:cNvPr id="8" name="Rektangel 7"/>
          <p:cNvSpPr/>
          <p:nvPr/>
        </p:nvSpPr>
        <p:spPr bwMode="auto">
          <a:xfrm>
            <a:off x="683568" y="2708920"/>
            <a:ext cx="3096344" cy="324036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9" name="Bildobjekt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476673"/>
            <a:ext cx="4090642" cy="6150232"/>
          </a:xfrm>
          <a:prstGeom prst="rect">
            <a:avLst/>
          </a:prstGeom>
        </p:spPr>
      </p:pic>
      <p:sp>
        <p:nvSpPr>
          <p:cNvPr id="5" name="Rektangel 4"/>
          <p:cNvSpPr/>
          <p:nvPr/>
        </p:nvSpPr>
        <p:spPr bwMode="auto">
          <a:xfrm>
            <a:off x="1715633" y="2396935"/>
            <a:ext cx="2160240" cy="1944216"/>
          </a:xfrm>
          <a:prstGeom prst="rect">
            <a:avLst/>
          </a:prstGeom>
          <a:solidFill>
            <a:srgbClr val="FFFF00">
              <a:alpha val="7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11" name="Bildobjekt 10" descr="A_Man_Standing_Next_To_a_Signal_Symbol_Royalty_Free_Clipart_Picture_110506-192127-9320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3356992"/>
            <a:ext cx="629587" cy="1059305"/>
          </a:xfrm>
          <a:prstGeom prst="rect">
            <a:avLst/>
          </a:prstGeom>
        </p:spPr>
      </p:pic>
    </p:spTree>
    <p:extLst>
      <p:ext uri="{BB962C8B-B14F-4D97-AF65-F5344CB8AC3E}">
        <p14:creationId xmlns:p14="http://schemas.microsoft.com/office/powerpoint/2010/main" val="313716529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11"/>
                                        </p:tgtEl>
                                      </p:cBhvr>
                                    </p:animEffect>
                                    <p:anim calcmode="lin" valueType="num">
                                      <p:cBhvr>
                                        <p:cTn id="23" dur="1000"/>
                                        <p:tgtEl>
                                          <p:spTgt spid="11"/>
                                        </p:tgtEl>
                                        <p:attrNameLst>
                                          <p:attrName>ppt_x</p:attrName>
                                        </p:attrNameLst>
                                      </p:cBhvr>
                                      <p:tavLst>
                                        <p:tav tm="0">
                                          <p:val>
                                            <p:strVal val="ppt_x"/>
                                          </p:val>
                                        </p:tav>
                                        <p:tav tm="100000">
                                          <p:val>
                                            <p:strVal val="ppt_x"/>
                                          </p:val>
                                        </p:tav>
                                      </p:tavLst>
                                    </p:anim>
                                    <p:anim calcmode="lin" valueType="num">
                                      <p:cBhvr>
                                        <p:cTn id="24" dur="100" decel="100000"/>
                                        <p:tgtEl>
                                          <p:spTgt spid="11"/>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1"/>
                                        </p:tgtEl>
                                        <p:attrNameLst>
                                          <p:attrName>ppt_y</p:attrName>
                                        </p:attrNameLst>
                                      </p:cBhvr>
                                      <p:tavLst>
                                        <p:tav tm="0">
                                          <p:val>
                                            <p:strVal val="ppt_y"/>
                                          </p:val>
                                        </p:tav>
                                        <p:tav tm="100000">
                                          <p:val>
                                            <p:strVal val="ppt_y+1"/>
                                          </p:val>
                                        </p:tav>
                                      </p:tavLst>
                                    </p:anim>
                                    <p:set>
                                      <p:cBhvr>
                                        <p:cTn id="26" dur="1" fill="hold">
                                          <p:stCondLst>
                                            <p:cond delay="999"/>
                                          </p:stCondLst>
                                        </p:cTn>
                                        <p:tgtEl>
                                          <p:spTgt spid="11"/>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par>
                          <p:cTn id="31" fill="hold">
                            <p:stCondLst>
                              <p:cond delay="1500"/>
                            </p:stCondLst>
                            <p:childTnLst>
                              <p:par>
                                <p:cTn id="32" presetID="10" presetClass="exit" presetSubtype="0" fill="hold" grpId="1" nodeType="afterEffect">
                                  <p:stCondLst>
                                    <p:cond delay="200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ntr" presetSubtype="0" fill="hold" nodeType="withEffect">
                                  <p:stCondLst>
                                    <p:cond delay="10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mtClean="0"/>
              <a:t>Daylight control</a:t>
            </a:r>
            <a:endParaRPr lang="en-GB"/>
          </a:p>
        </p:txBody>
      </p:sp>
      <p:sp>
        <p:nvSpPr>
          <p:cNvPr id="3" name="Platshållare för innehåll 2"/>
          <p:cNvSpPr>
            <a:spLocks noGrp="1"/>
          </p:cNvSpPr>
          <p:nvPr>
            <p:ph idx="1"/>
          </p:nvPr>
        </p:nvSpPr>
        <p:spPr>
          <a:xfrm>
            <a:off x="4788024" y="1700212"/>
            <a:ext cx="4104456" cy="4465091"/>
          </a:xfrm>
        </p:spPr>
        <p:txBody>
          <a:bodyPr/>
          <a:lstStyle/>
          <a:p>
            <a:r>
              <a:rPr lang="en-GB" sz="1800" dirty="0" smtClean="0"/>
              <a:t>Lighting is on a </a:t>
            </a:r>
            <a:r>
              <a:rPr lang="en-GB" sz="1800" dirty="0" smtClean="0"/>
              <a:t>constant level. </a:t>
            </a:r>
          </a:p>
          <a:p>
            <a:endParaRPr lang="en-GB" sz="1800" dirty="0" smtClean="0"/>
          </a:p>
          <a:p>
            <a:r>
              <a:rPr lang="en-GB" sz="1800" dirty="0" smtClean="0"/>
              <a:t>With increased daylight…</a:t>
            </a:r>
            <a:br>
              <a:rPr lang="en-GB" sz="1800" dirty="0" smtClean="0"/>
            </a:br>
            <a:r>
              <a:rPr lang="en-GB" sz="1800" dirty="0" smtClean="0"/>
              <a:t>… the electric lighting is </a:t>
            </a:r>
            <a:r>
              <a:rPr lang="en-GB" sz="1800" dirty="0" smtClean="0"/>
              <a:t>automatically dimmed </a:t>
            </a:r>
            <a:r>
              <a:rPr lang="en-GB" sz="1800" dirty="0" smtClean="0"/>
              <a:t>to a lower level.</a:t>
            </a:r>
          </a:p>
          <a:p>
            <a:endParaRPr lang="en-GB" sz="1800" dirty="0" smtClean="0"/>
          </a:p>
          <a:p>
            <a:r>
              <a:rPr lang="en-GB" sz="1800" dirty="0"/>
              <a:t>With </a:t>
            </a:r>
            <a:r>
              <a:rPr lang="en-GB" sz="1800" dirty="0" smtClean="0"/>
              <a:t>decreased daylight </a:t>
            </a:r>
            <a:r>
              <a:rPr lang="en-GB" sz="1800" dirty="0"/>
              <a:t>…</a:t>
            </a:r>
            <a:r>
              <a:rPr lang="en-GB" sz="1800" dirty="0" smtClean="0"/>
              <a:t/>
            </a:r>
            <a:br>
              <a:rPr lang="en-GB" sz="1800" dirty="0" smtClean="0"/>
            </a:br>
            <a:r>
              <a:rPr lang="en-GB" sz="1800" dirty="0" smtClean="0"/>
              <a:t>… the electric lighting is adjusted to a higher level.</a:t>
            </a:r>
            <a:endParaRPr lang="en-GB" sz="1800" dirty="0"/>
          </a:p>
        </p:txBody>
      </p:sp>
      <p:sp>
        <p:nvSpPr>
          <p:cNvPr id="8" name="Rektangel 7"/>
          <p:cNvSpPr/>
          <p:nvPr/>
        </p:nvSpPr>
        <p:spPr bwMode="auto">
          <a:xfrm>
            <a:off x="683568" y="2708920"/>
            <a:ext cx="3096344" cy="324036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9" name="Bildobjekt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476673"/>
            <a:ext cx="4090642" cy="6150232"/>
          </a:xfrm>
          <a:prstGeom prst="rect">
            <a:avLst/>
          </a:prstGeom>
        </p:spPr>
      </p:pic>
      <p:sp>
        <p:nvSpPr>
          <p:cNvPr id="52" name="16-udd 4"/>
          <p:cNvSpPr/>
          <p:nvPr/>
        </p:nvSpPr>
        <p:spPr bwMode="auto">
          <a:xfrm>
            <a:off x="3059832" y="7251"/>
            <a:ext cx="1728192" cy="1134535"/>
          </a:xfrm>
          <a:custGeom>
            <a:avLst/>
            <a:gdLst>
              <a:gd name="connsiteX0" fmla="*/ 0 w 1728192"/>
              <a:gd name="connsiteY0" fmla="*/ 864096 h 1728192"/>
              <a:gd name="connsiteX1" fmla="*/ 228473 w 1728192"/>
              <a:gd name="connsiteY1" fmla="*/ 737664 h 1728192"/>
              <a:gd name="connsiteX2" fmla="*/ 65775 w 1728192"/>
              <a:gd name="connsiteY2" fmla="*/ 533424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475107 w 1728192"/>
              <a:gd name="connsiteY12" fmla="*/ 253085 h 1728192"/>
              <a:gd name="connsiteX13" fmla="*/ 1402948 w 1728192"/>
              <a:gd name="connsiteY13" fmla="*/ 504047 h 1728192"/>
              <a:gd name="connsiteX14" fmla="*/ 1662417 w 1728192"/>
              <a:gd name="connsiteY14" fmla="*/ 533424 h 1728192"/>
              <a:gd name="connsiteX15" fmla="*/ 1499719 w 1728192"/>
              <a:gd name="connsiteY15" fmla="*/ 737664 h 1728192"/>
              <a:gd name="connsiteX16" fmla="*/ 1728192 w 1728192"/>
              <a:gd name="connsiteY16" fmla="*/ 864096 h 1728192"/>
              <a:gd name="connsiteX17" fmla="*/ 1499719 w 1728192"/>
              <a:gd name="connsiteY17" fmla="*/ 990528 h 1728192"/>
              <a:gd name="connsiteX18" fmla="*/ 1662417 w 1728192"/>
              <a:gd name="connsiteY18" fmla="*/ 1194768 h 1728192"/>
              <a:gd name="connsiteX19" fmla="*/ 1402948 w 1728192"/>
              <a:gd name="connsiteY19" fmla="*/ 1224145 h 1728192"/>
              <a:gd name="connsiteX20" fmla="*/ 1475107 w 1728192"/>
              <a:gd name="connsiteY20" fmla="*/ 1475107 h 1728192"/>
              <a:gd name="connsiteX21" fmla="*/ 1224145 w 1728192"/>
              <a:gd name="connsiteY21" fmla="*/ 1402948 h 1728192"/>
              <a:gd name="connsiteX22" fmla="*/ 1194768 w 1728192"/>
              <a:gd name="connsiteY22" fmla="*/ 1662417 h 1728192"/>
              <a:gd name="connsiteX23" fmla="*/ 990528 w 1728192"/>
              <a:gd name="connsiteY23" fmla="*/ 1499719 h 1728192"/>
              <a:gd name="connsiteX24" fmla="*/ 864096 w 1728192"/>
              <a:gd name="connsiteY24" fmla="*/ 1728192 h 1728192"/>
              <a:gd name="connsiteX25" fmla="*/ 737664 w 1728192"/>
              <a:gd name="connsiteY25" fmla="*/ 1499719 h 1728192"/>
              <a:gd name="connsiteX26" fmla="*/ 533424 w 1728192"/>
              <a:gd name="connsiteY26" fmla="*/ 1662417 h 1728192"/>
              <a:gd name="connsiteX27" fmla="*/ 504047 w 1728192"/>
              <a:gd name="connsiteY27" fmla="*/ 1402948 h 1728192"/>
              <a:gd name="connsiteX28" fmla="*/ 253085 w 1728192"/>
              <a:gd name="connsiteY28" fmla="*/ 1475107 h 1728192"/>
              <a:gd name="connsiteX29" fmla="*/ 325244 w 1728192"/>
              <a:gd name="connsiteY29" fmla="*/ 1224145 h 1728192"/>
              <a:gd name="connsiteX30" fmla="*/ 65775 w 1728192"/>
              <a:gd name="connsiteY30" fmla="*/ 1194768 h 1728192"/>
              <a:gd name="connsiteX31" fmla="*/ 228473 w 1728192"/>
              <a:gd name="connsiteY31" fmla="*/ 990528 h 1728192"/>
              <a:gd name="connsiteX32" fmla="*/ 0 w 1728192"/>
              <a:gd name="connsiteY32" fmla="*/ 864096 h 1728192"/>
              <a:gd name="connsiteX0" fmla="*/ 0 w 1728192"/>
              <a:gd name="connsiteY0" fmla="*/ 864096 h 1728192"/>
              <a:gd name="connsiteX1" fmla="*/ 228473 w 1728192"/>
              <a:gd name="connsiteY1" fmla="*/ 737664 h 1728192"/>
              <a:gd name="connsiteX2" fmla="*/ 120694 w 1728192"/>
              <a:gd name="connsiteY2" fmla="*/ 588343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475107 w 1728192"/>
              <a:gd name="connsiteY12" fmla="*/ 253085 h 1728192"/>
              <a:gd name="connsiteX13" fmla="*/ 1402948 w 1728192"/>
              <a:gd name="connsiteY13" fmla="*/ 504047 h 1728192"/>
              <a:gd name="connsiteX14" fmla="*/ 1662417 w 1728192"/>
              <a:gd name="connsiteY14" fmla="*/ 533424 h 1728192"/>
              <a:gd name="connsiteX15" fmla="*/ 1499719 w 1728192"/>
              <a:gd name="connsiteY15" fmla="*/ 737664 h 1728192"/>
              <a:gd name="connsiteX16" fmla="*/ 1728192 w 1728192"/>
              <a:gd name="connsiteY16" fmla="*/ 864096 h 1728192"/>
              <a:gd name="connsiteX17" fmla="*/ 1499719 w 1728192"/>
              <a:gd name="connsiteY17" fmla="*/ 990528 h 1728192"/>
              <a:gd name="connsiteX18" fmla="*/ 1662417 w 1728192"/>
              <a:gd name="connsiteY18" fmla="*/ 1194768 h 1728192"/>
              <a:gd name="connsiteX19" fmla="*/ 1402948 w 1728192"/>
              <a:gd name="connsiteY19" fmla="*/ 1224145 h 1728192"/>
              <a:gd name="connsiteX20" fmla="*/ 1475107 w 1728192"/>
              <a:gd name="connsiteY20" fmla="*/ 1475107 h 1728192"/>
              <a:gd name="connsiteX21" fmla="*/ 1224145 w 1728192"/>
              <a:gd name="connsiteY21" fmla="*/ 1402948 h 1728192"/>
              <a:gd name="connsiteX22" fmla="*/ 1194768 w 1728192"/>
              <a:gd name="connsiteY22" fmla="*/ 1662417 h 1728192"/>
              <a:gd name="connsiteX23" fmla="*/ 990528 w 1728192"/>
              <a:gd name="connsiteY23" fmla="*/ 1499719 h 1728192"/>
              <a:gd name="connsiteX24" fmla="*/ 864096 w 1728192"/>
              <a:gd name="connsiteY24" fmla="*/ 1728192 h 1728192"/>
              <a:gd name="connsiteX25" fmla="*/ 737664 w 1728192"/>
              <a:gd name="connsiteY25" fmla="*/ 1499719 h 1728192"/>
              <a:gd name="connsiteX26" fmla="*/ 533424 w 1728192"/>
              <a:gd name="connsiteY26" fmla="*/ 1662417 h 1728192"/>
              <a:gd name="connsiteX27" fmla="*/ 504047 w 1728192"/>
              <a:gd name="connsiteY27" fmla="*/ 1402948 h 1728192"/>
              <a:gd name="connsiteX28" fmla="*/ 253085 w 1728192"/>
              <a:gd name="connsiteY28" fmla="*/ 1475107 h 1728192"/>
              <a:gd name="connsiteX29" fmla="*/ 325244 w 1728192"/>
              <a:gd name="connsiteY29" fmla="*/ 1224145 h 1728192"/>
              <a:gd name="connsiteX30" fmla="*/ 65775 w 1728192"/>
              <a:gd name="connsiteY30" fmla="*/ 1194768 h 1728192"/>
              <a:gd name="connsiteX31" fmla="*/ 228473 w 1728192"/>
              <a:gd name="connsiteY31" fmla="*/ 990528 h 1728192"/>
              <a:gd name="connsiteX32" fmla="*/ 0 w 1728192"/>
              <a:gd name="connsiteY32"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475107 w 1728192"/>
              <a:gd name="connsiteY12" fmla="*/ 253085 h 1728192"/>
              <a:gd name="connsiteX13" fmla="*/ 1402948 w 1728192"/>
              <a:gd name="connsiteY13" fmla="*/ 504047 h 1728192"/>
              <a:gd name="connsiteX14" fmla="*/ 1662417 w 1728192"/>
              <a:gd name="connsiteY14" fmla="*/ 533424 h 1728192"/>
              <a:gd name="connsiteX15" fmla="*/ 1499719 w 1728192"/>
              <a:gd name="connsiteY15" fmla="*/ 737664 h 1728192"/>
              <a:gd name="connsiteX16" fmla="*/ 1728192 w 1728192"/>
              <a:gd name="connsiteY16" fmla="*/ 864096 h 1728192"/>
              <a:gd name="connsiteX17" fmla="*/ 1499719 w 1728192"/>
              <a:gd name="connsiteY17" fmla="*/ 990528 h 1728192"/>
              <a:gd name="connsiteX18" fmla="*/ 1662417 w 1728192"/>
              <a:gd name="connsiteY18" fmla="*/ 1194768 h 1728192"/>
              <a:gd name="connsiteX19" fmla="*/ 1402948 w 1728192"/>
              <a:gd name="connsiteY19" fmla="*/ 1224145 h 1728192"/>
              <a:gd name="connsiteX20" fmla="*/ 1475107 w 1728192"/>
              <a:gd name="connsiteY20" fmla="*/ 1475107 h 1728192"/>
              <a:gd name="connsiteX21" fmla="*/ 1224145 w 1728192"/>
              <a:gd name="connsiteY21" fmla="*/ 1402948 h 1728192"/>
              <a:gd name="connsiteX22" fmla="*/ 1194768 w 1728192"/>
              <a:gd name="connsiteY22" fmla="*/ 1662417 h 1728192"/>
              <a:gd name="connsiteX23" fmla="*/ 990528 w 1728192"/>
              <a:gd name="connsiteY23" fmla="*/ 1499719 h 1728192"/>
              <a:gd name="connsiteX24" fmla="*/ 864096 w 1728192"/>
              <a:gd name="connsiteY24" fmla="*/ 1728192 h 1728192"/>
              <a:gd name="connsiteX25" fmla="*/ 737664 w 1728192"/>
              <a:gd name="connsiteY25" fmla="*/ 1499719 h 1728192"/>
              <a:gd name="connsiteX26" fmla="*/ 533424 w 1728192"/>
              <a:gd name="connsiteY26" fmla="*/ 1662417 h 1728192"/>
              <a:gd name="connsiteX27" fmla="*/ 504047 w 1728192"/>
              <a:gd name="connsiteY27" fmla="*/ 1402948 h 1728192"/>
              <a:gd name="connsiteX28" fmla="*/ 253085 w 1728192"/>
              <a:gd name="connsiteY28" fmla="*/ 1475107 h 1728192"/>
              <a:gd name="connsiteX29" fmla="*/ 325244 w 1728192"/>
              <a:gd name="connsiteY29" fmla="*/ 1224145 h 1728192"/>
              <a:gd name="connsiteX30" fmla="*/ 65775 w 1728192"/>
              <a:gd name="connsiteY30" fmla="*/ 1194768 h 1728192"/>
              <a:gd name="connsiteX31" fmla="*/ 228473 w 1728192"/>
              <a:gd name="connsiteY31" fmla="*/ 990528 h 1728192"/>
              <a:gd name="connsiteX32" fmla="*/ 0 w 1728192"/>
              <a:gd name="connsiteY32"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475107 w 1728192"/>
              <a:gd name="connsiteY12" fmla="*/ 253085 h 1728192"/>
              <a:gd name="connsiteX13" fmla="*/ 1402948 w 1728192"/>
              <a:gd name="connsiteY13" fmla="*/ 504047 h 1728192"/>
              <a:gd name="connsiteX14" fmla="*/ 1614363 w 1728192"/>
              <a:gd name="connsiteY14" fmla="*/ 608937 h 1728192"/>
              <a:gd name="connsiteX15" fmla="*/ 1499719 w 1728192"/>
              <a:gd name="connsiteY15" fmla="*/ 737664 h 1728192"/>
              <a:gd name="connsiteX16" fmla="*/ 1728192 w 1728192"/>
              <a:gd name="connsiteY16" fmla="*/ 864096 h 1728192"/>
              <a:gd name="connsiteX17" fmla="*/ 1499719 w 1728192"/>
              <a:gd name="connsiteY17" fmla="*/ 990528 h 1728192"/>
              <a:gd name="connsiteX18" fmla="*/ 1662417 w 1728192"/>
              <a:gd name="connsiteY18" fmla="*/ 1194768 h 1728192"/>
              <a:gd name="connsiteX19" fmla="*/ 1402948 w 1728192"/>
              <a:gd name="connsiteY19" fmla="*/ 1224145 h 1728192"/>
              <a:gd name="connsiteX20" fmla="*/ 1475107 w 1728192"/>
              <a:gd name="connsiteY20" fmla="*/ 1475107 h 1728192"/>
              <a:gd name="connsiteX21" fmla="*/ 1224145 w 1728192"/>
              <a:gd name="connsiteY21" fmla="*/ 1402948 h 1728192"/>
              <a:gd name="connsiteX22" fmla="*/ 1194768 w 1728192"/>
              <a:gd name="connsiteY22" fmla="*/ 1662417 h 1728192"/>
              <a:gd name="connsiteX23" fmla="*/ 990528 w 1728192"/>
              <a:gd name="connsiteY23" fmla="*/ 1499719 h 1728192"/>
              <a:gd name="connsiteX24" fmla="*/ 864096 w 1728192"/>
              <a:gd name="connsiteY24" fmla="*/ 1728192 h 1728192"/>
              <a:gd name="connsiteX25" fmla="*/ 737664 w 1728192"/>
              <a:gd name="connsiteY25" fmla="*/ 1499719 h 1728192"/>
              <a:gd name="connsiteX26" fmla="*/ 533424 w 1728192"/>
              <a:gd name="connsiteY26" fmla="*/ 1662417 h 1728192"/>
              <a:gd name="connsiteX27" fmla="*/ 504047 w 1728192"/>
              <a:gd name="connsiteY27" fmla="*/ 1402948 h 1728192"/>
              <a:gd name="connsiteX28" fmla="*/ 253085 w 1728192"/>
              <a:gd name="connsiteY28" fmla="*/ 1475107 h 1728192"/>
              <a:gd name="connsiteX29" fmla="*/ 325244 w 1728192"/>
              <a:gd name="connsiteY29" fmla="*/ 1224145 h 1728192"/>
              <a:gd name="connsiteX30" fmla="*/ 65775 w 1728192"/>
              <a:gd name="connsiteY30" fmla="*/ 1194768 h 1728192"/>
              <a:gd name="connsiteX31" fmla="*/ 228473 w 1728192"/>
              <a:gd name="connsiteY31" fmla="*/ 990528 h 1728192"/>
              <a:gd name="connsiteX32" fmla="*/ 0 w 1728192"/>
              <a:gd name="connsiteY32"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475107 w 1728192"/>
              <a:gd name="connsiteY12" fmla="*/ 253085 h 1728192"/>
              <a:gd name="connsiteX13" fmla="*/ 1614363 w 1728192"/>
              <a:gd name="connsiteY13" fmla="*/ 608937 h 1728192"/>
              <a:gd name="connsiteX14" fmla="*/ 1499719 w 1728192"/>
              <a:gd name="connsiteY14" fmla="*/ 737664 h 1728192"/>
              <a:gd name="connsiteX15" fmla="*/ 1728192 w 1728192"/>
              <a:gd name="connsiteY15" fmla="*/ 864096 h 1728192"/>
              <a:gd name="connsiteX16" fmla="*/ 1499719 w 1728192"/>
              <a:gd name="connsiteY16" fmla="*/ 990528 h 1728192"/>
              <a:gd name="connsiteX17" fmla="*/ 1662417 w 1728192"/>
              <a:gd name="connsiteY17" fmla="*/ 1194768 h 1728192"/>
              <a:gd name="connsiteX18" fmla="*/ 1402948 w 1728192"/>
              <a:gd name="connsiteY18" fmla="*/ 1224145 h 1728192"/>
              <a:gd name="connsiteX19" fmla="*/ 1475107 w 1728192"/>
              <a:gd name="connsiteY19" fmla="*/ 1475107 h 1728192"/>
              <a:gd name="connsiteX20" fmla="*/ 1224145 w 1728192"/>
              <a:gd name="connsiteY20" fmla="*/ 1402948 h 1728192"/>
              <a:gd name="connsiteX21" fmla="*/ 1194768 w 1728192"/>
              <a:gd name="connsiteY21" fmla="*/ 1662417 h 1728192"/>
              <a:gd name="connsiteX22" fmla="*/ 990528 w 1728192"/>
              <a:gd name="connsiteY22" fmla="*/ 1499719 h 1728192"/>
              <a:gd name="connsiteX23" fmla="*/ 864096 w 1728192"/>
              <a:gd name="connsiteY23" fmla="*/ 1728192 h 1728192"/>
              <a:gd name="connsiteX24" fmla="*/ 737664 w 1728192"/>
              <a:gd name="connsiteY24" fmla="*/ 1499719 h 1728192"/>
              <a:gd name="connsiteX25" fmla="*/ 533424 w 1728192"/>
              <a:gd name="connsiteY25" fmla="*/ 1662417 h 1728192"/>
              <a:gd name="connsiteX26" fmla="*/ 504047 w 1728192"/>
              <a:gd name="connsiteY26" fmla="*/ 1402948 h 1728192"/>
              <a:gd name="connsiteX27" fmla="*/ 253085 w 1728192"/>
              <a:gd name="connsiteY27" fmla="*/ 1475107 h 1728192"/>
              <a:gd name="connsiteX28" fmla="*/ 325244 w 1728192"/>
              <a:gd name="connsiteY28" fmla="*/ 1224145 h 1728192"/>
              <a:gd name="connsiteX29" fmla="*/ 65775 w 1728192"/>
              <a:gd name="connsiteY29" fmla="*/ 1194768 h 1728192"/>
              <a:gd name="connsiteX30" fmla="*/ 228473 w 1728192"/>
              <a:gd name="connsiteY30" fmla="*/ 990528 h 1728192"/>
              <a:gd name="connsiteX31" fmla="*/ 0 w 1728192"/>
              <a:gd name="connsiteY31"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224145 w 1728192"/>
              <a:gd name="connsiteY11" fmla="*/ 325244 h 1728192"/>
              <a:gd name="connsiteX12" fmla="*/ 1614363 w 1728192"/>
              <a:gd name="connsiteY12" fmla="*/ 608937 h 1728192"/>
              <a:gd name="connsiteX13" fmla="*/ 1499719 w 1728192"/>
              <a:gd name="connsiteY13" fmla="*/ 737664 h 1728192"/>
              <a:gd name="connsiteX14" fmla="*/ 1728192 w 1728192"/>
              <a:gd name="connsiteY14" fmla="*/ 864096 h 1728192"/>
              <a:gd name="connsiteX15" fmla="*/ 1499719 w 1728192"/>
              <a:gd name="connsiteY15" fmla="*/ 990528 h 1728192"/>
              <a:gd name="connsiteX16" fmla="*/ 1662417 w 1728192"/>
              <a:gd name="connsiteY16" fmla="*/ 1194768 h 1728192"/>
              <a:gd name="connsiteX17" fmla="*/ 1402948 w 1728192"/>
              <a:gd name="connsiteY17" fmla="*/ 1224145 h 1728192"/>
              <a:gd name="connsiteX18" fmla="*/ 1475107 w 1728192"/>
              <a:gd name="connsiteY18" fmla="*/ 1475107 h 1728192"/>
              <a:gd name="connsiteX19" fmla="*/ 1224145 w 1728192"/>
              <a:gd name="connsiteY19" fmla="*/ 1402948 h 1728192"/>
              <a:gd name="connsiteX20" fmla="*/ 1194768 w 1728192"/>
              <a:gd name="connsiteY20" fmla="*/ 1662417 h 1728192"/>
              <a:gd name="connsiteX21" fmla="*/ 990528 w 1728192"/>
              <a:gd name="connsiteY21" fmla="*/ 1499719 h 1728192"/>
              <a:gd name="connsiteX22" fmla="*/ 864096 w 1728192"/>
              <a:gd name="connsiteY22" fmla="*/ 1728192 h 1728192"/>
              <a:gd name="connsiteX23" fmla="*/ 737664 w 1728192"/>
              <a:gd name="connsiteY23" fmla="*/ 1499719 h 1728192"/>
              <a:gd name="connsiteX24" fmla="*/ 533424 w 1728192"/>
              <a:gd name="connsiteY24" fmla="*/ 1662417 h 1728192"/>
              <a:gd name="connsiteX25" fmla="*/ 504047 w 1728192"/>
              <a:gd name="connsiteY25" fmla="*/ 1402948 h 1728192"/>
              <a:gd name="connsiteX26" fmla="*/ 253085 w 1728192"/>
              <a:gd name="connsiteY26" fmla="*/ 1475107 h 1728192"/>
              <a:gd name="connsiteX27" fmla="*/ 325244 w 1728192"/>
              <a:gd name="connsiteY27" fmla="*/ 1224145 h 1728192"/>
              <a:gd name="connsiteX28" fmla="*/ 65775 w 1728192"/>
              <a:gd name="connsiteY28" fmla="*/ 1194768 h 1728192"/>
              <a:gd name="connsiteX29" fmla="*/ 228473 w 1728192"/>
              <a:gd name="connsiteY29" fmla="*/ 990528 h 1728192"/>
              <a:gd name="connsiteX30" fmla="*/ 0 w 1728192"/>
              <a:gd name="connsiteY30"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194768 w 1728192"/>
              <a:gd name="connsiteY10" fmla="*/ 65775 h 1728192"/>
              <a:gd name="connsiteX11" fmla="*/ 1614363 w 1728192"/>
              <a:gd name="connsiteY11" fmla="*/ 608937 h 1728192"/>
              <a:gd name="connsiteX12" fmla="*/ 1499719 w 1728192"/>
              <a:gd name="connsiteY12" fmla="*/ 737664 h 1728192"/>
              <a:gd name="connsiteX13" fmla="*/ 1728192 w 1728192"/>
              <a:gd name="connsiteY13" fmla="*/ 864096 h 1728192"/>
              <a:gd name="connsiteX14" fmla="*/ 1499719 w 1728192"/>
              <a:gd name="connsiteY14" fmla="*/ 990528 h 1728192"/>
              <a:gd name="connsiteX15" fmla="*/ 1662417 w 1728192"/>
              <a:gd name="connsiteY15" fmla="*/ 1194768 h 1728192"/>
              <a:gd name="connsiteX16" fmla="*/ 1402948 w 1728192"/>
              <a:gd name="connsiteY16" fmla="*/ 1224145 h 1728192"/>
              <a:gd name="connsiteX17" fmla="*/ 1475107 w 1728192"/>
              <a:gd name="connsiteY17" fmla="*/ 1475107 h 1728192"/>
              <a:gd name="connsiteX18" fmla="*/ 1224145 w 1728192"/>
              <a:gd name="connsiteY18" fmla="*/ 1402948 h 1728192"/>
              <a:gd name="connsiteX19" fmla="*/ 1194768 w 1728192"/>
              <a:gd name="connsiteY19" fmla="*/ 1662417 h 1728192"/>
              <a:gd name="connsiteX20" fmla="*/ 990528 w 1728192"/>
              <a:gd name="connsiteY20" fmla="*/ 1499719 h 1728192"/>
              <a:gd name="connsiteX21" fmla="*/ 864096 w 1728192"/>
              <a:gd name="connsiteY21" fmla="*/ 1728192 h 1728192"/>
              <a:gd name="connsiteX22" fmla="*/ 737664 w 1728192"/>
              <a:gd name="connsiteY22" fmla="*/ 1499719 h 1728192"/>
              <a:gd name="connsiteX23" fmla="*/ 533424 w 1728192"/>
              <a:gd name="connsiteY23" fmla="*/ 1662417 h 1728192"/>
              <a:gd name="connsiteX24" fmla="*/ 504047 w 1728192"/>
              <a:gd name="connsiteY24" fmla="*/ 1402948 h 1728192"/>
              <a:gd name="connsiteX25" fmla="*/ 253085 w 1728192"/>
              <a:gd name="connsiteY25" fmla="*/ 1475107 h 1728192"/>
              <a:gd name="connsiteX26" fmla="*/ 325244 w 1728192"/>
              <a:gd name="connsiteY26" fmla="*/ 1224145 h 1728192"/>
              <a:gd name="connsiteX27" fmla="*/ 65775 w 1728192"/>
              <a:gd name="connsiteY27" fmla="*/ 1194768 h 1728192"/>
              <a:gd name="connsiteX28" fmla="*/ 228473 w 1728192"/>
              <a:gd name="connsiteY28" fmla="*/ 990528 h 1728192"/>
              <a:gd name="connsiteX29" fmla="*/ 0 w 1728192"/>
              <a:gd name="connsiteY29"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990528 w 1728192"/>
              <a:gd name="connsiteY9" fmla="*/ 228473 h 1728192"/>
              <a:gd name="connsiteX10" fmla="*/ 1614363 w 1728192"/>
              <a:gd name="connsiteY10" fmla="*/ 608937 h 1728192"/>
              <a:gd name="connsiteX11" fmla="*/ 1499719 w 1728192"/>
              <a:gd name="connsiteY11" fmla="*/ 737664 h 1728192"/>
              <a:gd name="connsiteX12" fmla="*/ 1728192 w 1728192"/>
              <a:gd name="connsiteY12" fmla="*/ 864096 h 1728192"/>
              <a:gd name="connsiteX13" fmla="*/ 1499719 w 1728192"/>
              <a:gd name="connsiteY13" fmla="*/ 990528 h 1728192"/>
              <a:gd name="connsiteX14" fmla="*/ 1662417 w 1728192"/>
              <a:gd name="connsiteY14" fmla="*/ 1194768 h 1728192"/>
              <a:gd name="connsiteX15" fmla="*/ 1402948 w 1728192"/>
              <a:gd name="connsiteY15" fmla="*/ 1224145 h 1728192"/>
              <a:gd name="connsiteX16" fmla="*/ 1475107 w 1728192"/>
              <a:gd name="connsiteY16" fmla="*/ 1475107 h 1728192"/>
              <a:gd name="connsiteX17" fmla="*/ 1224145 w 1728192"/>
              <a:gd name="connsiteY17" fmla="*/ 1402948 h 1728192"/>
              <a:gd name="connsiteX18" fmla="*/ 1194768 w 1728192"/>
              <a:gd name="connsiteY18" fmla="*/ 1662417 h 1728192"/>
              <a:gd name="connsiteX19" fmla="*/ 990528 w 1728192"/>
              <a:gd name="connsiteY19" fmla="*/ 1499719 h 1728192"/>
              <a:gd name="connsiteX20" fmla="*/ 864096 w 1728192"/>
              <a:gd name="connsiteY20" fmla="*/ 1728192 h 1728192"/>
              <a:gd name="connsiteX21" fmla="*/ 737664 w 1728192"/>
              <a:gd name="connsiteY21" fmla="*/ 1499719 h 1728192"/>
              <a:gd name="connsiteX22" fmla="*/ 533424 w 1728192"/>
              <a:gd name="connsiteY22" fmla="*/ 1662417 h 1728192"/>
              <a:gd name="connsiteX23" fmla="*/ 504047 w 1728192"/>
              <a:gd name="connsiteY23" fmla="*/ 1402948 h 1728192"/>
              <a:gd name="connsiteX24" fmla="*/ 253085 w 1728192"/>
              <a:gd name="connsiteY24" fmla="*/ 1475107 h 1728192"/>
              <a:gd name="connsiteX25" fmla="*/ 325244 w 1728192"/>
              <a:gd name="connsiteY25" fmla="*/ 1224145 h 1728192"/>
              <a:gd name="connsiteX26" fmla="*/ 65775 w 1728192"/>
              <a:gd name="connsiteY26" fmla="*/ 1194768 h 1728192"/>
              <a:gd name="connsiteX27" fmla="*/ 228473 w 1728192"/>
              <a:gd name="connsiteY27" fmla="*/ 990528 h 1728192"/>
              <a:gd name="connsiteX28" fmla="*/ 0 w 1728192"/>
              <a:gd name="connsiteY28" fmla="*/ 864096 h 1728192"/>
              <a:gd name="connsiteX0" fmla="*/ 0 w 1728192"/>
              <a:gd name="connsiteY0" fmla="*/ 864096 h 1728192"/>
              <a:gd name="connsiteX1" fmla="*/ 228473 w 1728192"/>
              <a:gd name="connsiteY1" fmla="*/ 737664 h 1728192"/>
              <a:gd name="connsiteX2" fmla="*/ 134424 w 1728192"/>
              <a:gd name="connsiteY2" fmla="*/ 622667 h 1728192"/>
              <a:gd name="connsiteX3" fmla="*/ 325244 w 1728192"/>
              <a:gd name="connsiteY3" fmla="*/ 504047 h 1728192"/>
              <a:gd name="connsiteX4" fmla="*/ 253085 w 1728192"/>
              <a:gd name="connsiteY4" fmla="*/ 253085 h 1728192"/>
              <a:gd name="connsiteX5" fmla="*/ 504047 w 1728192"/>
              <a:gd name="connsiteY5" fmla="*/ 325244 h 1728192"/>
              <a:gd name="connsiteX6" fmla="*/ 533424 w 1728192"/>
              <a:gd name="connsiteY6" fmla="*/ 65775 h 1728192"/>
              <a:gd name="connsiteX7" fmla="*/ 737664 w 1728192"/>
              <a:gd name="connsiteY7" fmla="*/ 228473 h 1728192"/>
              <a:gd name="connsiteX8" fmla="*/ 864096 w 1728192"/>
              <a:gd name="connsiteY8" fmla="*/ 0 h 1728192"/>
              <a:gd name="connsiteX9" fmla="*/ 1614363 w 1728192"/>
              <a:gd name="connsiteY9" fmla="*/ 608937 h 1728192"/>
              <a:gd name="connsiteX10" fmla="*/ 1499719 w 1728192"/>
              <a:gd name="connsiteY10" fmla="*/ 737664 h 1728192"/>
              <a:gd name="connsiteX11" fmla="*/ 1728192 w 1728192"/>
              <a:gd name="connsiteY11" fmla="*/ 864096 h 1728192"/>
              <a:gd name="connsiteX12" fmla="*/ 1499719 w 1728192"/>
              <a:gd name="connsiteY12" fmla="*/ 990528 h 1728192"/>
              <a:gd name="connsiteX13" fmla="*/ 1662417 w 1728192"/>
              <a:gd name="connsiteY13" fmla="*/ 1194768 h 1728192"/>
              <a:gd name="connsiteX14" fmla="*/ 1402948 w 1728192"/>
              <a:gd name="connsiteY14" fmla="*/ 1224145 h 1728192"/>
              <a:gd name="connsiteX15" fmla="*/ 1475107 w 1728192"/>
              <a:gd name="connsiteY15" fmla="*/ 1475107 h 1728192"/>
              <a:gd name="connsiteX16" fmla="*/ 1224145 w 1728192"/>
              <a:gd name="connsiteY16" fmla="*/ 1402948 h 1728192"/>
              <a:gd name="connsiteX17" fmla="*/ 1194768 w 1728192"/>
              <a:gd name="connsiteY17" fmla="*/ 1662417 h 1728192"/>
              <a:gd name="connsiteX18" fmla="*/ 990528 w 1728192"/>
              <a:gd name="connsiteY18" fmla="*/ 1499719 h 1728192"/>
              <a:gd name="connsiteX19" fmla="*/ 864096 w 1728192"/>
              <a:gd name="connsiteY19" fmla="*/ 1728192 h 1728192"/>
              <a:gd name="connsiteX20" fmla="*/ 737664 w 1728192"/>
              <a:gd name="connsiteY20" fmla="*/ 1499719 h 1728192"/>
              <a:gd name="connsiteX21" fmla="*/ 533424 w 1728192"/>
              <a:gd name="connsiteY21" fmla="*/ 1662417 h 1728192"/>
              <a:gd name="connsiteX22" fmla="*/ 504047 w 1728192"/>
              <a:gd name="connsiteY22" fmla="*/ 1402948 h 1728192"/>
              <a:gd name="connsiteX23" fmla="*/ 253085 w 1728192"/>
              <a:gd name="connsiteY23" fmla="*/ 1475107 h 1728192"/>
              <a:gd name="connsiteX24" fmla="*/ 325244 w 1728192"/>
              <a:gd name="connsiteY24" fmla="*/ 1224145 h 1728192"/>
              <a:gd name="connsiteX25" fmla="*/ 65775 w 1728192"/>
              <a:gd name="connsiteY25" fmla="*/ 1194768 h 1728192"/>
              <a:gd name="connsiteX26" fmla="*/ 228473 w 1728192"/>
              <a:gd name="connsiteY26" fmla="*/ 990528 h 1728192"/>
              <a:gd name="connsiteX27" fmla="*/ 0 w 1728192"/>
              <a:gd name="connsiteY27" fmla="*/ 864096 h 1728192"/>
              <a:gd name="connsiteX0" fmla="*/ 0 w 1728192"/>
              <a:gd name="connsiteY0" fmla="*/ 798321 h 1662417"/>
              <a:gd name="connsiteX1" fmla="*/ 228473 w 1728192"/>
              <a:gd name="connsiteY1" fmla="*/ 671889 h 1662417"/>
              <a:gd name="connsiteX2" fmla="*/ 134424 w 1728192"/>
              <a:gd name="connsiteY2" fmla="*/ 556892 h 1662417"/>
              <a:gd name="connsiteX3" fmla="*/ 325244 w 1728192"/>
              <a:gd name="connsiteY3" fmla="*/ 438272 h 1662417"/>
              <a:gd name="connsiteX4" fmla="*/ 253085 w 1728192"/>
              <a:gd name="connsiteY4" fmla="*/ 187310 h 1662417"/>
              <a:gd name="connsiteX5" fmla="*/ 504047 w 1728192"/>
              <a:gd name="connsiteY5" fmla="*/ 259469 h 1662417"/>
              <a:gd name="connsiteX6" fmla="*/ 533424 w 1728192"/>
              <a:gd name="connsiteY6" fmla="*/ 0 h 1662417"/>
              <a:gd name="connsiteX7" fmla="*/ 737664 w 1728192"/>
              <a:gd name="connsiteY7" fmla="*/ 162698 h 1662417"/>
              <a:gd name="connsiteX8" fmla="*/ 1614363 w 1728192"/>
              <a:gd name="connsiteY8" fmla="*/ 543162 h 1662417"/>
              <a:gd name="connsiteX9" fmla="*/ 1499719 w 1728192"/>
              <a:gd name="connsiteY9" fmla="*/ 671889 h 1662417"/>
              <a:gd name="connsiteX10" fmla="*/ 1728192 w 1728192"/>
              <a:gd name="connsiteY10" fmla="*/ 798321 h 1662417"/>
              <a:gd name="connsiteX11" fmla="*/ 1499719 w 1728192"/>
              <a:gd name="connsiteY11" fmla="*/ 924753 h 1662417"/>
              <a:gd name="connsiteX12" fmla="*/ 1662417 w 1728192"/>
              <a:gd name="connsiteY12" fmla="*/ 1128993 h 1662417"/>
              <a:gd name="connsiteX13" fmla="*/ 1402948 w 1728192"/>
              <a:gd name="connsiteY13" fmla="*/ 1158370 h 1662417"/>
              <a:gd name="connsiteX14" fmla="*/ 1475107 w 1728192"/>
              <a:gd name="connsiteY14" fmla="*/ 1409332 h 1662417"/>
              <a:gd name="connsiteX15" fmla="*/ 1224145 w 1728192"/>
              <a:gd name="connsiteY15" fmla="*/ 1337173 h 1662417"/>
              <a:gd name="connsiteX16" fmla="*/ 1194768 w 1728192"/>
              <a:gd name="connsiteY16" fmla="*/ 1596642 h 1662417"/>
              <a:gd name="connsiteX17" fmla="*/ 990528 w 1728192"/>
              <a:gd name="connsiteY17" fmla="*/ 1433944 h 1662417"/>
              <a:gd name="connsiteX18" fmla="*/ 864096 w 1728192"/>
              <a:gd name="connsiteY18" fmla="*/ 1662417 h 1662417"/>
              <a:gd name="connsiteX19" fmla="*/ 737664 w 1728192"/>
              <a:gd name="connsiteY19" fmla="*/ 1433944 h 1662417"/>
              <a:gd name="connsiteX20" fmla="*/ 533424 w 1728192"/>
              <a:gd name="connsiteY20" fmla="*/ 1596642 h 1662417"/>
              <a:gd name="connsiteX21" fmla="*/ 504047 w 1728192"/>
              <a:gd name="connsiteY21" fmla="*/ 1337173 h 1662417"/>
              <a:gd name="connsiteX22" fmla="*/ 253085 w 1728192"/>
              <a:gd name="connsiteY22" fmla="*/ 1409332 h 1662417"/>
              <a:gd name="connsiteX23" fmla="*/ 325244 w 1728192"/>
              <a:gd name="connsiteY23" fmla="*/ 1158370 h 1662417"/>
              <a:gd name="connsiteX24" fmla="*/ 65775 w 1728192"/>
              <a:gd name="connsiteY24" fmla="*/ 1128993 h 1662417"/>
              <a:gd name="connsiteX25" fmla="*/ 228473 w 1728192"/>
              <a:gd name="connsiteY25" fmla="*/ 924753 h 1662417"/>
              <a:gd name="connsiteX26" fmla="*/ 0 w 1728192"/>
              <a:gd name="connsiteY26" fmla="*/ 798321 h 1662417"/>
              <a:gd name="connsiteX0" fmla="*/ 0 w 1728192"/>
              <a:gd name="connsiteY0" fmla="*/ 798321 h 1662417"/>
              <a:gd name="connsiteX1" fmla="*/ 228473 w 1728192"/>
              <a:gd name="connsiteY1" fmla="*/ 671889 h 1662417"/>
              <a:gd name="connsiteX2" fmla="*/ 134424 w 1728192"/>
              <a:gd name="connsiteY2" fmla="*/ 556892 h 1662417"/>
              <a:gd name="connsiteX3" fmla="*/ 325244 w 1728192"/>
              <a:gd name="connsiteY3" fmla="*/ 438272 h 1662417"/>
              <a:gd name="connsiteX4" fmla="*/ 253085 w 1728192"/>
              <a:gd name="connsiteY4" fmla="*/ 187310 h 1662417"/>
              <a:gd name="connsiteX5" fmla="*/ 504047 w 1728192"/>
              <a:gd name="connsiteY5" fmla="*/ 259469 h 1662417"/>
              <a:gd name="connsiteX6" fmla="*/ 533424 w 1728192"/>
              <a:gd name="connsiteY6" fmla="*/ 0 h 1662417"/>
              <a:gd name="connsiteX7" fmla="*/ 1614363 w 1728192"/>
              <a:gd name="connsiteY7" fmla="*/ 543162 h 1662417"/>
              <a:gd name="connsiteX8" fmla="*/ 1499719 w 1728192"/>
              <a:gd name="connsiteY8" fmla="*/ 671889 h 1662417"/>
              <a:gd name="connsiteX9" fmla="*/ 1728192 w 1728192"/>
              <a:gd name="connsiteY9" fmla="*/ 798321 h 1662417"/>
              <a:gd name="connsiteX10" fmla="*/ 1499719 w 1728192"/>
              <a:gd name="connsiteY10" fmla="*/ 924753 h 1662417"/>
              <a:gd name="connsiteX11" fmla="*/ 1662417 w 1728192"/>
              <a:gd name="connsiteY11" fmla="*/ 1128993 h 1662417"/>
              <a:gd name="connsiteX12" fmla="*/ 1402948 w 1728192"/>
              <a:gd name="connsiteY12" fmla="*/ 1158370 h 1662417"/>
              <a:gd name="connsiteX13" fmla="*/ 1475107 w 1728192"/>
              <a:gd name="connsiteY13" fmla="*/ 1409332 h 1662417"/>
              <a:gd name="connsiteX14" fmla="*/ 1224145 w 1728192"/>
              <a:gd name="connsiteY14" fmla="*/ 1337173 h 1662417"/>
              <a:gd name="connsiteX15" fmla="*/ 1194768 w 1728192"/>
              <a:gd name="connsiteY15" fmla="*/ 1596642 h 1662417"/>
              <a:gd name="connsiteX16" fmla="*/ 990528 w 1728192"/>
              <a:gd name="connsiteY16" fmla="*/ 1433944 h 1662417"/>
              <a:gd name="connsiteX17" fmla="*/ 864096 w 1728192"/>
              <a:gd name="connsiteY17" fmla="*/ 1662417 h 1662417"/>
              <a:gd name="connsiteX18" fmla="*/ 737664 w 1728192"/>
              <a:gd name="connsiteY18" fmla="*/ 1433944 h 1662417"/>
              <a:gd name="connsiteX19" fmla="*/ 533424 w 1728192"/>
              <a:gd name="connsiteY19" fmla="*/ 1596642 h 1662417"/>
              <a:gd name="connsiteX20" fmla="*/ 504047 w 1728192"/>
              <a:gd name="connsiteY20" fmla="*/ 1337173 h 1662417"/>
              <a:gd name="connsiteX21" fmla="*/ 253085 w 1728192"/>
              <a:gd name="connsiteY21" fmla="*/ 1409332 h 1662417"/>
              <a:gd name="connsiteX22" fmla="*/ 325244 w 1728192"/>
              <a:gd name="connsiteY22" fmla="*/ 1158370 h 1662417"/>
              <a:gd name="connsiteX23" fmla="*/ 65775 w 1728192"/>
              <a:gd name="connsiteY23" fmla="*/ 1128993 h 1662417"/>
              <a:gd name="connsiteX24" fmla="*/ 228473 w 1728192"/>
              <a:gd name="connsiteY24" fmla="*/ 924753 h 1662417"/>
              <a:gd name="connsiteX25" fmla="*/ 0 w 1728192"/>
              <a:gd name="connsiteY25" fmla="*/ 798321 h 1662417"/>
              <a:gd name="connsiteX0" fmla="*/ 0 w 1728192"/>
              <a:gd name="connsiteY0" fmla="*/ 611011 h 1475107"/>
              <a:gd name="connsiteX1" fmla="*/ 228473 w 1728192"/>
              <a:gd name="connsiteY1" fmla="*/ 484579 h 1475107"/>
              <a:gd name="connsiteX2" fmla="*/ 134424 w 1728192"/>
              <a:gd name="connsiteY2" fmla="*/ 369582 h 1475107"/>
              <a:gd name="connsiteX3" fmla="*/ 325244 w 1728192"/>
              <a:gd name="connsiteY3" fmla="*/ 250962 h 1475107"/>
              <a:gd name="connsiteX4" fmla="*/ 253085 w 1728192"/>
              <a:gd name="connsiteY4" fmla="*/ 0 h 1475107"/>
              <a:gd name="connsiteX5" fmla="*/ 504047 w 1728192"/>
              <a:gd name="connsiteY5" fmla="*/ 72159 h 1475107"/>
              <a:gd name="connsiteX6" fmla="*/ 1614363 w 1728192"/>
              <a:gd name="connsiteY6" fmla="*/ 355852 h 1475107"/>
              <a:gd name="connsiteX7" fmla="*/ 1499719 w 1728192"/>
              <a:gd name="connsiteY7" fmla="*/ 484579 h 1475107"/>
              <a:gd name="connsiteX8" fmla="*/ 1728192 w 1728192"/>
              <a:gd name="connsiteY8" fmla="*/ 611011 h 1475107"/>
              <a:gd name="connsiteX9" fmla="*/ 1499719 w 1728192"/>
              <a:gd name="connsiteY9" fmla="*/ 737443 h 1475107"/>
              <a:gd name="connsiteX10" fmla="*/ 1662417 w 1728192"/>
              <a:gd name="connsiteY10" fmla="*/ 941683 h 1475107"/>
              <a:gd name="connsiteX11" fmla="*/ 1402948 w 1728192"/>
              <a:gd name="connsiteY11" fmla="*/ 971060 h 1475107"/>
              <a:gd name="connsiteX12" fmla="*/ 1475107 w 1728192"/>
              <a:gd name="connsiteY12" fmla="*/ 1222022 h 1475107"/>
              <a:gd name="connsiteX13" fmla="*/ 1224145 w 1728192"/>
              <a:gd name="connsiteY13" fmla="*/ 1149863 h 1475107"/>
              <a:gd name="connsiteX14" fmla="*/ 1194768 w 1728192"/>
              <a:gd name="connsiteY14" fmla="*/ 1409332 h 1475107"/>
              <a:gd name="connsiteX15" fmla="*/ 990528 w 1728192"/>
              <a:gd name="connsiteY15" fmla="*/ 1246634 h 1475107"/>
              <a:gd name="connsiteX16" fmla="*/ 864096 w 1728192"/>
              <a:gd name="connsiteY16" fmla="*/ 1475107 h 1475107"/>
              <a:gd name="connsiteX17" fmla="*/ 737664 w 1728192"/>
              <a:gd name="connsiteY17" fmla="*/ 1246634 h 1475107"/>
              <a:gd name="connsiteX18" fmla="*/ 533424 w 1728192"/>
              <a:gd name="connsiteY18" fmla="*/ 1409332 h 1475107"/>
              <a:gd name="connsiteX19" fmla="*/ 504047 w 1728192"/>
              <a:gd name="connsiteY19" fmla="*/ 1149863 h 1475107"/>
              <a:gd name="connsiteX20" fmla="*/ 253085 w 1728192"/>
              <a:gd name="connsiteY20" fmla="*/ 1222022 h 1475107"/>
              <a:gd name="connsiteX21" fmla="*/ 325244 w 1728192"/>
              <a:gd name="connsiteY21" fmla="*/ 971060 h 1475107"/>
              <a:gd name="connsiteX22" fmla="*/ 65775 w 1728192"/>
              <a:gd name="connsiteY22" fmla="*/ 941683 h 1475107"/>
              <a:gd name="connsiteX23" fmla="*/ 228473 w 1728192"/>
              <a:gd name="connsiteY23" fmla="*/ 737443 h 1475107"/>
              <a:gd name="connsiteX24" fmla="*/ 0 w 1728192"/>
              <a:gd name="connsiteY24" fmla="*/ 611011 h 1475107"/>
              <a:gd name="connsiteX0" fmla="*/ 0 w 1728192"/>
              <a:gd name="connsiteY0" fmla="*/ 611011 h 1475107"/>
              <a:gd name="connsiteX1" fmla="*/ 228473 w 1728192"/>
              <a:gd name="connsiteY1" fmla="*/ 484579 h 1475107"/>
              <a:gd name="connsiteX2" fmla="*/ 134424 w 1728192"/>
              <a:gd name="connsiteY2" fmla="*/ 369582 h 1475107"/>
              <a:gd name="connsiteX3" fmla="*/ 325244 w 1728192"/>
              <a:gd name="connsiteY3" fmla="*/ 250962 h 1475107"/>
              <a:gd name="connsiteX4" fmla="*/ 253085 w 1728192"/>
              <a:gd name="connsiteY4" fmla="*/ 0 h 1475107"/>
              <a:gd name="connsiteX5" fmla="*/ 1614363 w 1728192"/>
              <a:gd name="connsiteY5" fmla="*/ 355852 h 1475107"/>
              <a:gd name="connsiteX6" fmla="*/ 1499719 w 1728192"/>
              <a:gd name="connsiteY6" fmla="*/ 484579 h 1475107"/>
              <a:gd name="connsiteX7" fmla="*/ 1728192 w 1728192"/>
              <a:gd name="connsiteY7" fmla="*/ 611011 h 1475107"/>
              <a:gd name="connsiteX8" fmla="*/ 1499719 w 1728192"/>
              <a:gd name="connsiteY8" fmla="*/ 737443 h 1475107"/>
              <a:gd name="connsiteX9" fmla="*/ 1662417 w 1728192"/>
              <a:gd name="connsiteY9" fmla="*/ 941683 h 1475107"/>
              <a:gd name="connsiteX10" fmla="*/ 1402948 w 1728192"/>
              <a:gd name="connsiteY10" fmla="*/ 971060 h 1475107"/>
              <a:gd name="connsiteX11" fmla="*/ 1475107 w 1728192"/>
              <a:gd name="connsiteY11" fmla="*/ 1222022 h 1475107"/>
              <a:gd name="connsiteX12" fmla="*/ 1224145 w 1728192"/>
              <a:gd name="connsiteY12" fmla="*/ 1149863 h 1475107"/>
              <a:gd name="connsiteX13" fmla="*/ 1194768 w 1728192"/>
              <a:gd name="connsiteY13" fmla="*/ 1409332 h 1475107"/>
              <a:gd name="connsiteX14" fmla="*/ 990528 w 1728192"/>
              <a:gd name="connsiteY14" fmla="*/ 1246634 h 1475107"/>
              <a:gd name="connsiteX15" fmla="*/ 864096 w 1728192"/>
              <a:gd name="connsiteY15" fmla="*/ 1475107 h 1475107"/>
              <a:gd name="connsiteX16" fmla="*/ 737664 w 1728192"/>
              <a:gd name="connsiteY16" fmla="*/ 1246634 h 1475107"/>
              <a:gd name="connsiteX17" fmla="*/ 533424 w 1728192"/>
              <a:gd name="connsiteY17" fmla="*/ 1409332 h 1475107"/>
              <a:gd name="connsiteX18" fmla="*/ 504047 w 1728192"/>
              <a:gd name="connsiteY18" fmla="*/ 1149863 h 1475107"/>
              <a:gd name="connsiteX19" fmla="*/ 253085 w 1728192"/>
              <a:gd name="connsiteY19" fmla="*/ 1222022 h 1475107"/>
              <a:gd name="connsiteX20" fmla="*/ 325244 w 1728192"/>
              <a:gd name="connsiteY20" fmla="*/ 971060 h 1475107"/>
              <a:gd name="connsiteX21" fmla="*/ 65775 w 1728192"/>
              <a:gd name="connsiteY21" fmla="*/ 941683 h 1475107"/>
              <a:gd name="connsiteX22" fmla="*/ 228473 w 1728192"/>
              <a:gd name="connsiteY22" fmla="*/ 737443 h 1475107"/>
              <a:gd name="connsiteX23" fmla="*/ 0 w 1728192"/>
              <a:gd name="connsiteY23" fmla="*/ 611011 h 1475107"/>
              <a:gd name="connsiteX0" fmla="*/ 253085 w 1728192"/>
              <a:gd name="connsiteY0" fmla="*/ 0 h 1475107"/>
              <a:gd name="connsiteX1" fmla="*/ 1614363 w 1728192"/>
              <a:gd name="connsiteY1" fmla="*/ 355852 h 1475107"/>
              <a:gd name="connsiteX2" fmla="*/ 1499719 w 1728192"/>
              <a:gd name="connsiteY2" fmla="*/ 484579 h 1475107"/>
              <a:gd name="connsiteX3" fmla="*/ 1728192 w 1728192"/>
              <a:gd name="connsiteY3" fmla="*/ 611011 h 1475107"/>
              <a:gd name="connsiteX4" fmla="*/ 1499719 w 1728192"/>
              <a:gd name="connsiteY4" fmla="*/ 737443 h 1475107"/>
              <a:gd name="connsiteX5" fmla="*/ 1662417 w 1728192"/>
              <a:gd name="connsiteY5" fmla="*/ 941683 h 1475107"/>
              <a:gd name="connsiteX6" fmla="*/ 1402948 w 1728192"/>
              <a:gd name="connsiteY6" fmla="*/ 971060 h 1475107"/>
              <a:gd name="connsiteX7" fmla="*/ 1475107 w 1728192"/>
              <a:gd name="connsiteY7" fmla="*/ 1222022 h 1475107"/>
              <a:gd name="connsiteX8" fmla="*/ 1224145 w 1728192"/>
              <a:gd name="connsiteY8" fmla="*/ 1149863 h 1475107"/>
              <a:gd name="connsiteX9" fmla="*/ 1194768 w 1728192"/>
              <a:gd name="connsiteY9" fmla="*/ 1409332 h 1475107"/>
              <a:gd name="connsiteX10" fmla="*/ 990528 w 1728192"/>
              <a:gd name="connsiteY10" fmla="*/ 1246634 h 1475107"/>
              <a:gd name="connsiteX11" fmla="*/ 864096 w 1728192"/>
              <a:gd name="connsiteY11" fmla="*/ 1475107 h 1475107"/>
              <a:gd name="connsiteX12" fmla="*/ 737664 w 1728192"/>
              <a:gd name="connsiteY12" fmla="*/ 1246634 h 1475107"/>
              <a:gd name="connsiteX13" fmla="*/ 533424 w 1728192"/>
              <a:gd name="connsiteY13" fmla="*/ 1409332 h 1475107"/>
              <a:gd name="connsiteX14" fmla="*/ 504047 w 1728192"/>
              <a:gd name="connsiteY14" fmla="*/ 1149863 h 1475107"/>
              <a:gd name="connsiteX15" fmla="*/ 253085 w 1728192"/>
              <a:gd name="connsiteY15" fmla="*/ 1222022 h 1475107"/>
              <a:gd name="connsiteX16" fmla="*/ 325244 w 1728192"/>
              <a:gd name="connsiteY16" fmla="*/ 971060 h 1475107"/>
              <a:gd name="connsiteX17" fmla="*/ 65775 w 1728192"/>
              <a:gd name="connsiteY17" fmla="*/ 941683 h 1475107"/>
              <a:gd name="connsiteX18" fmla="*/ 228473 w 1728192"/>
              <a:gd name="connsiteY18" fmla="*/ 737443 h 1475107"/>
              <a:gd name="connsiteX19" fmla="*/ 0 w 1728192"/>
              <a:gd name="connsiteY19" fmla="*/ 611011 h 1475107"/>
              <a:gd name="connsiteX20" fmla="*/ 228473 w 1728192"/>
              <a:gd name="connsiteY20" fmla="*/ 484579 h 1475107"/>
              <a:gd name="connsiteX21" fmla="*/ 134424 w 1728192"/>
              <a:gd name="connsiteY21" fmla="*/ 369582 h 1475107"/>
              <a:gd name="connsiteX22" fmla="*/ 416684 w 1728192"/>
              <a:gd name="connsiteY22" fmla="*/ 342402 h 1475107"/>
              <a:gd name="connsiteX0" fmla="*/ 404112 w 1728192"/>
              <a:gd name="connsiteY0" fmla="*/ 9536 h 1134535"/>
              <a:gd name="connsiteX1" fmla="*/ 1614363 w 1728192"/>
              <a:gd name="connsiteY1" fmla="*/ 15280 h 1134535"/>
              <a:gd name="connsiteX2" fmla="*/ 1499719 w 1728192"/>
              <a:gd name="connsiteY2" fmla="*/ 144007 h 1134535"/>
              <a:gd name="connsiteX3" fmla="*/ 1728192 w 1728192"/>
              <a:gd name="connsiteY3" fmla="*/ 270439 h 1134535"/>
              <a:gd name="connsiteX4" fmla="*/ 1499719 w 1728192"/>
              <a:gd name="connsiteY4" fmla="*/ 396871 h 1134535"/>
              <a:gd name="connsiteX5" fmla="*/ 1662417 w 1728192"/>
              <a:gd name="connsiteY5" fmla="*/ 601111 h 1134535"/>
              <a:gd name="connsiteX6" fmla="*/ 1402948 w 1728192"/>
              <a:gd name="connsiteY6" fmla="*/ 630488 h 1134535"/>
              <a:gd name="connsiteX7" fmla="*/ 1475107 w 1728192"/>
              <a:gd name="connsiteY7" fmla="*/ 881450 h 1134535"/>
              <a:gd name="connsiteX8" fmla="*/ 1224145 w 1728192"/>
              <a:gd name="connsiteY8" fmla="*/ 809291 h 1134535"/>
              <a:gd name="connsiteX9" fmla="*/ 1194768 w 1728192"/>
              <a:gd name="connsiteY9" fmla="*/ 1068760 h 1134535"/>
              <a:gd name="connsiteX10" fmla="*/ 990528 w 1728192"/>
              <a:gd name="connsiteY10" fmla="*/ 906062 h 1134535"/>
              <a:gd name="connsiteX11" fmla="*/ 864096 w 1728192"/>
              <a:gd name="connsiteY11" fmla="*/ 1134535 h 1134535"/>
              <a:gd name="connsiteX12" fmla="*/ 737664 w 1728192"/>
              <a:gd name="connsiteY12" fmla="*/ 906062 h 1134535"/>
              <a:gd name="connsiteX13" fmla="*/ 533424 w 1728192"/>
              <a:gd name="connsiteY13" fmla="*/ 1068760 h 1134535"/>
              <a:gd name="connsiteX14" fmla="*/ 504047 w 1728192"/>
              <a:gd name="connsiteY14" fmla="*/ 809291 h 1134535"/>
              <a:gd name="connsiteX15" fmla="*/ 253085 w 1728192"/>
              <a:gd name="connsiteY15" fmla="*/ 881450 h 1134535"/>
              <a:gd name="connsiteX16" fmla="*/ 325244 w 1728192"/>
              <a:gd name="connsiteY16" fmla="*/ 630488 h 1134535"/>
              <a:gd name="connsiteX17" fmla="*/ 65775 w 1728192"/>
              <a:gd name="connsiteY17" fmla="*/ 601111 h 1134535"/>
              <a:gd name="connsiteX18" fmla="*/ 228473 w 1728192"/>
              <a:gd name="connsiteY18" fmla="*/ 396871 h 1134535"/>
              <a:gd name="connsiteX19" fmla="*/ 0 w 1728192"/>
              <a:gd name="connsiteY19" fmla="*/ 270439 h 1134535"/>
              <a:gd name="connsiteX20" fmla="*/ 228473 w 1728192"/>
              <a:gd name="connsiteY20" fmla="*/ 144007 h 1134535"/>
              <a:gd name="connsiteX21" fmla="*/ 134424 w 1728192"/>
              <a:gd name="connsiteY21" fmla="*/ 29010 h 1134535"/>
              <a:gd name="connsiteX22" fmla="*/ 416684 w 1728192"/>
              <a:gd name="connsiteY22" fmla="*/ 1830 h 11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192" h="1134535">
                <a:moveTo>
                  <a:pt x="404112" y="9536"/>
                </a:moveTo>
                <a:lnTo>
                  <a:pt x="1614363" y="15280"/>
                </a:lnTo>
                <a:lnTo>
                  <a:pt x="1499719" y="144007"/>
                </a:lnTo>
                <a:lnTo>
                  <a:pt x="1728192" y="270439"/>
                </a:lnTo>
                <a:lnTo>
                  <a:pt x="1499719" y="396871"/>
                </a:lnTo>
                <a:lnTo>
                  <a:pt x="1662417" y="601111"/>
                </a:lnTo>
                <a:lnTo>
                  <a:pt x="1402948" y="630488"/>
                </a:lnTo>
                <a:lnTo>
                  <a:pt x="1475107" y="881450"/>
                </a:lnTo>
                <a:lnTo>
                  <a:pt x="1224145" y="809291"/>
                </a:lnTo>
                <a:lnTo>
                  <a:pt x="1194768" y="1068760"/>
                </a:lnTo>
                <a:lnTo>
                  <a:pt x="990528" y="906062"/>
                </a:lnTo>
                <a:lnTo>
                  <a:pt x="864096" y="1134535"/>
                </a:lnTo>
                <a:lnTo>
                  <a:pt x="737664" y="906062"/>
                </a:lnTo>
                <a:lnTo>
                  <a:pt x="533424" y="1068760"/>
                </a:lnTo>
                <a:lnTo>
                  <a:pt x="504047" y="809291"/>
                </a:lnTo>
                <a:lnTo>
                  <a:pt x="253085" y="881450"/>
                </a:lnTo>
                <a:lnTo>
                  <a:pt x="325244" y="630488"/>
                </a:lnTo>
                <a:lnTo>
                  <a:pt x="65775" y="601111"/>
                </a:lnTo>
                <a:lnTo>
                  <a:pt x="228473" y="396871"/>
                </a:lnTo>
                <a:lnTo>
                  <a:pt x="0" y="270439"/>
                </a:lnTo>
                <a:lnTo>
                  <a:pt x="228473" y="144007"/>
                </a:lnTo>
                <a:lnTo>
                  <a:pt x="134424" y="29010"/>
                </a:lnTo>
                <a:cubicBezTo>
                  <a:pt x="198031" y="-10530"/>
                  <a:pt x="416684" y="1830"/>
                  <a:pt x="416684" y="1830"/>
                </a:cubicBezTo>
              </a:path>
            </a:pathLst>
          </a:custGeom>
          <a:solidFill>
            <a:srgbClr val="FFFF00"/>
          </a:solidFill>
          <a:ln w="9525" cap="flat" cmpd="sng" algn="ctr">
            <a:solidFill>
              <a:srgbClr val="FFFF00"/>
            </a:solidFill>
            <a:prstDash val="solid"/>
            <a:round/>
            <a:headEnd type="none" w="med" len="med"/>
            <a:tailEnd type="none" w="med" len="med"/>
          </a:ln>
          <a:effectLst>
            <a:glow rad="101600">
              <a:srgbClr val="FFF971">
                <a:alpha val="40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grpSp>
        <p:nvGrpSpPr>
          <p:cNvPr id="4" name="Grupp 3"/>
          <p:cNvGrpSpPr/>
          <p:nvPr/>
        </p:nvGrpSpPr>
        <p:grpSpPr>
          <a:xfrm>
            <a:off x="590965" y="2393428"/>
            <a:ext cx="3284908" cy="3960440"/>
            <a:chOff x="590965" y="2393428"/>
            <a:chExt cx="3284908" cy="3960440"/>
          </a:xfrm>
        </p:grpSpPr>
        <p:sp>
          <p:nvSpPr>
            <p:cNvPr id="31" name="Rektangel 30"/>
            <p:cNvSpPr/>
            <p:nvPr/>
          </p:nvSpPr>
          <p:spPr bwMode="auto">
            <a:xfrm>
              <a:off x="1715633" y="2393428"/>
              <a:ext cx="2160240"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36" name="Rektangel 35"/>
            <p:cNvSpPr/>
            <p:nvPr/>
          </p:nvSpPr>
          <p:spPr bwMode="auto">
            <a:xfrm>
              <a:off x="1715633" y="4406294"/>
              <a:ext cx="2160240"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37" name="Rektangel 36"/>
            <p:cNvSpPr/>
            <p:nvPr/>
          </p:nvSpPr>
          <p:spPr bwMode="auto">
            <a:xfrm>
              <a:off x="590965" y="2396786"/>
              <a:ext cx="1077197"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38" name="Rektangel 37"/>
            <p:cNvSpPr/>
            <p:nvPr/>
          </p:nvSpPr>
          <p:spPr bwMode="auto">
            <a:xfrm>
              <a:off x="590965" y="4409652"/>
              <a:ext cx="1077197"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grpSp>
      <p:grpSp>
        <p:nvGrpSpPr>
          <p:cNvPr id="56" name="Grupp 55"/>
          <p:cNvGrpSpPr/>
          <p:nvPr/>
        </p:nvGrpSpPr>
        <p:grpSpPr>
          <a:xfrm>
            <a:off x="597830" y="2393428"/>
            <a:ext cx="3284908" cy="3960440"/>
            <a:chOff x="590965" y="2393428"/>
            <a:chExt cx="3284908" cy="3960440"/>
          </a:xfrm>
        </p:grpSpPr>
        <p:sp>
          <p:nvSpPr>
            <p:cNvPr id="57" name="Rektangel 56"/>
            <p:cNvSpPr/>
            <p:nvPr/>
          </p:nvSpPr>
          <p:spPr bwMode="auto">
            <a:xfrm>
              <a:off x="1715633" y="2393428"/>
              <a:ext cx="2160240"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58" name="Rektangel 57"/>
            <p:cNvSpPr/>
            <p:nvPr/>
          </p:nvSpPr>
          <p:spPr bwMode="auto">
            <a:xfrm>
              <a:off x="1715633" y="4406294"/>
              <a:ext cx="2160240"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59" name="Rektangel 58"/>
            <p:cNvSpPr/>
            <p:nvPr/>
          </p:nvSpPr>
          <p:spPr bwMode="auto">
            <a:xfrm>
              <a:off x="590965" y="2396786"/>
              <a:ext cx="1077197"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60" name="Rektangel 59"/>
            <p:cNvSpPr/>
            <p:nvPr/>
          </p:nvSpPr>
          <p:spPr bwMode="auto">
            <a:xfrm>
              <a:off x="590965" y="4409652"/>
              <a:ext cx="1077197" cy="1944216"/>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grpSp>
      <p:pic>
        <p:nvPicPr>
          <p:cNvPr id="19" name="Bildobjekt 18" descr="A_Man_Standing_Next_To_a_Signal_Symbol_Royalty_Free_Clipart_Picture_110506-192127-9320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356992"/>
            <a:ext cx="629587" cy="1059305"/>
          </a:xfrm>
          <a:prstGeom prst="rect">
            <a:avLst/>
          </a:prstGeom>
        </p:spPr>
      </p:pic>
      <p:pic>
        <p:nvPicPr>
          <p:cNvPr id="18" name="Bildobjekt 17" descr="A_Man_Standing_Next_To_a_Signal_Symbol_Royalty_Free_Clipart_Picture_110506-192127-9320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5373216"/>
            <a:ext cx="629587" cy="1059305"/>
          </a:xfrm>
          <a:prstGeom prst="rect">
            <a:avLst/>
          </a:prstGeom>
        </p:spPr>
      </p:pic>
    </p:spTree>
    <p:extLst>
      <p:ext uri="{BB962C8B-B14F-4D97-AF65-F5344CB8AC3E}">
        <p14:creationId xmlns:p14="http://schemas.microsoft.com/office/powerpoint/2010/main" val="19951821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000"/>
                                        <p:tgtEl>
                                          <p:spTgt spid="52"/>
                                        </p:tgtEl>
                                      </p:cBhvr>
                                    </p:animEffect>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500"/>
                                        <p:tgtEl>
                                          <p:spTgt spid="56"/>
                                        </p:tgtEl>
                                      </p:cBhvr>
                                    </p:animEffect>
                                    <p:set>
                                      <p:cBhvr>
                                        <p:cTn id="15" dur="1" fill="hold">
                                          <p:stCondLst>
                                            <p:cond delay="499"/>
                                          </p:stCondLst>
                                        </p:cTn>
                                        <p:tgtEl>
                                          <p:spTgt spid="5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xit" presetSubtype="0" fill="hold" grpId="1" nodeType="afterEffect">
                                  <p:stCondLst>
                                    <p:cond delay="0"/>
                                  </p:stCondLst>
                                  <p:childTnLst>
                                    <p:animEffect transition="out" filter="fade">
                                      <p:cBhvr>
                                        <p:cTn id="23" dur="2000"/>
                                        <p:tgtEl>
                                          <p:spTgt spid="52"/>
                                        </p:tgtEl>
                                      </p:cBhvr>
                                    </p:animEffect>
                                    <p:set>
                                      <p:cBhvr>
                                        <p:cTn id="24" dur="1" fill="hold">
                                          <p:stCondLst>
                                            <p:cond delay="1999"/>
                                          </p:stCondLst>
                                        </p:cTn>
                                        <p:tgtEl>
                                          <p:spTgt spid="5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How to save energy with controls?</a:t>
            </a:r>
            <a:endParaRPr lang="en-GB" dirty="0"/>
          </a:p>
        </p:txBody>
      </p:sp>
      <p:pic>
        <p:nvPicPr>
          <p:cNvPr id="3" name="Bildobjekt 2" descr="Energispar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347" y="2120900"/>
            <a:ext cx="8617141" cy="3108300"/>
          </a:xfrm>
          <a:prstGeom prst="rect">
            <a:avLst/>
          </a:prstGeom>
        </p:spPr>
      </p:pic>
      <p:sp>
        <p:nvSpPr>
          <p:cNvPr id="11" name="textruta 10"/>
          <p:cNvSpPr txBox="1"/>
          <p:nvPr/>
        </p:nvSpPr>
        <p:spPr>
          <a:xfrm>
            <a:off x="1547664" y="2575937"/>
            <a:ext cx="4248472" cy="276999"/>
          </a:xfrm>
          <a:prstGeom prst="rect">
            <a:avLst/>
          </a:prstGeom>
          <a:noFill/>
        </p:spPr>
        <p:txBody>
          <a:bodyPr wrap="square" rtlCol="0">
            <a:spAutoFit/>
          </a:bodyPr>
          <a:lstStyle/>
          <a:p>
            <a:pPr algn="l"/>
            <a:r>
              <a:rPr lang="en-GB" sz="1200" b="1" dirty="0" err="1" smtClean="0">
                <a:solidFill>
                  <a:srgbClr val="FF6600"/>
                </a:solidFill>
                <a:latin typeface="+mn-lt"/>
              </a:rPr>
              <a:t>Enegy</a:t>
            </a:r>
            <a:r>
              <a:rPr lang="en-GB" sz="1200" b="1" dirty="0" smtClean="0">
                <a:solidFill>
                  <a:srgbClr val="FF6600"/>
                </a:solidFill>
                <a:latin typeface="+mn-lt"/>
              </a:rPr>
              <a:t> use: </a:t>
            </a:r>
            <a:r>
              <a:rPr lang="en-GB" sz="1200" dirty="0" smtClean="0">
                <a:latin typeface="+mn-lt"/>
              </a:rPr>
              <a:t>Luminaires </a:t>
            </a:r>
            <a:r>
              <a:rPr lang="en-GB" sz="1200" dirty="0" err="1" smtClean="0">
                <a:latin typeface="+mn-lt"/>
              </a:rPr>
              <a:t>wthout</a:t>
            </a:r>
            <a:r>
              <a:rPr lang="en-GB" sz="1200" dirty="0" smtClean="0">
                <a:latin typeface="+mn-lt"/>
              </a:rPr>
              <a:t> controls</a:t>
            </a:r>
            <a:endParaRPr lang="en-GB" sz="1200" dirty="0">
              <a:latin typeface="+mn-lt"/>
            </a:endParaRPr>
          </a:p>
        </p:txBody>
      </p:sp>
      <p:pic>
        <p:nvPicPr>
          <p:cNvPr id="13" name="Bildobjekt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70" y="2123785"/>
            <a:ext cx="8617141" cy="3108299"/>
          </a:xfrm>
          <a:prstGeom prst="rect">
            <a:avLst/>
          </a:prstGeom>
        </p:spPr>
      </p:pic>
      <p:sp>
        <p:nvSpPr>
          <p:cNvPr id="12" name="textruta 11"/>
          <p:cNvSpPr txBox="1"/>
          <p:nvPr/>
        </p:nvSpPr>
        <p:spPr>
          <a:xfrm>
            <a:off x="1547664" y="2564904"/>
            <a:ext cx="5760640" cy="523220"/>
          </a:xfrm>
          <a:prstGeom prst="rect">
            <a:avLst/>
          </a:prstGeom>
          <a:noFill/>
        </p:spPr>
        <p:txBody>
          <a:bodyPr wrap="square" rtlCol="0">
            <a:spAutoFit/>
          </a:bodyPr>
          <a:lstStyle/>
          <a:p>
            <a:pPr marL="852488" indent="-852488" algn="l"/>
            <a:r>
              <a:rPr lang="en-GB" sz="1400" b="1" dirty="0" err="1" smtClean="0">
                <a:solidFill>
                  <a:srgbClr val="FF6600"/>
                </a:solidFill>
                <a:latin typeface="+mn-lt"/>
              </a:rPr>
              <a:t>Enegy</a:t>
            </a:r>
            <a:r>
              <a:rPr lang="en-GB" sz="1400" b="1" dirty="0" smtClean="0">
                <a:solidFill>
                  <a:srgbClr val="FF6600"/>
                </a:solidFill>
                <a:latin typeface="+mn-lt"/>
              </a:rPr>
              <a:t> use: </a:t>
            </a:r>
            <a:r>
              <a:rPr lang="en-GB" sz="1400" dirty="0" smtClean="0">
                <a:latin typeface="+mn-lt"/>
              </a:rPr>
              <a:t>Daylight control combined with presence </a:t>
            </a:r>
            <a:br>
              <a:rPr lang="en-GB" sz="1400" dirty="0" smtClean="0">
                <a:latin typeface="+mn-lt"/>
              </a:rPr>
            </a:br>
            <a:r>
              <a:rPr lang="en-GB" sz="1400" dirty="0" smtClean="0">
                <a:latin typeface="+mn-lt"/>
              </a:rPr>
              <a:t>or absence control</a:t>
            </a:r>
            <a:endParaRPr lang="en-GB" sz="1400" dirty="0">
              <a:latin typeface="+mn-lt"/>
            </a:endParaRPr>
          </a:p>
        </p:txBody>
      </p:sp>
      <p:sp>
        <p:nvSpPr>
          <p:cNvPr id="8" name="textruta 7"/>
          <p:cNvSpPr txBox="1"/>
          <p:nvPr/>
        </p:nvSpPr>
        <p:spPr>
          <a:xfrm>
            <a:off x="1691680" y="3429000"/>
            <a:ext cx="1080120" cy="246221"/>
          </a:xfrm>
          <a:prstGeom prst="rect">
            <a:avLst/>
          </a:prstGeom>
          <a:noFill/>
        </p:spPr>
        <p:txBody>
          <a:bodyPr wrap="square" rtlCol="0">
            <a:spAutoFit/>
          </a:bodyPr>
          <a:lstStyle/>
          <a:p>
            <a:r>
              <a:rPr lang="en-GB" sz="1000" smtClean="0">
                <a:latin typeface="+mn-lt"/>
              </a:rPr>
              <a:t>Customer visit</a:t>
            </a:r>
            <a:endParaRPr lang="en-GB" sz="600">
              <a:latin typeface="+mn-lt"/>
            </a:endParaRPr>
          </a:p>
        </p:txBody>
      </p:sp>
      <p:sp>
        <p:nvSpPr>
          <p:cNvPr id="9" name="textruta 8"/>
          <p:cNvSpPr txBox="1"/>
          <p:nvPr/>
        </p:nvSpPr>
        <p:spPr>
          <a:xfrm>
            <a:off x="4211960" y="3429000"/>
            <a:ext cx="1080120" cy="246221"/>
          </a:xfrm>
          <a:prstGeom prst="rect">
            <a:avLst/>
          </a:prstGeom>
          <a:noFill/>
        </p:spPr>
        <p:txBody>
          <a:bodyPr wrap="square" rtlCol="0">
            <a:spAutoFit/>
          </a:bodyPr>
          <a:lstStyle/>
          <a:p>
            <a:r>
              <a:rPr lang="en-GB" sz="1000" smtClean="0">
                <a:latin typeface="+mn-lt"/>
              </a:rPr>
              <a:t>Lunch</a:t>
            </a:r>
            <a:endParaRPr lang="en-GB" sz="600">
              <a:latin typeface="+mn-lt"/>
            </a:endParaRPr>
          </a:p>
        </p:txBody>
      </p:sp>
      <p:sp>
        <p:nvSpPr>
          <p:cNvPr id="10" name="textruta 9"/>
          <p:cNvSpPr txBox="1"/>
          <p:nvPr/>
        </p:nvSpPr>
        <p:spPr>
          <a:xfrm>
            <a:off x="6012160" y="3429000"/>
            <a:ext cx="1080120" cy="400110"/>
          </a:xfrm>
          <a:prstGeom prst="rect">
            <a:avLst/>
          </a:prstGeom>
          <a:noFill/>
        </p:spPr>
        <p:txBody>
          <a:bodyPr wrap="square" rtlCol="0">
            <a:spAutoFit/>
          </a:bodyPr>
          <a:lstStyle/>
          <a:p>
            <a:r>
              <a:rPr lang="en-GB" sz="1000" smtClean="0">
                <a:latin typeface="+mn-lt"/>
              </a:rPr>
              <a:t>Internal meeting</a:t>
            </a:r>
            <a:endParaRPr lang="en-GB" sz="600">
              <a:latin typeface="+mn-lt"/>
            </a:endParaRPr>
          </a:p>
        </p:txBody>
      </p:sp>
      <p:sp>
        <p:nvSpPr>
          <p:cNvPr id="14" name="textruta 13"/>
          <p:cNvSpPr txBox="1"/>
          <p:nvPr/>
        </p:nvSpPr>
        <p:spPr>
          <a:xfrm>
            <a:off x="557640" y="6320353"/>
            <a:ext cx="2862232" cy="276999"/>
          </a:xfrm>
          <a:prstGeom prst="rect">
            <a:avLst/>
          </a:prstGeom>
          <a:noFill/>
        </p:spPr>
        <p:txBody>
          <a:bodyPr wrap="none" rtlCol="0">
            <a:spAutoFit/>
          </a:bodyPr>
          <a:lstStyle/>
          <a:p>
            <a:r>
              <a:rPr lang="en-GB" sz="1200" smtClean="0">
                <a:latin typeface="+mj-lt"/>
              </a:rPr>
              <a:t>Source: Belysningsbranschen, Sweden</a:t>
            </a:r>
            <a:endParaRPr lang="en-GB" sz="1200">
              <a:latin typeface="+mj-lt"/>
            </a:endParaRPr>
          </a:p>
        </p:txBody>
      </p:sp>
      <p:cxnSp>
        <p:nvCxnSpPr>
          <p:cNvPr id="7" name="Straight Connector 6"/>
          <p:cNvCxnSpPr/>
          <p:nvPr/>
        </p:nvCxnSpPr>
        <p:spPr bwMode="auto">
          <a:xfrm>
            <a:off x="-756592" y="1628800"/>
            <a:ext cx="914400" cy="914400"/>
          </a:xfrm>
          <a:prstGeom prst="line">
            <a:avLst/>
          </a:prstGeom>
          <a:solidFill>
            <a:schemeClr val="folHlink"/>
          </a:solidFill>
          <a:ln w="9525" cap="flat" cmpd="sng" algn="ctr">
            <a:noFill/>
            <a:prstDash val="solid"/>
            <a:round/>
            <a:headEnd type="none" w="med" len="med"/>
            <a:tailEnd type="none" w="med" len="med"/>
          </a:ln>
          <a:effectLst/>
        </p:spPr>
      </p:cxnSp>
      <p:cxnSp>
        <p:nvCxnSpPr>
          <p:cNvPr id="16" name="Straight Connector 15"/>
          <p:cNvCxnSpPr/>
          <p:nvPr/>
        </p:nvCxnSpPr>
        <p:spPr bwMode="auto">
          <a:xfrm>
            <a:off x="971600" y="1268760"/>
            <a:ext cx="5544616" cy="72008"/>
          </a:xfrm>
          <a:prstGeom prst="line">
            <a:avLst/>
          </a:prstGeom>
          <a:solidFill>
            <a:schemeClr val="folHlink"/>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88901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ergispar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640" y="758450"/>
            <a:ext cx="8040624" cy="5401056"/>
          </a:xfrm>
          <a:prstGeom prst="rect">
            <a:avLst/>
          </a:prstGeom>
        </p:spPr>
      </p:pic>
      <p:sp>
        <p:nvSpPr>
          <p:cNvPr id="2" name="Rubrik 1"/>
          <p:cNvSpPr>
            <a:spLocks noGrp="1"/>
          </p:cNvSpPr>
          <p:nvPr>
            <p:ph type="title"/>
          </p:nvPr>
        </p:nvSpPr>
        <p:spPr/>
        <p:txBody>
          <a:bodyPr/>
          <a:lstStyle/>
          <a:p>
            <a:r>
              <a:rPr lang="en-GB" smtClean="0"/>
              <a:t>Energy efficient luminaires + controls = lower energy cost</a:t>
            </a:r>
            <a:endParaRPr lang="en-GB"/>
          </a:p>
        </p:txBody>
      </p:sp>
      <p:sp>
        <p:nvSpPr>
          <p:cNvPr id="6" name="textruta 5"/>
          <p:cNvSpPr txBox="1"/>
          <p:nvPr/>
        </p:nvSpPr>
        <p:spPr>
          <a:xfrm>
            <a:off x="557640" y="6320353"/>
            <a:ext cx="2862232" cy="276999"/>
          </a:xfrm>
          <a:prstGeom prst="rect">
            <a:avLst/>
          </a:prstGeom>
          <a:noFill/>
        </p:spPr>
        <p:txBody>
          <a:bodyPr wrap="none" rtlCol="0">
            <a:spAutoFit/>
          </a:bodyPr>
          <a:lstStyle/>
          <a:p>
            <a:r>
              <a:rPr lang="en-GB" sz="1200" dirty="0" smtClean="0">
                <a:latin typeface="+mj-lt"/>
              </a:rPr>
              <a:t>Source: </a:t>
            </a:r>
            <a:r>
              <a:rPr lang="en-GB" sz="1200" dirty="0" err="1" smtClean="0">
                <a:latin typeface="+mj-lt"/>
              </a:rPr>
              <a:t>Belysningsbranschen</a:t>
            </a:r>
            <a:r>
              <a:rPr lang="en-GB" sz="1200" dirty="0" smtClean="0">
                <a:latin typeface="+mj-lt"/>
              </a:rPr>
              <a:t>, Sweden</a:t>
            </a:r>
            <a:endParaRPr lang="en-GB" sz="1200" dirty="0">
              <a:latin typeface="+mj-lt"/>
            </a:endParaRPr>
          </a:p>
        </p:txBody>
      </p:sp>
      <p:sp>
        <p:nvSpPr>
          <p:cNvPr id="3" name="textruta 2"/>
          <p:cNvSpPr txBox="1"/>
          <p:nvPr/>
        </p:nvSpPr>
        <p:spPr>
          <a:xfrm>
            <a:off x="683568" y="4725144"/>
            <a:ext cx="1728192" cy="307777"/>
          </a:xfrm>
          <a:prstGeom prst="rect">
            <a:avLst/>
          </a:prstGeom>
          <a:noFill/>
        </p:spPr>
        <p:txBody>
          <a:bodyPr wrap="square" rtlCol="0">
            <a:spAutoFit/>
          </a:bodyPr>
          <a:lstStyle/>
          <a:p>
            <a:r>
              <a:rPr lang="en-GB" sz="1400" b="1" dirty="0" smtClean="0">
                <a:latin typeface="+mn-lt"/>
              </a:rPr>
              <a:t>T8 conventional</a:t>
            </a:r>
            <a:endParaRPr lang="en-GB" sz="1000" dirty="0">
              <a:latin typeface="+mn-lt"/>
            </a:endParaRPr>
          </a:p>
        </p:txBody>
      </p:sp>
      <p:sp>
        <p:nvSpPr>
          <p:cNvPr id="8" name="textruta 7"/>
          <p:cNvSpPr txBox="1"/>
          <p:nvPr/>
        </p:nvSpPr>
        <p:spPr>
          <a:xfrm>
            <a:off x="2699792" y="4725144"/>
            <a:ext cx="1708224" cy="307777"/>
          </a:xfrm>
          <a:prstGeom prst="rect">
            <a:avLst/>
          </a:prstGeom>
          <a:noFill/>
        </p:spPr>
        <p:txBody>
          <a:bodyPr wrap="square" rtlCol="0">
            <a:spAutoFit/>
          </a:bodyPr>
          <a:lstStyle/>
          <a:p>
            <a:r>
              <a:rPr lang="en-GB" sz="1400" b="1" dirty="0" smtClean="0">
                <a:latin typeface="+mn-lt"/>
              </a:rPr>
              <a:t>T5 fluorescent</a:t>
            </a:r>
            <a:endParaRPr lang="en-GB" sz="1200" dirty="0" smtClean="0">
              <a:latin typeface="+mn-lt"/>
            </a:endParaRPr>
          </a:p>
        </p:txBody>
      </p:sp>
      <p:sp>
        <p:nvSpPr>
          <p:cNvPr id="9" name="textruta 8"/>
          <p:cNvSpPr txBox="1"/>
          <p:nvPr/>
        </p:nvSpPr>
        <p:spPr>
          <a:xfrm>
            <a:off x="4716016" y="4725144"/>
            <a:ext cx="1691626" cy="492443"/>
          </a:xfrm>
          <a:prstGeom prst="rect">
            <a:avLst/>
          </a:prstGeom>
          <a:noFill/>
        </p:spPr>
        <p:txBody>
          <a:bodyPr wrap="square" rtlCol="0">
            <a:spAutoFit/>
          </a:bodyPr>
          <a:lstStyle/>
          <a:p>
            <a:r>
              <a:rPr lang="en-GB" sz="1400" b="1" dirty="0" smtClean="0">
                <a:latin typeface="+mn-lt"/>
              </a:rPr>
              <a:t>T5 with control</a:t>
            </a:r>
          </a:p>
          <a:p>
            <a:endParaRPr lang="en-GB" sz="1200" dirty="0" smtClean="0">
              <a:latin typeface="+mn-lt"/>
            </a:endParaRPr>
          </a:p>
        </p:txBody>
      </p:sp>
      <p:sp>
        <p:nvSpPr>
          <p:cNvPr id="10" name="textruta 9"/>
          <p:cNvSpPr txBox="1"/>
          <p:nvPr/>
        </p:nvSpPr>
        <p:spPr>
          <a:xfrm>
            <a:off x="6732240" y="4725144"/>
            <a:ext cx="1728192" cy="492443"/>
          </a:xfrm>
          <a:prstGeom prst="rect">
            <a:avLst/>
          </a:prstGeom>
          <a:noFill/>
        </p:spPr>
        <p:txBody>
          <a:bodyPr wrap="square" rtlCol="0">
            <a:spAutoFit/>
          </a:bodyPr>
          <a:lstStyle/>
          <a:p>
            <a:r>
              <a:rPr lang="en-GB" sz="1400" b="1" dirty="0" smtClean="0">
                <a:latin typeface="+mn-lt"/>
              </a:rPr>
              <a:t>LED with control</a:t>
            </a:r>
          </a:p>
          <a:p>
            <a:endParaRPr lang="en-GB" sz="1200" dirty="0" smtClean="0">
              <a:latin typeface="+mn-lt"/>
            </a:endParaRPr>
          </a:p>
        </p:txBody>
      </p:sp>
    </p:spTree>
    <p:extLst>
      <p:ext uri="{BB962C8B-B14F-4D97-AF65-F5344CB8AC3E}">
        <p14:creationId xmlns:p14="http://schemas.microsoft.com/office/powerpoint/2010/main" val="9407283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53" y="993775"/>
            <a:ext cx="4572000" cy="2222500"/>
          </a:xfrm>
          <a:prstGeom prst="rect">
            <a:avLst/>
          </a:prstGeom>
          <a:ln>
            <a:solidFill>
              <a:schemeClr val="tx1"/>
            </a:solidFill>
          </a:ln>
          <a:effectLst/>
        </p:spPr>
      </p:pic>
      <p:sp>
        <p:nvSpPr>
          <p:cNvPr id="2" name="Rubrik 1"/>
          <p:cNvSpPr>
            <a:spLocks noGrp="1"/>
          </p:cNvSpPr>
          <p:nvPr>
            <p:ph type="title"/>
          </p:nvPr>
        </p:nvSpPr>
        <p:spPr/>
        <p:txBody>
          <a:bodyPr/>
          <a:lstStyle/>
          <a:p>
            <a:r>
              <a:rPr lang="en-GB" smtClean="0"/>
              <a:t>Combilume Direct/indirect</a:t>
            </a:r>
            <a:endParaRPr lang="en-GB"/>
          </a:p>
        </p:txBody>
      </p:sp>
      <p:sp>
        <p:nvSpPr>
          <p:cNvPr id="3" name="Platshållare för innehåll 2"/>
          <p:cNvSpPr>
            <a:spLocks noGrp="1"/>
          </p:cNvSpPr>
          <p:nvPr>
            <p:ph idx="1"/>
          </p:nvPr>
        </p:nvSpPr>
        <p:spPr>
          <a:xfrm>
            <a:off x="4788024" y="1700212"/>
            <a:ext cx="4104456" cy="4465091"/>
          </a:xfrm>
        </p:spPr>
        <p:txBody>
          <a:bodyPr/>
          <a:lstStyle/>
          <a:p>
            <a:r>
              <a:rPr lang="en-GB" dirty="0" smtClean="0"/>
              <a:t>300x800 mm</a:t>
            </a:r>
            <a:endParaRPr lang="en-GB" dirty="0" smtClean="0"/>
          </a:p>
          <a:p>
            <a:r>
              <a:rPr lang="en-GB" dirty="0" smtClean="0"/>
              <a:t>4000 K</a:t>
            </a:r>
          </a:p>
          <a:p>
            <a:r>
              <a:rPr lang="en-GB" dirty="0" err="1" smtClean="0"/>
              <a:t>MacAdam</a:t>
            </a:r>
            <a:r>
              <a:rPr lang="en-GB" dirty="0" smtClean="0"/>
              <a:t> 4 SDCM</a:t>
            </a:r>
          </a:p>
          <a:p>
            <a:r>
              <a:rPr lang="en-GB" dirty="0" smtClean="0"/>
              <a:t>50 W, 4739 lm, </a:t>
            </a:r>
            <a:r>
              <a:rPr lang="en-GB" dirty="0" smtClean="0"/>
              <a:t>105</a:t>
            </a:r>
            <a:r>
              <a:rPr lang="en-GB" dirty="0" smtClean="0"/>
              <a:t> </a:t>
            </a:r>
            <a:r>
              <a:rPr lang="en-GB" dirty="0" smtClean="0"/>
              <a:t>lm/W</a:t>
            </a:r>
          </a:p>
          <a:p>
            <a:endParaRPr lang="en-GB" dirty="0" smtClean="0"/>
          </a:p>
          <a:p>
            <a:endParaRPr lang="en-GB" dirty="0" smtClean="0"/>
          </a:p>
          <a:p>
            <a:r>
              <a:rPr lang="en-GB" dirty="0" smtClean="0"/>
              <a:t>Side </a:t>
            </a:r>
            <a:r>
              <a:rPr lang="en-GB" dirty="0" smtClean="0"/>
              <a:t>emitted light</a:t>
            </a:r>
          </a:p>
          <a:p>
            <a:endParaRPr lang="en-GB" dirty="0" smtClean="0"/>
          </a:p>
        </p:txBody>
      </p:sp>
      <p:pic>
        <p:nvPicPr>
          <p:cNvPr id="6" name="Bildobjekt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1760" y="3501008"/>
            <a:ext cx="2160240" cy="2160240"/>
          </a:xfrm>
          <a:prstGeom prst="rect">
            <a:avLst/>
          </a:prstGeom>
          <a:ln>
            <a:solidFill>
              <a:schemeClr val="tx1"/>
            </a:solidFill>
          </a:ln>
        </p:spPr>
      </p:pic>
    </p:spTree>
    <p:extLst>
      <p:ext uri="{BB962C8B-B14F-4D97-AF65-F5344CB8AC3E}">
        <p14:creationId xmlns:p14="http://schemas.microsoft.com/office/powerpoint/2010/main" val="4086763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Multilume</a:t>
            </a:r>
            <a:r>
              <a:rPr lang="en-GB" dirty="0" smtClean="0"/>
              <a:t> Flat</a:t>
            </a:r>
            <a:endParaRPr lang="en-GB" dirty="0"/>
          </a:p>
        </p:txBody>
      </p:sp>
      <p:sp>
        <p:nvSpPr>
          <p:cNvPr id="3" name="Platshållare för innehåll 2"/>
          <p:cNvSpPr>
            <a:spLocks noGrp="1"/>
          </p:cNvSpPr>
          <p:nvPr>
            <p:ph idx="1"/>
          </p:nvPr>
        </p:nvSpPr>
        <p:spPr>
          <a:xfrm>
            <a:off x="4788024" y="1484784"/>
            <a:ext cx="3960440" cy="4680519"/>
          </a:xfrm>
        </p:spPr>
        <p:txBody>
          <a:bodyPr/>
          <a:lstStyle/>
          <a:p>
            <a:r>
              <a:rPr lang="en-GB" dirty="0" smtClean="0"/>
              <a:t>600x600 mm</a:t>
            </a:r>
            <a:endParaRPr lang="en-GB" dirty="0" smtClean="0"/>
          </a:p>
          <a:p>
            <a:r>
              <a:rPr lang="en-GB" dirty="0" smtClean="0"/>
              <a:t>3000</a:t>
            </a:r>
            <a:r>
              <a:rPr lang="en-GB" dirty="0" smtClean="0"/>
              <a:t>/4000 </a:t>
            </a:r>
            <a:r>
              <a:rPr lang="en-GB" dirty="0"/>
              <a:t>K </a:t>
            </a:r>
          </a:p>
          <a:p>
            <a:r>
              <a:rPr lang="en-GB" dirty="0" err="1" smtClean="0"/>
              <a:t>MacAdam</a:t>
            </a:r>
            <a:r>
              <a:rPr lang="en-GB" dirty="0" smtClean="0"/>
              <a:t> 3 SDCM</a:t>
            </a:r>
            <a:endParaRPr lang="en-GB" dirty="0"/>
          </a:p>
          <a:p>
            <a:endParaRPr lang="en-GB" dirty="0" smtClean="0"/>
          </a:p>
          <a:p>
            <a:r>
              <a:rPr lang="en-GB" i="1" dirty="0"/>
              <a:t>Delta</a:t>
            </a:r>
          </a:p>
          <a:p>
            <a:r>
              <a:rPr lang="en-GB" dirty="0"/>
              <a:t>13–46 W, 1035–4650 lm, </a:t>
            </a:r>
            <a:r>
              <a:rPr lang="en-GB" dirty="0" smtClean="0"/>
              <a:t>90</a:t>
            </a:r>
            <a:r>
              <a:rPr lang="en-GB" dirty="0" smtClean="0"/>
              <a:t>–110 </a:t>
            </a:r>
            <a:r>
              <a:rPr lang="en-GB" dirty="0"/>
              <a:t>lm/</a:t>
            </a:r>
            <a:r>
              <a:rPr lang="en-GB" dirty="0" smtClean="0"/>
              <a:t>W</a:t>
            </a:r>
          </a:p>
          <a:p>
            <a:endParaRPr lang="en-GB" dirty="0"/>
          </a:p>
          <a:p>
            <a:endParaRPr lang="en-GB" dirty="0"/>
          </a:p>
          <a:p>
            <a:r>
              <a:rPr lang="en-GB" dirty="0" smtClean="0"/>
              <a:t>Apply </a:t>
            </a:r>
            <a:r>
              <a:rPr lang="en-GB" dirty="0"/>
              <a:t>to </a:t>
            </a:r>
            <a:r>
              <a:rPr lang="sv-SE" dirty="0"/>
              <a:t>3000 cd/m² for computer </a:t>
            </a:r>
            <a:r>
              <a:rPr lang="sv-SE" dirty="0" err="1"/>
              <a:t>screens</a:t>
            </a:r>
            <a:endParaRPr lang="en-GB" dirty="0"/>
          </a:p>
          <a:p>
            <a:endParaRPr lang="en-GB" dirty="0" smtClean="0"/>
          </a:p>
        </p:txBody>
      </p:sp>
      <p:pic>
        <p:nvPicPr>
          <p:cNvPr id="5" name="Bildobjek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66" y="3573016"/>
            <a:ext cx="4558626" cy="2236873"/>
          </a:xfrm>
          <a:prstGeom prst="rect">
            <a:avLst/>
          </a:prstGeom>
          <a:ln>
            <a:noFill/>
          </a:ln>
          <a:effectLst/>
        </p:spPr>
      </p:pic>
      <p:pic>
        <p:nvPicPr>
          <p:cNvPr id="6" name="Platshållare för innehåll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80728"/>
            <a:ext cx="4572000" cy="2241550"/>
          </a:xfrm>
          <a:prstGeom prst="rect">
            <a:avLst/>
          </a:prstGeom>
          <a:solidFill>
            <a:schemeClr val="bg1">
              <a:lumMod val="95000"/>
            </a:schemeClr>
          </a:solidFill>
          <a:ln>
            <a:solidFill>
              <a:schemeClr val="tx1"/>
            </a:solidFill>
          </a:ln>
        </p:spPr>
      </p:pic>
    </p:spTree>
    <p:extLst>
      <p:ext uri="{BB962C8B-B14F-4D97-AF65-F5344CB8AC3E}">
        <p14:creationId xmlns:p14="http://schemas.microsoft.com/office/powerpoint/2010/main" val="2329174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140602-6_DSC_87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78020" cy="6858000"/>
          </a:xfrm>
          <a:prstGeom prst="rect">
            <a:avLst/>
          </a:prstGeom>
        </p:spPr>
      </p:pic>
    </p:spTree>
    <p:extLst>
      <p:ext uri="{BB962C8B-B14F-4D97-AF65-F5344CB8AC3E}">
        <p14:creationId xmlns:p14="http://schemas.microsoft.com/office/powerpoint/2010/main" val="270853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Technology today – DALI Device Type 8</a:t>
            </a:r>
            <a:endParaRPr lang="en-GB" dirty="0"/>
          </a:p>
        </p:txBody>
      </p:sp>
      <p:sp>
        <p:nvSpPr>
          <p:cNvPr id="4" name="Platshållare för innehåll 2"/>
          <p:cNvSpPr txBox="1">
            <a:spLocks/>
          </p:cNvSpPr>
          <p:nvPr/>
        </p:nvSpPr>
        <p:spPr>
          <a:xfrm>
            <a:off x="403974" y="4856460"/>
            <a:ext cx="4032448" cy="792088"/>
          </a:xfrm>
          <a:prstGeom prst="rect">
            <a:avLst/>
          </a:prstGeom>
        </p:spPr>
        <p:txBody>
          <a:bodyPr/>
          <a:lstStyle>
            <a:lvl1pPr marL="176213" indent="-176213" algn="l" rtl="0" eaLnBrk="1" fontAlgn="base" hangingPunct="1">
              <a:spcBef>
                <a:spcPct val="20000"/>
              </a:spcBef>
              <a:spcAft>
                <a:spcPct val="10000"/>
              </a:spcAft>
              <a:buSzPct val="7000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80000"/>
              <a:buChar char=""/>
              <a:defRPr sz="20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88900" indent="-88900"/>
            <a:r>
              <a:rPr lang="en-GB" sz="1600" dirty="0" smtClean="0"/>
              <a:t>One driver controls both warm and cold diodes.</a:t>
            </a:r>
          </a:p>
          <a:p>
            <a:pPr marL="0" indent="0"/>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p:txBody>
      </p:sp>
      <p:sp>
        <p:nvSpPr>
          <p:cNvPr id="6" name="Platshållare för innehåll 2"/>
          <p:cNvSpPr txBox="1">
            <a:spLocks/>
          </p:cNvSpPr>
          <p:nvPr/>
        </p:nvSpPr>
        <p:spPr>
          <a:xfrm>
            <a:off x="4716016" y="4941168"/>
            <a:ext cx="4032448" cy="1224135"/>
          </a:xfrm>
          <a:prstGeom prst="rect">
            <a:avLst/>
          </a:prstGeom>
        </p:spPr>
        <p:txBody>
          <a:bodyPr/>
          <a:lstStyle>
            <a:lvl1pPr marL="176213" indent="-176213" algn="l" rtl="0" eaLnBrk="1" fontAlgn="base" hangingPunct="1">
              <a:spcBef>
                <a:spcPct val="20000"/>
              </a:spcBef>
              <a:spcAft>
                <a:spcPct val="10000"/>
              </a:spcAft>
              <a:buSzPct val="7000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80000"/>
              <a:buChar char=""/>
              <a:defRPr sz="20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endParaRPr lang="en-GB" dirty="0" smtClean="0"/>
          </a:p>
          <a:p>
            <a:endParaRPr lang="en-GB" dirty="0" smtClean="0"/>
          </a:p>
          <a:p>
            <a:endParaRPr lang="en-GB" dirty="0" smtClean="0"/>
          </a:p>
          <a:p>
            <a:endParaRPr lang="en-GB" dirty="0" smtClean="0"/>
          </a:p>
          <a:p>
            <a:endParaRPr lang="en-GB" dirty="0"/>
          </a:p>
        </p:txBody>
      </p:sp>
      <p:sp>
        <p:nvSpPr>
          <p:cNvPr id="7" name="Platshållare för innehåll 2"/>
          <p:cNvSpPr txBox="1">
            <a:spLocks/>
          </p:cNvSpPr>
          <p:nvPr/>
        </p:nvSpPr>
        <p:spPr>
          <a:xfrm>
            <a:off x="414970" y="5648548"/>
            <a:ext cx="4032448" cy="1224135"/>
          </a:xfrm>
          <a:prstGeom prst="rect">
            <a:avLst/>
          </a:prstGeom>
        </p:spPr>
        <p:txBody>
          <a:bodyPr/>
          <a:lstStyle>
            <a:lvl1pPr marL="176213" indent="-176213" algn="l" rtl="0" eaLnBrk="1" fontAlgn="base" hangingPunct="1">
              <a:spcBef>
                <a:spcPct val="20000"/>
              </a:spcBef>
              <a:spcAft>
                <a:spcPct val="10000"/>
              </a:spcAft>
              <a:buSzPct val="7000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80000"/>
              <a:buChar char=""/>
              <a:defRPr sz="20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92075" indent="-92075"/>
            <a:r>
              <a:rPr lang="en-GB" sz="1600" dirty="0"/>
              <a:t>The desired colour temperatures </a:t>
            </a:r>
            <a:r>
              <a:rPr lang="en-GB" sz="1600" dirty="0" smtClean="0"/>
              <a:t>are </a:t>
            </a:r>
            <a:r>
              <a:rPr lang="en-GB" sz="1600" dirty="0"/>
              <a:t>set directly in programming.</a:t>
            </a:r>
          </a:p>
          <a:p>
            <a:pPr marL="88900" indent="-88900"/>
            <a:endParaRPr lang="en-GB" sz="1600" dirty="0" smtClean="0"/>
          </a:p>
          <a:p>
            <a:endParaRPr lang="en-GB" sz="1600" dirty="0" smtClean="0"/>
          </a:p>
          <a:p>
            <a:endParaRPr lang="en-GB" sz="1600" dirty="0" smtClean="0"/>
          </a:p>
          <a:p>
            <a:endParaRPr lang="en-GB" sz="1600" dirty="0" smtClean="0"/>
          </a:p>
          <a:p>
            <a:endParaRPr lang="en-GB" sz="1600" dirty="0"/>
          </a:p>
        </p:txBody>
      </p:sp>
      <p:pic>
        <p:nvPicPr>
          <p:cNvPr id="10" name="Platshållare för innehåll 4"/>
          <p:cNvPicPr>
            <a:picLocks noGrp="1" noChangeAspect="1"/>
          </p:cNvPicPr>
          <p:nvPr>
            <p:ph idx="10"/>
          </p:nvPr>
        </p:nvPicPr>
        <p:blipFill rotWithShape="1">
          <a:blip r:embed="rId3" cstate="email">
            <a:extLst>
              <a:ext uri="{28A0092B-C50C-407E-A947-70E740481C1C}">
                <a14:useLocalDpi xmlns:a14="http://schemas.microsoft.com/office/drawing/2010/main"/>
              </a:ext>
            </a:extLst>
          </a:blip>
          <a:srcRect b="-12602"/>
          <a:stretch/>
        </p:blipFill>
        <p:spPr>
          <a:xfrm>
            <a:off x="683568" y="723900"/>
            <a:ext cx="7416824" cy="3869928"/>
          </a:xfrm>
        </p:spPr>
      </p:pic>
    </p:spTree>
    <p:extLst>
      <p:ext uri="{BB962C8B-B14F-4D97-AF65-F5344CB8AC3E}">
        <p14:creationId xmlns:p14="http://schemas.microsoft.com/office/powerpoint/2010/main" val="3833320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The entrance – a welcoming area for work and informal meetings</a:t>
            </a:r>
            <a:endParaRPr lang="en-GB" dirty="0"/>
          </a:p>
        </p:txBody>
      </p:sp>
      <p:pic>
        <p:nvPicPr>
          <p:cNvPr id="5" name="Platshållare för bild 4" descr="9.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2599" y="699710"/>
            <a:ext cx="9144000" cy="5472608"/>
          </a:xfrm>
        </p:spPr>
      </p:pic>
      <p:pic>
        <p:nvPicPr>
          <p:cNvPr id="7" name="Bildobjekt 6" descr="Office_spara_entr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789040"/>
            <a:ext cx="1621468" cy="2383278"/>
          </a:xfrm>
          <a:prstGeom prst="rect">
            <a:avLst/>
          </a:prstGeom>
          <a:effectLst>
            <a:glow rad="228600">
              <a:schemeClr val="accent3">
                <a:satMod val="175000"/>
                <a:alpha val="40000"/>
              </a:schemeClr>
            </a:glow>
          </a:effectLst>
        </p:spPr>
      </p:pic>
      <p:sp>
        <p:nvSpPr>
          <p:cNvPr id="3" name="Rectangle 2"/>
          <p:cNvSpPr/>
          <p:nvPr/>
        </p:nvSpPr>
        <p:spPr>
          <a:xfrm>
            <a:off x="2771800" y="4993026"/>
            <a:ext cx="4608512" cy="1015663"/>
          </a:xfrm>
          <a:prstGeom prst="rect">
            <a:avLst/>
          </a:prstGeom>
        </p:spPr>
        <p:txBody>
          <a:bodyPr wrap="square">
            <a:spAutoFit/>
          </a:bodyPr>
          <a:lstStyle/>
          <a:p>
            <a:pPr marL="228600" indent="-228600">
              <a:buAutoNum type="arabicParenR"/>
            </a:pPr>
            <a:r>
              <a:rPr lang="en-GB" sz="2000" dirty="0" smtClean="0"/>
              <a:t>Luminary </a:t>
            </a:r>
            <a:r>
              <a:rPr lang="en-GB" sz="2000" dirty="0"/>
              <a:t>without controls</a:t>
            </a:r>
          </a:p>
          <a:p>
            <a:pPr marL="228600" indent="-228600">
              <a:buAutoNum type="arabicParenR"/>
            </a:pPr>
            <a:r>
              <a:rPr lang="en-GB" sz="2000" dirty="0" smtClean="0"/>
              <a:t>Luminary with </a:t>
            </a:r>
            <a:r>
              <a:rPr lang="en-GB" sz="2000" dirty="0"/>
              <a:t>controls</a:t>
            </a:r>
          </a:p>
          <a:p>
            <a:pPr marL="228600" indent="-228600">
              <a:buAutoNum type="arabicParenR"/>
            </a:pPr>
            <a:r>
              <a:rPr lang="en-GB" sz="2000" dirty="0"/>
              <a:t>LED </a:t>
            </a:r>
            <a:r>
              <a:rPr lang="en-GB" sz="2000" dirty="0" smtClean="0"/>
              <a:t>luminary with </a:t>
            </a:r>
            <a:r>
              <a:rPr lang="en-GB" sz="2000" dirty="0"/>
              <a:t>controls</a:t>
            </a:r>
          </a:p>
        </p:txBody>
      </p:sp>
    </p:spTree>
    <p:extLst>
      <p:ext uri="{BB962C8B-B14F-4D97-AF65-F5344CB8AC3E}">
        <p14:creationId xmlns:p14="http://schemas.microsoft.com/office/powerpoint/2010/main" val="45077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The open office – lighting for many demands</a:t>
            </a:r>
            <a:endParaRPr lang="sv-SE" dirty="0"/>
          </a:p>
        </p:txBody>
      </p:sp>
      <p:pic>
        <p:nvPicPr>
          <p:cNvPr id="5" name="Platshållare för bild 4" descr="5.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16253"/>
            <a:ext cx="1621468" cy="236096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5559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cell.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en-GB" dirty="0" smtClean="0"/>
              <a:t>The cellular office – a room for focus and concentration</a:t>
            </a:r>
            <a:endParaRPr lang="en-GB" dirty="0"/>
          </a:p>
        </p:txBody>
      </p:sp>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782054"/>
            <a:ext cx="1656183" cy="241151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37231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All areas can be used – not only for walking around</a:t>
            </a:r>
            <a:endParaRPr lang="en-GB" dirty="0"/>
          </a:p>
        </p:txBody>
      </p:sp>
      <p:pic>
        <p:nvPicPr>
          <p:cNvPr id="5" name="Platshållare för bild 4" descr="Kommunikationsyta_1.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45551"/>
            <a:ext cx="1621468" cy="236096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8434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The small meeting room – a creative bubble</a:t>
            </a:r>
            <a:endParaRPr lang="en-GB" dirty="0"/>
          </a:p>
        </p:txBody>
      </p:sp>
      <p:pic>
        <p:nvPicPr>
          <p:cNvPr id="4" name="Platshållare för bild 3" descr="4.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1" y="3836480"/>
            <a:ext cx="1693476" cy="236510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39737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The small conference room – a place for smart meetings</a:t>
            </a:r>
            <a:endParaRPr lang="en-GB" dirty="0"/>
          </a:p>
        </p:txBody>
      </p:sp>
      <p:pic>
        <p:nvPicPr>
          <p:cNvPr id="6" name="Platshållare för bild 5" descr="1.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582" y="3789040"/>
            <a:ext cx="1644413" cy="241347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51462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The large conference room – let’s do some business</a:t>
            </a:r>
            <a:endParaRPr lang="en-GB" dirty="0"/>
          </a:p>
        </p:txBody>
      </p:sp>
      <p:pic>
        <p:nvPicPr>
          <p:cNvPr id="6" name="Platshållare för bild 5" descr="2.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45551"/>
            <a:ext cx="1621468" cy="236096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8283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Open</a:t>
            </a:r>
            <a:r>
              <a:rPr lang="sv-SE" dirty="0" smtClean="0"/>
              <a:t> areas – </a:t>
            </a:r>
            <a:r>
              <a:rPr lang="sv-SE" dirty="0" err="1" smtClean="0"/>
              <a:t>room</a:t>
            </a:r>
            <a:r>
              <a:rPr lang="sv-SE" dirty="0" smtClean="0"/>
              <a:t> for </a:t>
            </a:r>
            <a:r>
              <a:rPr lang="sv-SE" dirty="0" err="1" smtClean="0"/>
              <a:t>work</a:t>
            </a:r>
            <a:r>
              <a:rPr lang="sv-SE" dirty="0" smtClean="0"/>
              <a:t> and meetings</a:t>
            </a:r>
            <a:endParaRPr lang="sv-SE" dirty="0"/>
          </a:p>
        </p:txBody>
      </p:sp>
      <p:pic>
        <p:nvPicPr>
          <p:cNvPr id="7" name="Platshållare för bild 6" descr="3_p.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31520"/>
            <a:ext cx="1621468" cy="237088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5840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Parc </a:t>
            </a:r>
            <a:r>
              <a:rPr lang="sv-SE" dirty="0" err="1" smtClean="0"/>
              <a:t>with</a:t>
            </a:r>
            <a:r>
              <a:rPr lang="sv-SE" dirty="0" smtClean="0"/>
              <a:t> </a:t>
            </a:r>
            <a:r>
              <a:rPr lang="sv-SE" dirty="0" err="1" smtClean="0"/>
              <a:t>Allfive</a:t>
            </a:r>
            <a:r>
              <a:rPr lang="sv-SE" dirty="0" smtClean="0"/>
              <a:t> LED</a:t>
            </a:r>
            <a:endParaRPr lang="sv-SE" dirty="0"/>
          </a:p>
        </p:txBody>
      </p:sp>
      <p:pic>
        <p:nvPicPr>
          <p:cNvPr id="5" name="Platshållare för bild 4" descr="Garage - AllFive03.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36480"/>
            <a:ext cx="1621468" cy="236096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6948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47864" y="78974"/>
            <a:ext cx="4932040" cy="1143000"/>
          </a:xfrm>
        </p:spPr>
        <p:txBody>
          <a:bodyPr/>
          <a:lstStyle/>
          <a:p>
            <a:r>
              <a:rPr lang="sv-SE" sz="2800" dirty="0" smtClean="0"/>
              <a:t>Office </a:t>
            </a:r>
            <a:r>
              <a:rPr lang="sv-SE" sz="2800" dirty="0" err="1" smtClean="0"/>
              <a:t>work</a:t>
            </a:r>
            <a:r>
              <a:rPr lang="sv-SE" sz="2800" dirty="0" smtClean="0"/>
              <a:t> is flexible </a:t>
            </a:r>
            <a:r>
              <a:rPr lang="sv-SE" sz="2800" dirty="0" err="1" smtClean="0"/>
              <a:t>today</a:t>
            </a:r>
            <a:endParaRPr lang="sv-SE" sz="2800" dirty="0"/>
          </a:p>
        </p:txBody>
      </p:sp>
      <p:sp>
        <p:nvSpPr>
          <p:cNvPr id="3" name="Platshållare för innehåll 2"/>
          <p:cNvSpPr>
            <a:spLocks noGrp="1"/>
          </p:cNvSpPr>
          <p:nvPr>
            <p:ph idx="1"/>
          </p:nvPr>
        </p:nvSpPr>
        <p:spPr>
          <a:xfrm>
            <a:off x="1475656" y="3501008"/>
            <a:ext cx="3888432" cy="4388309"/>
          </a:xfrm>
        </p:spPr>
        <p:txBody>
          <a:bodyPr/>
          <a:lstStyle/>
          <a:p>
            <a:endParaRPr lang="en-GB" kern="1200" dirty="0" smtClean="0"/>
          </a:p>
          <a:p>
            <a:endParaRPr lang="en-GB" kern="1200" dirty="0"/>
          </a:p>
          <a:p>
            <a:endParaRPr lang="en-GB" kern="1200" dirty="0" smtClean="0"/>
          </a:p>
          <a:p>
            <a:endParaRPr lang="en-GB" kern="1200" dirty="0"/>
          </a:p>
          <a:p>
            <a:endParaRPr lang="en-GB" kern="1200" dirty="0" smtClean="0"/>
          </a:p>
          <a:p>
            <a:endParaRPr lang="en-GB" kern="1200" dirty="0" smtClean="0"/>
          </a:p>
          <a:p>
            <a:r>
              <a:rPr lang="en-GB" kern="1200" dirty="0" smtClean="0"/>
              <a:t>The </a:t>
            </a:r>
            <a:r>
              <a:rPr lang="en-GB" kern="1200" dirty="0" smtClean="0"/>
              <a:t>layout is based on how we work – the Activity Based Office (ABO) is here.</a:t>
            </a:r>
          </a:p>
          <a:p>
            <a:endParaRPr lang="en-GB" kern="1200" dirty="0" smtClean="0"/>
          </a:p>
          <a:p>
            <a:endParaRPr lang="en-GB" dirty="0" smtClean="0"/>
          </a:p>
        </p:txBody>
      </p:sp>
      <p:pic>
        <p:nvPicPr>
          <p:cNvPr id="7" name="Platshållare för innehåll 6" descr="140602_000006.jpg"/>
          <p:cNvPicPr>
            <a:picLocks noGrp="1" noChangeAspect="1"/>
          </p:cNvPicPr>
          <p:nvPr>
            <p:ph sz="quarter" idx="10"/>
          </p:nvPr>
        </p:nvPicPr>
        <p:blipFill>
          <a:blip r:embed="rId3" cstate="email">
            <a:extLst>
              <a:ext uri="{28A0092B-C50C-407E-A947-70E740481C1C}">
                <a14:useLocalDpi xmlns:a14="http://schemas.microsoft.com/office/drawing/2010/main"/>
              </a:ext>
            </a:extLst>
          </a:blip>
          <a:srcRect/>
          <a:stretch>
            <a:fillRect/>
          </a:stretch>
        </p:blipFill>
        <p:spPr>
          <a:xfrm>
            <a:off x="-379093" y="5805264"/>
            <a:ext cx="379093" cy="568639"/>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36" y="43074"/>
            <a:ext cx="3084467" cy="4626701"/>
          </a:xfrm>
          <a:prstGeom prst="rect">
            <a:avLst/>
          </a:prstGeom>
        </p:spPr>
      </p:pic>
      <p:sp>
        <p:nvSpPr>
          <p:cNvPr id="6" name="Rectangle 5"/>
          <p:cNvSpPr/>
          <p:nvPr/>
        </p:nvSpPr>
        <p:spPr>
          <a:xfrm>
            <a:off x="3635896" y="1124744"/>
            <a:ext cx="5328592" cy="978730"/>
          </a:xfrm>
          <a:prstGeom prst="rect">
            <a:avLst/>
          </a:prstGeom>
        </p:spPr>
        <p:txBody>
          <a:bodyPr wrap="square">
            <a:spAutoFit/>
          </a:bodyPr>
          <a:lstStyle/>
          <a:p>
            <a:pPr lvl="0" algn="l" eaLnBrk="1" hangingPunct="1">
              <a:spcBef>
                <a:spcPct val="20000"/>
              </a:spcBef>
              <a:spcAft>
                <a:spcPct val="10000"/>
              </a:spcAft>
              <a:buSzPct val="70000"/>
            </a:pPr>
            <a:r>
              <a:rPr lang="en-GB" sz="1600" dirty="0">
                <a:solidFill>
                  <a:srgbClr val="000000"/>
                </a:solidFill>
                <a:latin typeface="Arial"/>
              </a:rPr>
              <a:t>Todays technique enables us to work anywhere. </a:t>
            </a:r>
            <a:endParaRPr lang="en-GB" sz="1600" dirty="0" smtClean="0">
              <a:solidFill>
                <a:srgbClr val="000000"/>
              </a:solidFill>
              <a:latin typeface="Arial"/>
            </a:endParaRPr>
          </a:p>
          <a:p>
            <a:pPr lvl="0" algn="l" eaLnBrk="1" hangingPunct="1">
              <a:spcBef>
                <a:spcPct val="20000"/>
              </a:spcBef>
              <a:spcAft>
                <a:spcPct val="10000"/>
              </a:spcAft>
              <a:buSzPct val="70000"/>
            </a:pPr>
            <a:endParaRPr lang="en-GB" sz="1600" dirty="0" smtClean="0">
              <a:solidFill>
                <a:srgbClr val="000000"/>
              </a:solidFill>
              <a:latin typeface="Arial"/>
            </a:endParaRPr>
          </a:p>
          <a:p>
            <a:pPr lvl="0" algn="l" eaLnBrk="1" hangingPunct="1">
              <a:spcBef>
                <a:spcPct val="20000"/>
              </a:spcBef>
              <a:spcAft>
                <a:spcPct val="10000"/>
              </a:spcAft>
              <a:buSzPct val="70000"/>
            </a:pPr>
            <a:r>
              <a:rPr lang="en-GB" sz="1600" dirty="0" smtClean="0">
                <a:solidFill>
                  <a:srgbClr val="000000"/>
                </a:solidFill>
                <a:latin typeface="Arial"/>
              </a:rPr>
              <a:t>The </a:t>
            </a:r>
            <a:r>
              <a:rPr lang="en-GB" sz="1600" dirty="0">
                <a:solidFill>
                  <a:srgbClr val="000000"/>
                </a:solidFill>
                <a:latin typeface="Arial"/>
              </a:rPr>
              <a:t>office becomes a place for meeting and inspiration.</a:t>
            </a:r>
          </a:p>
        </p:txBody>
      </p:sp>
      <p:pic>
        <p:nvPicPr>
          <p:cNvPr id="8" name="Platshållare för innehåll 26"/>
          <p:cNvPicPr>
            <a:picLocks/>
          </p:cNvPicPr>
          <p:nvPr/>
        </p:nvPicPr>
        <p:blipFill>
          <a:blip r:embed="rId5" cstate="email">
            <a:extLst>
              <a:ext uri="{28A0092B-C50C-407E-A947-70E740481C1C}">
                <a14:useLocalDpi xmlns:a14="http://schemas.microsoft.com/office/drawing/2010/main"/>
              </a:ext>
            </a:extLst>
          </a:blip>
          <a:stretch>
            <a:fillRect/>
          </a:stretch>
        </p:blipFill>
        <p:spPr>
          <a:xfrm>
            <a:off x="5327576" y="2348880"/>
            <a:ext cx="3816424" cy="3789040"/>
          </a:xfrm>
          <a:prstGeom prst="rect">
            <a:avLst/>
          </a:prstGeom>
        </p:spPr>
      </p:pic>
    </p:spTree>
    <p:extLst>
      <p:ext uri="{BB962C8B-B14F-4D97-AF65-F5344CB8AC3E}">
        <p14:creationId xmlns:p14="http://schemas.microsoft.com/office/powerpoint/2010/main" val="39728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Well lit and fresh in restrooms </a:t>
            </a:r>
            <a:endParaRPr lang="en-GB" dirty="0"/>
          </a:p>
        </p:txBody>
      </p:sp>
      <p:pic>
        <p:nvPicPr>
          <p:cNvPr id="5" name="Platshållare för bild 4" descr="Restroom Shine.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4" name="Bildobjek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50470"/>
            <a:ext cx="1621468" cy="235112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824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13b.jpg"/>
          <p:cNvPicPr>
            <a:picLocks noGrp="1" noChangeAspect="1"/>
          </p:cNvPicPr>
          <p:nvPr>
            <p:ph idx="10"/>
          </p:nvPr>
        </p:nvPicPr>
        <p:blipFill rotWithShape="1">
          <a:blip r:embed="rId3" cstate="email">
            <a:extLst>
              <a:ext uri="{28A0092B-C50C-407E-A947-70E740481C1C}">
                <a14:useLocalDpi xmlns:a14="http://schemas.microsoft.com/office/drawing/2010/main"/>
              </a:ext>
            </a:extLst>
          </a:blip>
          <a:srcRect/>
          <a:stretch/>
        </p:blipFill>
        <p:spPr>
          <a:xfrm>
            <a:off x="268845" y="720411"/>
            <a:ext cx="4175125" cy="2592009"/>
          </a:xfrm>
        </p:spPr>
      </p:pic>
      <p:pic>
        <p:nvPicPr>
          <p:cNvPr id="15" name="Platshållare för innehåll 2" descr="141204_5157.jpg"/>
          <p:cNvPicPr>
            <a:picLocks noGrp="1" noChangeAspect="1"/>
          </p:cNvPicPr>
          <p:nvPr>
            <p:ph idx="10"/>
          </p:nvPr>
        </p:nvPicPr>
        <p:blipFill>
          <a:blip r:embed="rId4" cstate="email">
            <a:extLst>
              <a:ext uri="{28A0092B-C50C-407E-A947-70E740481C1C}">
                <a14:useLocalDpi xmlns:a14="http://schemas.microsoft.com/office/drawing/2010/main"/>
              </a:ext>
            </a:extLst>
          </a:blip>
          <a:srcRect/>
          <a:stretch>
            <a:fillRect/>
          </a:stretch>
        </p:blipFill>
        <p:spPr>
          <a:xfrm>
            <a:off x="4606662" y="3534895"/>
            <a:ext cx="4372048" cy="2714660"/>
          </a:xfrm>
        </p:spPr>
      </p:pic>
      <p:sp>
        <p:nvSpPr>
          <p:cNvPr id="6" name="Title 5"/>
          <p:cNvSpPr>
            <a:spLocks noGrp="1"/>
          </p:cNvSpPr>
          <p:nvPr>
            <p:ph type="title"/>
          </p:nvPr>
        </p:nvSpPr>
        <p:spPr/>
        <p:txBody>
          <a:bodyPr/>
          <a:lstStyle/>
          <a:p>
            <a:r>
              <a:rPr lang="en-GB" dirty="0" smtClean="0">
                <a:solidFill>
                  <a:srgbClr val="000000"/>
                </a:solidFill>
              </a:rPr>
              <a:t>Light </a:t>
            </a:r>
            <a:r>
              <a:rPr lang="en-GB" dirty="0">
                <a:solidFill>
                  <a:srgbClr val="000000"/>
                </a:solidFill>
              </a:rPr>
              <a:t>for activity and well-being</a:t>
            </a:r>
            <a:endParaRPr lang="en-GB" sz="1800" dirty="0"/>
          </a:p>
        </p:txBody>
      </p:sp>
      <p:sp>
        <p:nvSpPr>
          <p:cNvPr id="10" name="Content Placeholder 9"/>
          <p:cNvSpPr>
            <a:spLocks noGrp="1"/>
          </p:cNvSpPr>
          <p:nvPr>
            <p:ph idx="16"/>
          </p:nvPr>
        </p:nvSpPr>
        <p:spPr>
          <a:xfrm>
            <a:off x="4818876" y="5711570"/>
            <a:ext cx="4063736" cy="333285"/>
          </a:xfrm>
        </p:spPr>
        <p:txBody>
          <a:bodyPr/>
          <a:lstStyle/>
          <a:p>
            <a:r>
              <a:rPr lang="en-GB" dirty="0" err="1" smtClean="0"/>
              <a:t>Tunable</a:t>
            </a:r>
            <a:r>
              <a:rPr lang="en-GB" dirty="0" smtClean="0"/>
              <a:t> white in </a:t>
            </a:r>
            <a:r>
              <a:rPr lang="en-GB" dirty="0" err="1" smtClean="0"/>
              <a:t>applikations</a:t>
            </a:r>
            <a:endParaRPr lang="en-GB" dirty="0"/>
          </a:p>
        </p:txBody>
      </p:sp>
      <p:sp>
        <p:nvSpPr>
          <p:cNvPr id="11" name="Content Placeholder 10"/>
          <p:cNvSpPr>
            <a:spLocks noGrp="1"/>
          </p:cNvSpPr>
          <p:nvPr>
            <p:ph idx="17"/>
          </p:nvPr>
        </p:nvSpPr>
        <p:spPr>
          <a:xfrm>
            <a:off x="249965" y="2852936"/>
            <a:ext cx="4175125" cy="360040"/>
          </a:xfrm>
        </p:spPr>
        <p:txBody>
          <a:bodyPr/>
          <a:lstStyle/>
          <a:p>
            <a:r>
              <a:rPr lang="en-GB" smtClean="0"/>
              <a:t>Natural light for humans</a:t>
            </a:r>
            <a:endParaRPr lang="en-GB"/>
          </a:p>
        </p:txBody>
      </p:sp>
      <p:pic>
        <p:nvPicPr>
          <p:cNvPr id="16" name="Platshållare för innehåll 3" descr="Solstice_fire_Montana.jpg"/>
          <p:cNvPicPr>
            <a:picLocks noGrp="1" noChangeAspect="1"/>
          </p:cNvPicPr>
          <p:nvPr>
            <p:ph idx="15"/>
          </p:nvPr>
        </p:nvPicPr>
        <p:blipFill>
          <a:blip r:embed="rId5" cstate="email">
            <a:extLst>
              <a:ext uri="{28A0092B-C50C-407E-A947-70E740481C1C}">
                <a14:useLocalDpi xmlns:a14="http://schemas.microsoft.com/office/drawing/2010/main"/>
              </a:ext>
            </a:extLst>
          </a:blip>
          <a:srcRect/>
          <a:stretch>
            <a:fillRect/>
          </a:stretch>
        </p:blipFill>
        <p:spPr>
          <a:xfrm>
            <a:off x="258968" y="3535633"/>
            <a:ext cx="2521835" cy="1511349"/>
          </a:xfrm>
        </p:spPr>
      </p:pic>
      <p:sp>
        <p:nvSpPr>
          <p:cNvPr id="9" name="Content Placeholder 8"/>
          <p:cNvSpPr>
            <a:spLocks noGrp="1"/>
          </p:cNvSpPr>
          <p:nvPr>
            <p:ph idx="18"/>
          </p:nvPr>
        </p:nvSpPr>
        <p:spPr>
          <a:xfrm>
            <a:off x="1763688" y="6338378"/>
            <a:ext cx="4175125" cy="360040"/>
          </a:xfrm>
        </p:spPr>
        <p:txBody>
          <a:bodyPr/>
          <a:lstStyle/>
          <a:p>
            <a:endParaRPr lang="fi-FI" dirty="0"/>
          </a:p>
        </p:txBody>
      </p:sp>
      <p:pic>
        <p:nvPicPr>
          <p:cNvPr id="20" name="Platshållare för innehåll 4" descr="13b.jpg"/>
          <p:cNvPicPr>
            <a:picLocks noGrp="1" noChangeAspect="1"/>
          </p:cNvPicPr>
          <p:nvPr>
            <p:ph idx="10"/>
          </p:nvPr>
        </p:nvPicPr>
        <p:blipFill rotWithShape="1">
          <a:blip r:embed="rId6" cstate="email">
            <a:extLst>
              <a:ext uri="{28A0092B-C50C-407E-A947-70E740481C1C}">
                <a14:useLocalDpi xmlns:a14="http://schemas.microsoft.com/office/drawing/2010/main"/>
              </a:ext>
            </a:extLst>
          </a:blip>
          <a:srcRect/>
          <a:stretch/>
        </p:blipFill>
        <p:spPr>
          <a:xfrm flipH="1" flipV="1">
            <a:off x="-612576" y="980728"/>
            <a:ext cx="73643" cy="45719"/>
          </a:xfr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6662" y="733978"/>
            <a:ext cx="4372048" cy="2614485"/>
          </a:xfrm>
          <a:prstGeom prst="rect">
            <a:avLst/>
          </a:prstGeom>
        </p:spPr>
      </p:pic>
      <p:pic>
        <p:nvPicPr>
          <p:cNvPr id="24" name="Platshållare för innehåll 3" descr="lamp.jpg"/>
          <p:cNvPicPr>
            <a:picLocks noGrp="1" noChangeAspect="1"/>
          </p:cNvPicPr>
          <p:nvPr>
            <p:ph idx="10"/>
          </p:nvPr>
        </p:nvPicPr>
        <p:blipFill>
          <a:blip r:embed="rId8" cstate="email">
            <a:extLst>
              <a:ext uri="{28A0092B-C50C-407E-A947-70E740481C1C}">
                <a14:useLocalDpi xmlns:a14="http://schemas.microsoft.com/office/drawing/2010/main"/>
              </a:ext>
            </a:extLst>
          </a:blip>
          <a:srcRect/>
          <a:stretch>
            <a:fillRect/>
          </a:stretch>
        </p:blipFill>
        <p:spPr>
          <a:xfrm>
            <a:off x="2262998" y="4918293"/>
            <a:ext cx="2206616" cy="1320641"/>
          </a:xfrm>
        </p:spPr>
      </p:pic>
    </p:spTree>
    <p:extLst>
      <p:ext uri="{BB962C8B-B14F-4D97-AF65-F5344CB8AC3E}">
        <p14:creationId xmlns:p14="http://schemas.microsoft.com/office/powerpoint/2010/main" val="11295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Tunable</a:t>
            </a:r>
            <a:r>
              <a:rPr lang="en-GB" dirty="0" smtClean="0"/>
              <a:t> white –  </a:t>
            </a:r>
            <a:r>
              <a:rPr lang="en-GB" kern="1200" dirty="0" smtClean="0"/>
              <a:t>different situations </a:t>
            </a:r>
            <a:r>
              <a:rPr lang="en-GB" kern="1200" dirty="0"/>
              <a:t>require different light.</a:t>
            </a:r>
            <a:br>
              <a:rPr lang="en-GB" kern="1200" dirty="0"/>
            </a:br>
            <a:r>
              <a:rPr lang="en-GB" dirty="0" smtClean="0"/>
              <a:t> </a:t>
            </a:r>
            <a:endParaRPr lang="en-GB" dirty="0"/>
          </a:p>
        </p:txBody>
      </p:sp>
      <p:sp>
        <p:nvSpPr>
          <p:cNvPr id="3" name="Platshållare för innehåll 2"/>
          <p:cNvSpPr>
            <a:spLocks noGrp="1"/>
          </p:cNvSpPr>
          <p:nvPr>
            <p:ph idx="1"/>
          </p:nvPr>
        </p:nvSpPr>
        <p:spPr>
          <a:xfrm>
            <a:off x="4788024" y="1700213"/>
            <a:ext cx="3887664" cy="1656780"/>
          </a:xfrm>
        </p:spPr>
        <p:txBody>
          <a:bodyPr/>
          <a:lstStyle/>
          <a:p>
            <a:r>
              <a:rPr lang="en-GB" kern="1200" dirty="0" smtClean="0"/>
              <a:t>We are used to regulate the intensity of the light. </a:t>
            </a:r>
          </a:p>
          <a:p>
            <a:r>
              <a:rPr lang="en-GB" kern="1200" dirty="0" smtClean="0"/>
              <a:t>- Now we can also easily adjust the colour temperature!</a:t>
            </a:r>
          </a:p>
          <a:p>
            <a:endParaRPr lang="en-GB" kern="1200" dirty="0" smtClean="0"/>
          </a:p>
          <a:p>
            <a:endParaRPr lang="en-GB" kern="1200" dirty="0" smtClean="0"/>
          </a:p>
          <a:p>
            <a:endParaRPr lang="en-GB" dirty="0" smtClean="0"/>
          </a:p>
        </p:txBody>
      </p:sp>
      <p:pic>
        <p:nvPicPr>
          <p:cNvPr id="5" name="Platshållare för innehåll 4" descr="141204_5157.jpg"/>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0" y="0"/>
            <a:ext cx="4572000" cy="6858000"/>
          </a:xfrm>
        </p:spPr>
      </p:pic>
      <p:pic>
        <p:nvPicPr>
          <p:cNvPr id="6" name="Bildobjekt 6" descr="Namnlöst-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4149080"/>
            <a:ext cx="3784463" cy="1728192"/>
          </a:xfrm>
          <a:prstGeom prst="rect">
            <a:avLst/>
          </a:prstGeom>
        </p:spPr>
      </p:pic>
      <p:sp>
        <p:nvSpPr>
          <p:cNvPr id="7" name="textruta 8"/>
          <p:cNvSpPr txBox="1"/>
          <p:nvPr/>
        </p:nvSpPr>
        <p:spPr>
          <a:xfrm>
            <a:off x="4932040" y="5418010"/>
            <a:ext cx="2592288" cy="584776"/>
          </a:xfrm>
          <a:prstGeom prst="rect">
            <a:avLst/>
          </a:prstGeom>
          <a:noFill/>
        </p:spPr>
        <p:txBody>
          <a:bodyPr wrap="square" rtlCol="0">
            <a:spAutoFit/>
          </a:bodyPr>
          <a:lstStyle/>
          <a:p>
            <a:pPr algn="l"/>
            <a:r>
              <a:rPr lang="sv-SE" sz="1600" dirty="0" err="1" smtClean="0">
                <a:latin typeface="+mn-lt"/>
              </a:rPr>
              <a:t>Amount</a:t>
            </a:r>
            <a:r>
              <a:rPr lang="sv-SE" sz="1600" dirty="0" smtClean="0">
                <a:latin typeface="+mn-lt"/>
              </a:rPr>
              <a:t> </a:t>
            </a:r>
            <a:r>
              <a:rPr lang="sv-SE" sz="1600" dirty="0" err="1" smtClean="0">
                <a:latin typeface="+mn-lt"/>
              </a:rPr>
              <a:t>of</a:t>
            </a:r>
            <a:r>
              <a:rPr lang="sv-SE" sz="1600" dirty="0" smtClean="0">
                <a:latin typeface="+mn-lt"/>
              </a:rPr>
              <a:t> </a:t>
            </a:r>
            <a:r>
              <a:rPr lang="sv-SE" sz="1600" dirty="0" err="1" smtClean="0">
                <a:latin typeface="+mn-lt"/>
              </a:rPr>
              <a:t>light</a:t>
            </a:r>
            <a:r>
              <a:rPr lang="sv-SE" sz="1600" dirty="0" smtClean="0">
                <a:latin typeface="+mn-lt"/>
              </a:rPr>
              <a:t> </a:t>
            </a:r>
          </a:p>
          <a:p>
            <a:pPr algn="l"/>
            <a:r>
              <a:rPr lang="sv-SE" sz="1600" dirty="0" smtClean="0">
                <a:latin typeface="+mn-lt"/>
              </a:rPr>
              <a:t>Color </a:t>
            </a:r>
            <a:r>
              <a:rPr lang="sv-SE" sz="1600" dirty="0" err="1" smtClean="0">
                <a:latin typeface="+mn-lt"/>
              </a:rPr>
              <a:t>temperature</a:t>
            </a:r>
            <a:r>
              <a:rPr lang="sv-SE" sz="1600" dirty="0" smtClean="0">
                <a:latin typeface="+mn-lt"/>
              </a:rPr>
              <a:t> </a:t>
            </a:r>
            <a:r>
              <a:rPr lang="sv-SE" sz="1600" dirty="0" err="1" smtClean="0">
                <a:latin typeface="+mn-lt"/>
              </a:rPr>
              <a:t>of</a:t>
            </a:r>
            <a:r>
              <a:rPr lang="sv-SE" sz="1600" dirty="0" smtClean="0">
                <a:latin typeface="+mn-lt"/>
              </a:rPr>
              <a:t> </a:t>
            </a:r>
            <a:r>
              <a:rPr lang="sv-SE" sz="1600" dirty="0" err="1" smtClean="0">
                <a:latin typeface="+mn-lt"/>
              </a:rPr>
              <a:t>light</a:t>
            </a:r>
            <a:endParaRPr lang="sv-SE" sz="1600" dirty="0">
              <a:latin typeface="+mn-lt"/>
            </a:endParaRPr>
          </a:p>
        </p:txBody>
      </p:sp>
    </p:spTree>
    <p:extLst>
      <p:ext uri="{BB962C8B-B14F-4D97-AF65-F5344CB8AC3E}">
        <p14:creationId xmlns:p14="http://schemas.microsoft.com/office/powerpoint/2010/main" val="36449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bwMode="auto">
          <a:xfrm>
            <a:off x="-839" y="0"/>
            <a:ext cx="9143161" cy="72008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GB" dirty="0" smtClean="0"/>
              <a:t>Advanced fully controllable office </a:t>
            </a:r>
            <a:r>
              <a:rPr lang="en-GB" dirty="0" err="1" smtClean="0"/>
              <a:t>luminare</a:t>
            </a:r>
            <a:endParaRPr lang="en-GB" dirty="0"/>
          </a:p>
        </p:txBody>
      </p:sp>
      <p:sp>
        <p:nvSpPr>
          <p:cNvPr id="8" name="Rectangle 7"/>
          <p:cNvSpPr/>
          <p:nvPr/>
        </p:nvSpPr>
        <p:spPr bwMode="auto">
          <a:xfrm>
            <a:off x="839" y="6156971"/>
            <a:ext cx="9143161" cy="72008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New Roman" charset="0"/>
            </a:endParaRPr>
          </a:p>
        </p:txBody>
      </p:sp>
      <p:pic>
        <p:nvPicPr>
          <p:cNvPr id="9" name="Picture 6" descr="Fagerhul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2144" y="6579328"/>
            <a:ext cx="1596008" cy="196176"/>
          </a:xfrm>
          <a:prstGeom prst="rect">
            <a:avLst/>
          </a:prstGeom>
          <a:noFill/>
          <a:ln w="9525">
            <a:noFill/>
            <a:miter lim="800000"/>
            <a:headEnd/>
            <a:tailEnd/>
          </a:ln>
        </p:spPr>
      </p:pic>
      <p:pic>
        <p:nvPicPr>
          <p:cNvPr id="7" name="Content Placeholder 5" descr="H_Combilume_direct.jpg"/>
          <p:cNvPicPr>
            <a:picLocks noChangeAspect="1"/>
          </p:cNvPicPr>
          <p:nvPr/>
        </p:nvPicPr>
        <p:blipFill rotWithShape="1">
          <a:blip r:embed="rId4" cstate="email">
            <a:extLst>
              <a:ext uri="{28A0092B-C50C-407E-A947-70E740481C1C}">
                <a14:useLocalDpi xmlns:a14="http://schemas.microsoft.com/office/drawing/2010/main"/>
              </a:ext>
            </a:extLst>
          </a:blip>
          <a:srcRect r="-26"/>
          <a:stretch/>
        </p:blipFill>
        <p:spPr>
          <a:xfrm>
            <a:off x="6258" y="470907"/>
            <a:ext cx="9144001" cy="4500412"/>
          </a:xfrm>
          <a:prstGeom prst="rect">
            <a:avLst/>
          </a:prstGeom>
        </p:spPr>
      </p:pic>
      <p:pic>
        <p:nvPicPr>
          <p:cNvPr id="10" name="Bildobjekt 6" descr="Namnlöst-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984" y="4984555"/>
            <a:ext cx="3784463" cy="1728192"/>
          </a:xfrm>
          <a:prstGeom prst="rect">
            <a:avLst/>
          </a:prstGeom>
        </p:spPr>
      </p:pic>
      <p:sp>
        <p:nvSpPr>
          <p:cNvPr id="11" name="textruta 8"/>
          <p:cNvSpPr txBox="1"/>
          <p:nvPr/>
        </p:nvSpPr>
        <p:spPr>
          <a:xfrm>
            <a:off x="4644008" y="6253485"/>
            <a:ext cx="2592288" cy="584776"/>
          </a:xfrm>
          <a:prstGeom prst="rect">
            <a:avLst/>
          </a:prstGeom>
          <a:noFill/>
        </p:spPr>
        <p:txBody>
          <a:bodyPr wrap="square" rtlCol="0">
            <a:spAutoFit/>
          </a:bodyPr>
          <a:lstStyle/>
          <a:p>
            <a:pPr algn="l"/>
            <a:r>
              <a:rPr lang="sv-SE" sz="1600" dirty="0" err="1" smtClean="0">
                <a:latin typeface="+mn-lt"/>
              </a:rPr>
              <a:t>Amount</a:t>
            </a:r>
            <a:r>
              <a:rPr lang="sv-SE" sz="1600" dirty="0" smtClean="0">
                <a:latin typeface="+mn-lt"/>
              </a:rPr>
              <a:t> </a:t>
            </a:r>
            <a:r>
              <a:rPr lang="sv-SE" sz="1600" dirty="0" err="1" smtClean="0">
                <a:latin typeface="+mn-lt"/>
              </a:rPr>
              <a:t>of</a:t>
            </a:r>
            <a:r>
              <a:rPr lang="sv-SE" sz="1600" dirty="0" smtClean="0">
                <a:latin typeface="+mn-lt"/>
              </a:rPr>
              <a:t> </a:t>
            </a:r>
            <a:r>
              <a:rPr lang="sv-SE" sz="1600" dirty="0" err="1" smtClean="0">
                <a:latin typeface="+mn-lt"/>
              </a:rPr>
              <a:t>light</a:t>
            </a:r>
            <a:r>
              <a:rPr lang="sv-SE" sz="1600" dirty="0" smtClean="0">
                <a:latin typeface="+mn-lt"/>
              </a:rPr>
              <a:t> </a:t>
            </a:r>
          </a:p>
          <a:p>
            <a:pPr algn="l"/>
            <a:r>
              <a:rPr lang="sv-SE" sz="1600" dirty="0" smtClean="0">
                <a:latin typeface="+mn-lt"/>
              </a:rPr>
              <a:t>Color </a:t>
            </a:r>
            <a:r>
              <a:rPr lang="sv-SE" sz="1600" dirty="0" err="1" smtClean="0">
                <a:latin typeface="+mn-lt"/>
              </a:rPr>
              <a:t>temperature</a:t>
            </a:r>
            <a:r>
              <a:rPr lang="sv-SE" sz="1600" dirty="0" smtClean="0">
                <a:latin typeface="+mn-lt"/>
              </a:rPr>
              <a:t> </a:t>
            </a:r>
            <a:r>
              <a:rPr lang="sv-SE" sz="1600" dirty="0" err="1" smtClean="0">
                <a:latin typeface="+mn-lt"/>
              </a:rPr>
              <a:t>of</a:t>
            </a:r>
            <a:r>
              <a:rPr lang="sv-SE" sz="1600" dirty="0" smtClean="0">
                <a:latin typeface="+mn-lt"/>
              </a:rPr>
              <a:t> </a:t>
            </a:r>
            <a:r>
              <a:rPr lang="sv-SE" sz="1600" dirty="0" err="1" smtClean="0">
                <a:latin typeface="+mn-lt"/>
              </a:rPr>
              <a:t>light</a:t>
            </a:r>
            <a:endParaRPr lang="sv-SE" sz="1600" dirty="0">
              <a:latin typeface="+mn-lt"/>
            </a:endParaRPr>
          </a:p>
        </p:txBody>
      </p:sp>
    </p:spTree>
    <p:extLst>
      <p:ext uri="{BB962C8B-B14F-4D97-AF65-F5344CB8AC3E}">
        <p14:creationId xmlns:p14="http://schemas.microsoft.com/office/powerpoint/2010/main" val="4039415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Personal light in the cellular office</a:t>
            </a:r>
          </a:p>
        </p:txBody>
      </p:sp>
      <p:pic>
        <p:nvPicPr>
          <p:cNvPr id="4" name="Platshållare för bild 3" descr="4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6" name="Bildobjekt 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7" name="Bildobjekt 6">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8" name="Bildobjekt 7">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9" name="Bildobjekt 8">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10" name="Bildobjekt 9">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5" name="Bildobjekt 4"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1" name="Bildobjekt 10" descr="1.png">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2" name="Bildobjekt 11">
            <a:hlinkClick r:id="rId10"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326970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Cellular</a:t>
            </a:r>
            <a:r>
              <a:rPr lang="sv-SE" dirty="0" smtClean="0"/>
              <a:t> </a:t>
            </a:r>
            <a:r>
              <a:rPr lang="sv-SE" dirty="0" err="1" smtClean="0"/>
              <a:t>office</a:t>
            </a:r>
            <a:r>
              <a:rPr lang="sv-SE" dirty="0" smtClean="0"/>
              <a:t> </a:t>
            </a:r>
            <a:r>
              <a:rPr lang="sv-SE" dirty="0"/>
              <a:t>2700 K</a:t>
            </a:r>
          </a:p>
        </p:txBody>
      </p:sp>
      <p:pic>
        <p:nvPicPr>
          <p:cNvPr id="4" name="Platshållare för bild 3" descr="27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2" name="Bildobjekt 11" descr="1.png">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3" name="Bildobjekt 12">
            <a:hlinkClick r:id="rId10"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344477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Cellular</a:t>
            </a:r>
            <a:r>
              <a:rPr lang="sv-SE" dirty="0" smtClean="0"/>
              <a:t> </a:t>
            </a:r>
            <a:r>
              <a:rPr lang="sv-SE" dirty="0" err="1" smtClean="0"/>
              <a:t>office</a:t>
            </a:r>
            <a:r>
              <a:rPr lang="sv-SE" dirty="0" smtClean="0"/>
              <a:t> 3000 </a:t>
            </a:r>
            <a:r>
              <a:rPr lang="sv-SE" dirty="0"/>
              <a:t>K</a:t>
            </a:r>
          </a:p>
        </p:txBody>
      </p:sp>
      <p:pic>
        <p:nvPicPr>
          <p:cNvPr id="4" name="Platshållare för bild 3" descr="3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2" name="Bildobjekt 11" descr="1.png">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3" name="Bildobjekt 12">
            <a:hlinkClick r:id="rId10"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272582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Cellular</a:t>
            </a:r>
            <a:r>
              <a:rPr lang="sv-SE" dirty="0" smtClean="0"/>
              <a:t> </a:t>
            </a:r>
            <a:r>
              <a:rPr lang="sv-SE" dirty="0" err="1" smtClean="0"/>
              <a:t>office</a:t>
            </a:r>
            <a:r>
              <a:rPr lang="sv-SE" dirty="0" smtClean="0"/>
              <a:t> 4000 </a:t>
            </a:r>
            <a:r>
              <a:rPr lang="sv-SE" dirty="0"/>
              <a:t>K</a:t>
            </a:r>
          </a:p>
        </p:txBody>
      </p:sp>
      <p:pic>
        <p:nvPicPr>
          <p:cNvPr id="4" name="Platshållare för bild 3" descr="4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2" name="Bildobjekt 11" descr="1.png">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3" name="Bildobjekt 12">
            <a:hlinkClick r:id="rId10"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5384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Cellular</a:t>
            </a:r>
            <a:r>
              <a:rPr lang="sv-SE" dirty="0" smtClean="0"/>
              <a:t> </a:t>
            </a:r>
            <a:r>
              <a:rPr lang="sv-SE" dirty="0" err="1" smtClean="0"/>
              <a:t>office</a:t>
            </a:r>
            <a:r>
              <a:rPr lang="sv-SE" dirty="0" smtClean="0"/>
              <a:t> 5000 </a:t>
            </a:r>
            <a:r>
              <a:rPr lang="sv-SE" dirty="0"/>
              <a:t>K</a:t>
            </a:r>
          </a:p>
        </p:txBody>
      </p:sp>
      <p:pic>
        <p:nvPicPr>
          <p:cNvPr id="4" name="Platshållare för bild 3" descr="5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2" name="Bildobjekt 11" descr="1.png">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3" name="Bildobjekt 12">
            <a:hlinkClick r:id="rId10"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32146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Cellular</a:t>
            </a:r>
            <a:r>
              <a:rPr lang="sv-SE" dirty="0" smtClean="0"/>
              <a:t> </a:t>
            </a:r>
            <a:r>
              <a:rPr lang="sv-SE" dirty="0" err="1" smtClean="0"/>
              <a:t>office</a:t>
            </a:r>
            <a:r>
              <a:rPr lang="sv-SE" dirty="0" smtClean="0"/>
              <a:t> 6500 </a:t>
            </a:r>
            <a:r>
              <a:rPr lang="sv-SE" dirty="0"/>
              <a:t>K</a:t>
            </a:r>
          </a:p>
        </p:txBody>
      </p:sp>
      <p:pic>
        <p:nvPicPr>
          <p:cNvPr id="4" name="Platshållare för bild 3" descr="6500.jpg"/>
          <p:cNvPicPr>
            <a:picLocks noGrp="1" noChangeAspect="1"/>
          </p:cNvPicPr>
          <p:nvPr>
            <p:ph type="pic" idx="1"/>
          </p:nvPr>
        </p:nvPicPr>
        <p:blipFill>
          <a:blip r:embed="rId3" cstate="email">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a:ext>
            </a:extLst>
          </a:blip>
          <a:srcRect/>
          <a:stretch>
            <a:fillRect/>
          </a:stretch>
        </p:blipFill>
        <p:spPr/>
      </p:pic>
      <p:pic>
        <p:nvPicPr>
          <p:cNvPr id="5" name="Bildobjekt 4">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2" name="Bildobjekt 11" descr="1.png">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149536" y="5764925"/>
            <a:ext cx="310896" cy="310896"/>
          </a:xfrm>
          <a:prstGeom prst="rect">
            <a:avLst/>
          </a:prstGeom>
        </p:spPr>
      </p:pic>
      <p:pic>
        <p:nvPicPr>
          <p:cNvPr id="13" name="Bildobjekt 12">
            <a:hlinkClick r:id="rId11"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36171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Standard for </a:t>
            </a:r>
            <a:r>
              <a:rPr lang="sv-SE" sz="2400" dirty="0" err="1" smtClean="0"/>
              <a:t>workplace</a:t>
            </a:r>
            <a:r>
              <a:rPr lang="sv-SE" sz="2400" dirty="0" smtClean="0"/>
              <a:t> </a:t>
            </a:r>
            <a:r>
              <a:rPr lang="sv-SE" sz="2400" dirty="0" err="1" smtClean="0"/>
              <a:t>lighting</a:t>
            </a:r>
            <a:r>
              <a:rPr lang="sv-SE" sz="2400" dirty="0" smtClean="0"/>
              <a:t> </a:t>
            </a:r>
            <a:r>
              <a:rPr lang="sv-SE" sz="2400" dirty="0" smtClean="0"/>
              <a:t>EN </a:t>
            </a:r>
            <a:r>
              <a:rPr lang="sv-SE" sz="2400" dirty="0" smtClean="0"/>
              <a:t>12464-</a:t>
            </a:r>
            <a:r>
              <a:rPr lang="sv-SE" sz="2400" dirty="0" smtClean="0"/>
              <a:t>1,  </a:t>
            </a:r>
            <a:br>
              <a:rPr lang="sv-SE" sz="2400" dirty="0" smtClean="0"/>
            </a:br>
            <a:r>
              <a:rPr lang="sv-SE" sz="2400" dirty="0" smtClean="0"/>
              <a:t>  - ambient </a:t>
            </a:r>
            <a:r>
              <a:rPr lang="sv-SE" sz="2400" dirty="0" err="1" smtClean="0"/>
              <a:t>light</a:t>
            </a:r>
            <a:r>
              <a:rPr lang="sv-SE" sz="2400" dirty="0" smtClean="0"/>
              <a:t> </a:t>
            </a:r>
            <a:r>
              <a:rPr lang="sv-SE" sz="2400" dirty="0"/>
              <a:t>is </a:t>
            </a:r>
            <a:r>
              <a:rPr lang="sv-SE" sz="2400" dirty="0" err="1" smtClean="0"/>
              <a:t>also</a:t>
            </a:r>
            <a:r>
              <a:rPr lang="sv-SE" sz="2400" dirty="0" smtClean="0"/>
              <a:t> </a:t>
            </a:r>
            <a:r>
              <a:rPr lang="sv-SE" sz="2400" dirty="0" err="1" smtClean="0"/>
              <a:t>defined</a:t>
            </a:r>
            <a:r>
              <a:rPr lang="sv-SE" sz="2400" dirty="0" smtClean="0"/>
              <a:t>.</a:t>
            </a:r>
            <a:endParaRPr lang="sv-SE" sz="2400" dirty="0"/>
          </a:p>
        </p:txBody>
      </p:sp>
      <p:pic>
        <p:nvPicPr>
          <p:cNvPr id="12" name="Platshållare för bild 11" descr="12464-1b.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764704"/>
            <a:ext cx="9144000" cy="5472608"/>
          </a:xfrm>
        </p:spPr>
      </p:pic>
      <p:sp>
        <p:nvSpPr>
          <p:cNvPr id="6" name="Femhörning 5"/>
          <p:cNvSpPr/>
          <p:nvPr/>
        </p:nvSpPr>
        <p:spPr bwMode="auto">
          <a:xfrm>
            <a:off x="6156176" y="2132856"/>
            <a:ext cx="1410456" cy="432048"/>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lvl="0"/>
            <a:r>
              <a:rPr lang="sv-SE" sz="2000" dirty="0" smtClean="0">
                <a:solidFill>
                  <a:srgbClr val="FFFFFF"/>
                </a:solidFill>
                <a:latin typeface="Arial"/>
              </a:rPr>
              <a:t>300 (75) </a:t>
            </a:r>
            <a:r>
              <a:rPr lang="sv-SE" sz="2000" dirty="0" err="1" smtClean="0">
                <a:solidFill>
                  <a:srgbClr val="FFFFFF"/>
                </a:solidFill>
                <a:latin typeface="Arial"/>
              </a:rPr>
              <a:t>lx</a:t>
            </a:r>
            <a:endParaRPr lang="sv-SE" sz="2000" dirty="0" smtClean="0">
              <a:solidFill>
                <a:srgbClr val="FFFFFF"/>
              </a:solidFill>
              <a:latin typeface="Arial"/>
            </a:endParaRPr>
          </a:p>
        </p:txBody>
      </p:sp>
      <p:sp>
        <p:nvSpPr>
          <p:cNvPr id="8" name="Femhörning 7"/>
          <p:cNvSpPr/>
          <p:nvPr/>
        </p:nvSpPr>
        <p:spPr bwMode="auto">
          <a:xfrm flipH="1">
            <a:off x="4499992" y="2636912"/>
            <a:ext cx="1224136" cy="432048"/>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smtClean="0">
                <a:ln>
                  <a:noFill/>
                </a:ln>
                <a:solidFill>
                  <a:schemeClr val="bg1"/>
                </a:solidFill>
                <a:effectLst/>
                <a:latin typeface="+mn-lt"/>
              </a:rPr>
              <a:t>150</a:t>
            </a:r>
            <a:r>
              <a:rPr kumimoji="0" lang="sv-SE" sz="2000" b="0" i="0" u="none" strike="noStrike" cap="none" normalizeH="0" dirty="0" smtClean="0">
                <a:ln>
                  <a:noFill/>
                </a:ln>
                <a:solidFill>
                  <a:schemeClr val="bg1"/>
                </a:solidFill>
                <a:effectLst/>
                <a:latin typeface="+mn-lt"/>
              </a:rPr>
              <a:t> </a:t>
            </a:r>
            <a:r>
              <a:rPr kumimoji="0" lang="sv-SE" sz="2000" b="0" i="0" u="none" strike="noStrike" cap="none" normalizeH="0" baseline="0" dirty="0" err="1" smtClean="0">
                <a:ln>
                  <a:noFill/>
                </a:ln>
                <a:solidFill>
                  <a:schemeClr val="bg1"/>
                </a:solidFill>
                <a:effectLst/>
                <a:latin typeface="+mn-lt"/>
              </a:rPr>
              <a:t>lx</a:t>
            </a:r>
            <a:endParaRPr kumimoji="0" lang="sv-SE" sz="2000" b="0" i="0" u="none" strike="noStrike" cap="none" normalizeH="0" baseline="0" dirty="0" smtClean="0">
              <a:ln>
                <a:noFill/>
              </a:ln>
              <a:solidFill>
                <a:schemeClr val="bg1"/>
              </a:solidFill>
              <a:effectLst/>
              <a:latin typeface="+mn-lt"/>
            </a:endParaRPr>
          </a:p>
        </p:txBody>
      </p:sp>
      <p:sp>
        <p:nvSpPr>
          <p:cNvPr id="14" name="Femhörning 13"/>
          <p:cNvSpPr/>
          <p:nvPr/>
        </p:nvSpPr>
        <p:spPr bwMode="auto">
          <a:xfrm rot="5400000">
            <a:off x="962111" y="4230578"/>
            <a:ext cx="606481" cy="1163568"/>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vert270" wrap="none" lIns="91440" tIns="45720" rIns="91440" bIns="45720" numCol="1" rtlCol="0" anchor="ctr" anchorCtr="0" compatLnSpc="1">
            <a:prstTxWarp prst="textNoShape">
              <a:avLst/>
            </a:prstTxWarp>
          </a:bodyPr>
          <a:lstStyle/>
          <a:p>
            <a:pPr lvl="0"/>
            <a:r>
              <a:rPr lang="sv-SE" sz="2000" dirty="0" smtClean="0">
                <a:solidFill>
                  <a:srgbClr val="FFFFFF"/>
                </a:solidFill>
                <a:latin typeface="Arial"/>
              </a:rPr>
              <a:t>500 </a:t>
            </a:r>
            <a:r>
              <a:rPr lang="sv-SE" sz="2000" dirty="0" err="1" smtClean="0">
                <a:solidFill>
                  <a:srgbClr val="FFFFFF"/>
                </a:solidFill>
                <a:latin typeface="Arial"/>
              </a:rPr>
              <a:t>lx</a:t>
            </a:r>
            <a:endParaRPr lang="sv-SE" sz="2000" dirty="0" smtClean="0">
              <a:solidFill>
                <a:srgbClr val="FFFFFF"/>
              </a:solidFill>
              <a:latin typeface="Arial"/>
            </a:endParaRPr>
          </a:p>
        </p:txBody>
      </p:sp>
      <p:sp>
        <p:nvSpPr>
          <p:cNvPr id="15" name="Femhörning 14"/>
          <p:cNvSpPr/>
          <p:nvPr/>
        </p:nvSpPr>
        <p:spPr bwMode="auto">
          <a:xfrm rot="16200000">
            <a:off x="4628801" y="635895"/>
            <a:ext cx="606481" cy="1440162"/>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vert" wrap="none" lIns="91440" tIns="45720" rIns="91440" bIns="45720" numCol="1" rtlCol="0" anchor="ctr" anchorCtr="0" compatLnSpc="1">
            <a:prstTxWarp prst="textNoShape">
              <a:avLst/>
            </a:prstTxWarp>
          </a:bodyPr>
          <a:lstStyle/>
          <a:p>
            <a:pPr lvl="0"/>
            <a:r>
              <a:rPr lang="sv-SE" sz="2000" dirty="0" smtClean="0">
                <a:solidFill>
                  <a:srgbClr val="FFFFFF"/>
                </a:solidFill>
                <a:latin typeface="Arial"/>
              </a:rPr>
              <a:t>300 (50) </a:t>
            </a:r>
            <a:r>
              <a:rPr lang="sv-SE" sz="2000" dirty="0" err="1" smtClean="0">
                <a:solidFill>
                  <a:srgbClr val="FFFFFF"/>
                </a:solidFill>
                <a:latin typeface="Arial"/>
              </a:rPr>
              <a:t>lx</a:t>
            </a:r>
            <a:endParaRPr lang="sv-SE" sz="2000" dirty="0" smtClean="0">
              <a:solidFill>
                <a:srgbClr val="FFFFFF"/>
              </a:solidFill>
              <a:latin typeface="Arial"/>
            </a:endParaRPr>
          </a:p>
        </p:txBody>
      </p:sp>
      <p:sp>
        <p:nvSpPr>
          <p:cNvPr id="16" name="Femhörning 15"/>
          <p:cNvSpPr/>
          <p:nvPr/>
        </p:nvSpPr>
        <p:spPr bwMode="auto">
          <a:xfrm>
            <a:off x="2555776" y="2626971"/>
            <a:ext cx="1224136" cy="441989"/>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smtClean="0">
                <a:ln>
                  <a:noFill/>
                </a:ln>
                <a:solidFill>
                  <a:schemeClr val="bg1"/>
                </a:solidFill>
                <a:effectLst/>
                <a:latin typeface="+mn-lt"/>
              </a:rPr>
              <a:t>150</a:t>
            </a:r>
            <a:r>
              <a:rPr kumimoji="0" lang="sv-SE" sz="2000" b="0" i="0" u="none" strike="noStrike" cap="none" normalizeH="0" dirty="0" smtClean="0">
                <a:ln>
                  <a:noFill/>
                </a:ln>
                <a:solidFill>
                  <a:schemeClr val="bg1"/>
                </a:solidFill>
                <a:effectLst/>
                <a:latin typeface="+mn-lt"/>
              </a:rPr>
              <a:t> </a:t>
            </a:r>
            <a:r>
              <a:rPr kumimoji="0" lang="sv-SE" sz="2000" b="0" i="0" u="none" strike="noStrike" cap="none" normalizeH="0" baseline="0" dirty="0" err="1" smtClean="0">
                <a:ln>
                  <a:noFill/>
                </a:ln>
                <a:solidFill>
                  <a:schemeClr val="bg1"/>
                </a:solidFill>
                <a:effectLst/>
                <a:latin typeface="+mn-lt"/>
              </a:rPr>
              <a:t>lx</a:t>
            </a:r>
            <a:endParaRPr kumimoji="0" lang="sv-SE" sz="2000" b="0" i="0" u="none" strike="noStrike" cap="none" normalizeH="0" baseline="0" dirty="0" smtClean="0">
              <a:ln>
                <a:noFill/>
              </a:ln>
              <a:solidFill>
                <a:schemeClr val="bg1"/>
              </a:solidFill>
              <a:effectLst/>
              <a:latin typeface="+mn-lt"/>
            </a:endParaRPr>
          </a:p>
        </p:txBody>
      </p:sp>
      <p:sp>
        <p:nvSpPr>
          <p:cNvPr id="13" name="Femhörning 12"/>
          <p:cNvSpPr/>
          <p:nvPr/>
        </p:nvSpPr>
        <p:spPr bwMode="auto">
          <a:xfrm>
            <a:off x="1043608" y="3061272"/>
            <a:ext cx="1072497" cy="484632"/>
          </a:xfrm>
          <a:prstGeom prst="homePlate">
            <a:avLst/>
          </a:prstGeom>
          <a:solidFill>
            <a:srgbClr val="69A1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smtClean="0">
                <a:ln>
                  <a:noFill/>
                </a:ln>
                <a:solidFill>
                  <a:schemeClr val="bg1"/>
                </a:solidFill>
                <a:effectLst/>
                <a:latin typeface="+mn-lt"/>
              </a:rPr>
              <a:t>500 </a:t>
            </a:r>
            <a:r>
              <a:rPr kumimoji="0" lang="sv-SE" sz="2000" b="0" i="0" u="none" strike="noStrike" cap="none" normalizeH="0" baseline="0" dirty="0" err="1" smtClean="0">
                <a:ln>
                  <a:noFill/>
                </a:ln>
                <a:solidFill>
                  <a:schemeClr val="bg1"/>
                </a:solidFill>
                <a:effectLst/>
                <a:latin typeface="+mn-lt"/>
              </a:rPr>
              <a:t>lx</a:t>
            </a:r>
            <a:endParaRPr kumimoji="0" lang="sv-SE" sz="2000" b="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5481310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4000.jpg">
            <a:hlinkClick r:id="rId3" action="ppaction://hlinksldjump"/>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en-GB" dirty="0"/>
              <a:t>Dynamic in the open plan office</a:t>
            </a:r>
          </a:p>
        </p:txBody>
      </p:sp>
      <p:pic>
        <p:nvPicPr>
          <p:cNvPr id="5" name="Bildobjekt 4">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2" name="Bildobjekt 11" descr="åter.png">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4" name="Bildobjekt 13">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3804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Open</a:t>
            </a:r>
            <a:r>
              <a:rPr lang="sv-SE" dirty="0" smtClean="0"/>
              <a:t> plan </a:t>
            </a:r>
            <a:r>
              <a:rPr lang="sv-SE" dirty="0" err="1" smtClean="0"/>
              <a:t>office</a:t>
            </a:r>
            <a:r>
              <a:rPr lang="sv-SE" dirty="0" smtClean="0"/>
              <a:t> 2700 K</a:t>
            </a:r>
            <a:endParaRPr lang="sv-SE" dirty="0"/>
          </a:p>
        </p:txBody>
      </p:sp>
      <p:pic>
        <p:nvPicPr>
          <p:cNvPr id="4" name="Platshållare för bild 3" descr="27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1" name="Bildobjekt 10"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3" name="Bildobjekt 12">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8138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3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sv-SE" dirty="0" err="1" smtClean="0"/>
              <a:t>Open</a:t>
            </a:r>
            <a:r>
              <a:rPr lang="sv-SE" dirty="0" smtClean="0"/>
              <a:t> plan </a:t>
            </a:r>
            <a:r>
              <a:rPr lang="sv-SE" dirty="0" err="1" smtClean="0"/>
              <a:t>office</a:t>
            </a:r>
            <a:r>
              <a:rPr lang="sv-SE" dirty="0" smtClean="0"/>
              <a:t> 3000 K</a:t>
            </a:r>
            <a:endParaRPr lang="sv-SE" dirty="0"/>
          </a:p>
        </p:txBody>
      </p:sp>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2" name="Bildobjekt 11"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4" name="Bildobjekt 13">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47840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4000.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sv-SE" dirty="0" err="1" smtClean="0"/>
              <a:t>Open</a:t>
            </a:r>
            <a:r>
              <a:rPr lang="sv-SE" dirty="0" smtClean="0"/>
              <a:t> plan </a:t>
            </a:r>
            <a:r>
              <a:rPr lang="sv-SE" dirty="0" err="1" smtClean="0"/>
              <a:t>office</a:t>
            </a:r>
            <a:r>
              <a:rPr lang="sv-SE" dirty="0" smtClean="0"/>
              <a:t> 4000 </a:t>
            </a:r>
            <a:r>
              <a:rPr lang="sv-SE" dirty="0"/>
              <a:t>K</a:t>
            </a:r>
          </a:p>
        </p:txBody>
      </p:sp>
      <p:pic>
        <p:nvPicPr>
          <p:cNvPr id="5" name="Bildobjekt 4">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2" name="Bildobjekt 11" descr="åter.png">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4" name="Bildobjekt 13">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64388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5000.jpg"/>
          <p:cNvPicPr>
            <a:picLocks noGrp="1" noChangeAspect="1"/>
          </p:cNvPicPr>
          <p:nvPr>
            <p:ph type="pic" idx="1"/>
          </p:nvPr>
        </p:nvPicPr>
        <p:blipFill>
          <a:blip r:embed="rId3" cstate="email">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sv-SE" dirty="0" err="1" smtClean="0"/>
              <a:t>Open</a:t>
            </a:r>
            <a:r>
              <a:rPr lang="sv-SE" dirty="0" smtClean="0"/>
              <a:t> plan </a:t>
            </a:r>
            <a:r>
              <a:rPr lang="sv-SE" dirty="0" err="1" smtClean="0"/>
              <a:t>office</a:t>
            </a:r>
            <a:r>
              <a:rPr lang="sv-SE" dirty="0" smtClean="0"/>
              <a:t> 5000 </a:t>
            </a:r>
            <a:r>
              <a:rPr lang="sv-SE" dirty="0"/>
              <a:t>K</a:t>
            </a:r>
          </a:p>
        </p:txBody>
      </p:sp>
      <p:pic>
        <p:nvPicPr>
          <p:cNvPr id="5" name="Bildobjekt 4">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2" name="Bildobjekt 11" descr="åter.png">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4" name="Bildobjekt 13">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5748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6500.jpg"/>
          <p:cNvPicPr>
            <a:picLocks noGrp="1" noChangeAspect="1"/>
          </p:cNvPicPr>
          <p:nvPr>
            <p:ph type="pic" idx="1"/>
          </p:nvPr>
        </p:nvPicPr>
        <p:blipFill>
          <a:blip r:embed="rId3" cstate="email">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a:ext>
            </a:extLst>
          </a:blip>
          <a:srcRect/>
          <a:stretch>
            <a:fillRect/>
          </a:stretch>
        </p:blipFill>
        <p:spPr/>
      </p:pic>
      <p:sp>
        <p:nvSpPr>
          <p:cNvPr id="2" name="Rubrik 1"/>
          <p:cNvSpPr>
            <a:spLocks noGrp="1"/>
          </p:cNvSpPr>
          <p:nvPr>
            <p:ph type="title"/>
          </p:nvPr>
        </p:nvSpPr>
        <p:spPr/>
        <p:txBody>
          <a:bodyPr/>
          <a:lstStyle/>
          <a:p>
            <a:r>
              <a:rPr lang="sv-SE" dirty="0" err="1" smtClean="0"/>
              <a:t>Open</a:t>
            </a:r>
            <a:r>
              <a:rPr lang="sv-SE" dirty="0" smtClean="0"/>
              <a:t> plan </a:t>
            </a:r>
            <a:r>
              <a:rPr lang="sv-SE" dirty="0" err="1" smtClean="0"/>
              <a:t>office</a:t>
            </a:r>
            <a:r>
              <a:rPr lang="sv-SE" dirty="0" smtClean="0"/>
              <a:t> 6500 </a:t>
            </a:r>
            <a:r>
              <a:rPr lang="sv-SE" dirty="0"/>
              <a:t>K</a:t>
            </a:r>
          </a:p>
        </p:txBody>
      </p:sp>
      <p:pic>
        <p:nvPicPr>
          <p:cNvPr id="5" name="Bildobjekt 4">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5776" y="5877272"/>
            <a:ext cx="585216" cy="176784"/>
          </a:xfrm>
          <a:prstGeom prst="rect">
            <a:avLst/>
          </a:prstGeom>
        </p:spPr>
      </p:pic>
      <p:pic>
        <p:nvPicPr>
          <p:cNvPr id="6" name="Bildobjekt 5">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0720" y="5877272"/>
            <a:ext cx="585216" cy="176784"/>
          </a:xfrm>
          <a:prstGeom prst="rect">
            <a:avLst/>
          </a:prstGeom>
        </p:spPr>
      </p:pic>
      <p:pic>
        <p:nvPicPr>
          <p:cNvPr id="7" name="Bildobjekt 6">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65664" y="5877272"/>
            <a:ext cx="585216" cy="176784"/>
          </a:xfrm>
          <a:prstGeom prst="rect">
            <a:avLst/>
          </a:prstGeom>
        </p:spPr>
      </p:pic>
      <p:pic>
        <p:nvPicPr>
          <p:cNvPr id="8" name="Bildobjekt 7">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0608" y="5877272"/>
            <a:ext cx="585216" cy="176784"/>
          </a:xfrm>
          <a:prstGeom prst="rect">
            <a:avLst/>
          </a:prstGeom>
        </p:spPr>
      </p:pic>
      <p:pic>
        <p:nvPicPr>
          <p:cNvPr id="9" name="Bildobjekt 8">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75552" y="5877272"/>
            <a:ext cx="585216" cy="176784"/>
          </a:xfrm>
          <a:prstGeom prst="rect">
            <a:avLst/>
          </a:prstGeom>
        </p:spPr>
      </p:pic>
      <p:pic>
        <p:nvPicPr>
          <p:cNvPr id="12" name="Bildobjekt 11" descr="åter.png">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9512" y="5805264"/>
            <a:ext cx="414528" cy="256032"/>
          </a:xfrm>
          <a:prstGeom prst="rect">
            <a:avLst/>
          </a:prstGeom>
        </p:spPr>
      </p:pic>
      <p:pic>
        <p:nvPicPr>
          <p:cNvPr id="14" name="Bildobjekt 13">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2440" y="5764925"/>
            <a:ext cx="310896" cy="310896"/>
          </a:xfrm>
          <a:prstGeom prst="rect">
            <a:avLst/>
          </a:prstGeom>
        </p:spPr>
      </p:pic>
    </p:spTree>
    <p:extLst>
      <p:ext uri="{BB962C8B-B14F-4D97-AF65-F5344CB8AC3E}">
        <p14:creationId xmlns:p14="http://schemas.microsoft.com/office/powerpoint/2010/main" val="403465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tx1"/>
                </a:solidFill>
              </a:rPr>
              <a:t>University </a:t>
            </a:r>
            <a:r>
              <a:rPr lang="en-GB" dirty="0" smtClean="0">
                <a:solidFill>
                  <a:schemeClr val="tx1"/>
                </a:solidFill>
              </a:rPr>
              <a:t>research about ambient lighting and health</a:t>
            </a:r>
            <a:endParaRPr lang="en-GB" dirty="0">
              <a:solidFill>
                <a:schemeClr val="tx1"/>
              </a:solidFill>
            </a:endParaRPr>
          </a:p>
        </p:txBody>
      </p:sp>
      <p:pic>
        <p:nvPicPr>
          <p:cNvPr id="8" name="Bildobjekt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760" y="2684451"/>
            <a:ext cx="7972671" cy="2112702"/>
          </a:xfrm>
          <a:prstGeom prst="rect">
            <a:avLst/>
          </a:prstGeom>
          <a:effectLst>
            <a:glow rad="101600">
              <a:schemeClr val="accent5">
                <a:satMod val="175000"/>
                <a:alpha val="40000"/>
              </a:schemeClr>
            </a:glow>
          </a:effectLst>
        </p:spPr>
      </p:pic>
      <p:sp>
        <p:nvSpPr>
          <p:cNvPr id="12" name="textruta 11"/>
          <p:cNvSpPr txBox="1"/>
          <p:nvPr/>
        </p:nvSpPr>
        <p:spPr>
          <a:xfrm>
            <a:off x="395536" y="2636912"/>
            <a:ext cx="2160240" cy="646331"/>
          </a:xfrm>
          <a:prstGeom prst="rect">
            <a:avLst/>
          </a:prstGeom>
          <a:noFill/>
        </p:spPr>
        <p:txBody>
          <a:bodyPr wrap="square" rtlCol="0">
            <a:spAutoFit/>
          </a:bodyPr>
          <a:lstStyle/>
          <a:p>
            <a:pPr eaLnBrk="0" hangingPunct="0"/>
            <a:r>
              <a:rPr lang="en-GB" sz="1800" dirty="0" smtClean="0">
                <a:solidFill>
                  <a:prstClr val="black"/>
                </a:solidFill>
                <a:latin typeface="Arial"/>
                <a:ea typeface="+mn-ea"/>
                <a:cs typeface="Arial"/>
              </a:rPr>
              <a:t>Direct or direct/indirect light?</a:t>
            </a:r>
            <a:endParaRPr lang="en-GB" sz="1800" dirty="0">
              <a:solidFill>
                <a:prstClr val="black"/>
              </a:solidFill>
              <a:latin typeface="Arial"/>
              <a:ea typeface="+mn-ea"/>
              <a:cs typeface="Arial"/>
            </a:endParaRPr>
          </a:p>
        </p:txBody>
      </p:sp>
      <p:sp>
        <p:nvSpPr>
          <p:cNvPr id="13" name="textruta 12"/>
          <p:cNvSpPr txBox="1"/>
          <p:nvPr/>
        </p:nvSpPr>
        <p:spPr>
          <a:xfrm>
            <a:off x="395536" y="4221088"/>
            <a:ext cx="792088" cy="369332"/>
          </a:xfrm>
          <a:prstGeom prst="rect">
            <a:avLst/>
          </a:prstGeom>
          <a:noFill/>
        </p:spPr>
        <p:txBody>
          <a:bodyPr wrap="square" rtlCol="0">
            <a:spAutoFit/>
          </a:bodyPr>
          <a:lstStyle/>
          <a:p>
            <a:pPr algn="ctr" eaLnBrk="0" hangingPunct="0"/>
            <a:r>
              <a:rPr lang="en-GB" sz="1800" smtClean="0">
                <a:solidFill>
                  <a:prstClr val="black"/>
                </a:solidFill>
                <a:latin typeface="Arial"/>
                <a:ea typeface="+mn-ea"/>
                <a:cs typeface="Arial"/>
              </a:rPr>
              <a:t>2001</a:t>
            </a:r>
            <a:endParaRPr lang="en-GB" sz="1800">
              <a:solidFill>
                <a:prstClr val="black"/>
              </a:solidFill>
              <a:latin typeface="Arial"/>
              <a:ea typeface="+mn-ea"/>
              <a:cs typeface="Arial"/>
            </a:endParaRPr>
          </a:p>
        </p:txBody>
      </p:sp>
      <p:sp>
        <p:nvSpPr>
          <p:cNvPr id="14" name="textruta 13"/>
          <p:cNvSpPr txBox="1"/>
          <p:nvPr/>
        </p:nvSpPr>
        <p:spPr>
          <a:xfrm>
            <a:off x="2843808" y="4725144"/>
            <a:ext cx="2376264" cy="1200329"/>
          </a:xfrm>
          <a:prstGeom prst="rect">
            <a:avLst/>
          </a:prstGeom>
          <a:noFill/>
        </p:spPr>
        <p:txBody>
          <a:bodyPr wrap="square" rtlCol="0">
            <a:spAutoFit/>
          </a:bodyPr>
          <a:lstStyle/>
          <a:p>
            <a:pPr algn="ctr" eaLnBrk="0" hangingPunct="0"/>
            <a:r>
              <a:rPr lang="en-GB" sz="1800" dirty="0" smtClean="0">
                <a:solidFill>
                  <a:prstClr val="black"/>
                </a:solidFill>
                <a:latin typeface="Arial"/>
                <a:ea typeface="+mn-ea"/>
                <a:cs typeface="Arial"/>
              </a:rPr>
              <a:t>Vertical light – do lighting levels and colour temperatures matter?</a:t>
            </a:r>
            <a:endParaRPr lang="en-GB" sz="1800" dirty="0">
              <a:solidFill>
                <a:prstClr val="black"/>
              </a:solidFill>
              <a:latin typeface="Arial"/>
              <a:ea typeface="+mn-ea"/>
              <a:cs typeface="Arial"/>
            </a:endParaRPr>
          </a:p>
        </p:txBody>
      </p:sp>
      <p:sp>
        <p:nvSpPr>
          <p:cNvPr id="15" name="textruta 14"/>
          <p:cNvSpPr txBox="1"/>
          <p:nvPr/>
        </p:nvSpPr>
        <p:spPr>
          <a:xfrm>
            <a:off x="3059832" y="3573016"/>
            <a:ext cx="720080" cy="369332"/>
          </a:xfrm>
          <a:prstGeom prst="rect">
            <a:avLst/>
          </a:prstGeom>
          <a:noFill/>
        </p:spPr>
        <p:txBody>
          <a:bodyPr wrap="square" rtlCol="0">
            <a:spAutoFit/>
          </a:bodyPr>
          <a:lstStyle/>
          <a:p>
            <a:pPr algn="ctr" eaLnBrk="0" hangingPunct="0"/>
            <a:r>
              <a:rPr lang="en-GB" sz="1800" smtClean="0">
                <a:solidFill>
                  <a:prstClr val="black"/>
                </a:solidFill>
                <a:latin typeface="Arial"/>
                <a:ea typeface="+mn-ea"/>
                <a:cs typeface="Arial"/>
              </a:rPr>
              <a:t>2007</a:t>
            </a:r>
            <a:endParaRPr lang="en-GB" sz="1800">
              <a:solidFill>
                <a:prstClr val="black"/>
              </a:solidFill>
              <a:latin typeface="Arial"/>
              <a:ea typeface="+mn-ea"/>
              <a:cs typeface="Arial"/>
            </a:endParaRPr>
          </a:p>
        </p:txBody>
      </p:sp>
      <p:sp>
        <p:nvSpPr>
          <p:cNvPr id="16" name="textruta 15"/>
          <p:cNvSpPr txBox="1"/>
          <p:nvPr/>
        </p:nvSpPr>
        <p:spPr>
          <a:xfrm>
            <a:off x="4572000" y="1412776"/>
            <a:ext cx="1944216" cy="923330"/>
          </a:xfrm>
          <a:prstGeom prst="rect">
            <a:avLst/>
          </a:prstGeom>
          <a:noFill/>
        </p:spPr>
        <p:txBody>
          <a:bodyPr wrap="square" rtlCol="0">
            <a:spAutoFit/>
          </a:bodyPr>
          <a:lstStyle/>
          <a:p>
            <a:pPr algn="ctr" eaLnBrk="0" hangingPunct="0"/>
            <a:r>
              <a:rPr lang="en-GB" sz="1800" dirty="0" smtClean="0">
                <a:solidFill>
                  <a:prstClr val="black"/>
                </a:solidFill>
                <a:latin typeface="Arial"/>
                <a:ea typeface="+mn-ea"/>
                <a:cs typeface="Arial"/>
              </a:rPr>
              <a:t>Does ambient light affect learning?</a:t>
            </a:r>
            <a:endParaRPr lang="en-GB" sz="1800" dirty="0">
              <a:solidFill>
                <a:prstClr val="black"/>
              </a:solidFill>
              <a:latin typeface="Arial"/>
              <a:ea typeface="+mn-ea"/>
              <a:cs typeface="Arial"/>
            </a:endParaRPr>
          </a:p>
        </p:txBody>
      </p:sp>
      <p:sp>
        <p:nvSpPr>
          <p:cNvPr id="17" name="textruta 16"/>
          <p:cNvSpPr txBox="1"/>
          <p:nvPr/>
        </p:nvSpPr>
        <p:spPr>
          <a:xfrm>
            <a:off x="4644008" y="3140968"/>
            <a:ext cx="720080" cy="369332"/>
          </a:xfrm>
          <a:prstGeom prst="rect">
            <a:avLst/>
          </a:prstGeom>
          <a:noFill/>
        </p:spPr>
        <p:txBody>
          <a:bodyPr wrap="square" rtlCol="0">
            <a:spAutoFit/>
          </a:bodyPr>
          <a:lstStyle/>
          <a:p>
            <a:pPr algn="ctr" eaLnBrk="0" hangingPunct="0"/>
            <a:r>
              <a:rPr lang="en-GB" sz="1800" smtClean="0">
                <a:solidFill>
                  <a:prstClr val="black"/>
                </a:solidFill>
                <a:latin typeface="Arial"/>
                <a:ea typeface="+mn-ea"/>
                <a:cs typeface="Arial"/>
              </a:rPr>
              <a:t>2009</a:t>
            </a:r>
            <a:endParaRPr lang="en-GB" sz="1800">
              <a:solidFill>
                <a:prstClr val="black"/>
              </a:solidFill>
              <a:latin typeface="Arial"/>
              <a:ea typeface="+mn-ea"/>
              <a:cs typeface="Arial"/>
            </a:endParaRPr>
          </a:p>
        </p:txBody>
      </p:sp>
      <p:sp>
        <p:nvSpPr>
          <p:cNvPr id="18" name="textruta 17"/>
          <p:cNvSpPr txBox="1"/>
          <p:nvPr/>
        </p:nvSpPr>
        <p:spPr>
          <a:xfrm>
            <a:off x="5868144" y="2852936"/>
            <a:ext cx="792088" cy="369332"/>
          </a:xfrm>
          <a:prstGeom prst="rect">
            <a:avLst/>
          </a:prstGeom>
          <a:noFill/>
        </p:spPr>
        <p:txBody>
          <a:bodyPr wrap="square" rtlCol="0">
            <a:spAutoFit/>
          </a:bodyPr>
          <a:lstStyle/>
          <a:p>
            <a:pPr algn="ctr" eaLnBrk="0" hangingPunct="0"/>
            <a:r>
              <a:rPr lang="en-GB" sz="1800" smtClean="0">
                <a:solidFill>
                  <a:prstClr val="black"/>
                </a:solidFill>
                <a:latin typeface="Arial"/>
                <a:ea typeface="+mn-ea"/>
                <a:cs typeface="Arial"/>
              </a:rPr>
              <a:t>2011</a:t>
            </a:r>
            <a:endParaRPr lang="en-GB" sz="1800">
              <a:solidFill>
                <a:prstClr val="black"/>
              </a:solidFill>
              <a:latin typeface="Arial"/>
              <a:ea typeface="+mn-ea"/>
              <a:cs typeface="Arial"/>
            </a:endParaRPr>
          </a:p>
        </p:txBody>
      </p:sp>
      <p:sp>
        <p:nvSpPr>
          <p:cNvPr id="19" name="textruta 18"/>
          <p:cNvSpPr txBox="1"/>
          <p:nvPr/>
        </p:nvSpPr>
        <p:spPr>
          <a:xfrm>
            <a:off x="6804248" y="2492896"/>
            <a:ext cx="864096" cy="369332"/>
          </a:xfrm>
          <a:prstGeom prst="rect">
            <a:avLst/>
          </a:prstGeom>
          <a:noFill/>
        </p:spPr>
        <p:txBody>
          <a:bodyPr wrap="square" rtlCol="0">
            <a:spAutoFit/>
          </a:bodyPr>
          <a:lstStyle/>
          <a:p>
            <a:pPr algn="ctr" eaLnBrk="0" hangingPunct="0"/>
            <a:r>
              <a:rPr lang="en-GB" sz="1800" smtClean="0">
                <a:solidFill>
                  <a:prstClr val="black"/>
                </a:solidFill>
                <a:latin typeface="Arial"/>
                <a:ea typeface="+mn-ea"/>
                <a:cs typeface="Arial"/>
              </a:rPr>
              <a:t>2013</a:t>
            </a:r>
            <a:endParaRPr lang="en-GB" sz="1800">
              <a:solidFill>
                <a:prstClr val="black"/>
              </a:solidFill>
              <a:latin typeface="Arial"/>
              <a:ea typeface="+mn-ea"/>
              <a:cs typeface="Arial"/>
            </a:endParaRPr>
          </a:p>
        </p:txBody>
      </p:sp>
      <p:sp>
        <p:nvSpPr>
          <p:cNvPr id="20" name="textruta 19"/>
          <p:cNvSpPr txBox="1"/>
          <p:nvPr/>
        </p:nvSpPr>
        <p:spPr>
          <a:xfrm>
            <a:off x="6012160" y="4438853"/>
            <a:ext cx="1728192" cy="646331"/>
          </a:xfrm>
          <a:prstGeom prst="rect">
            <a:avLst/>
          </a:prstGeom>
          <a:noFill/>
        </p:spPr>
        <p:txBody>
          <a:bodyPr wrap="square" rtlCol="0">
            <a:spAutoFit/>
          </a:bodyPr>
          <a:lstStyle/>
          <a:p>
            <a:pPr eaLnBrk="0" hangingPunct="0"/>
            <a:r>
              <a:rPr lang="en-GB" sz="1800" dirty="0" smtClean="0">
                <a:solidFill>
                  <a:prstClr val="black"/>
                </a:solidFill>
                <a:latin typeface="Arial"/>
                <a:ea typeface="+mn-ea"/>
                <a:cs typeface="Arial"/>
              </a:rPr>
              <a:t>Vertical light –</a:t>
            </a:r>
          </a:p>
          <a:p>
            <a:pPr eaLnBrk="0" hangingPunct="0"/>
            <a:r>
              <a:rPr lang="en-GB" sz="1800" dirty="0" smtClean="0">
                <a:solidFill>
                  <a:prstClr val="black"/>
                </a:solidFill>
                <a:latin typeface="Arial"/>
                <a:ea typeface="+mn-ea"/>
                <a:cs typeface="Arial"/>
              </a:rPr>
              <a:t>LED or T5?</a:t>
            </a:r>
            <a:endParaRPr lang="en-GB" sz="1800" dirty="0">
              <a:solidFill>
                <a:prstClr val="black"/>
              </a:solidFill>
              <a:latin typeface="Arial"/>
              <a:ea typeface="+mn-ea"/>
              <a:cs typeface="Arial"/>
            </a:endParaRPr>
          </a:p>
        </p:txBody>
      </p:sp>
      <p:sp>
        <p:nvSpPr>
          <p:cNvPr id="21" name="textruta 20"/>
          <p:cNvSpPr txBox="1"/>
          <p:nvPr/>
        </p:nvSpPr>
        <p:spPr>
          <a:xfrm>
            <a:off x="6660232" y="788511"/>
            <a:ext cx="2232248" cy="923330"/>
          </a:xfrm>
          <a:prstGeom prst="rect">
            <a:avLst/>
          </a:prstGeom>
          <a:noFill/>
        </p:spPr>
        <p:txBody>
          <a:bodyPr wrap="square" rtlCol="0">
            <a:spAutoFit/>
          </a:bodyPr>
          <a:lstStyle/>
          <a:p>
            <a:pPr algn="ctr" eaLnBrk="0" hangingPunct="0"/>
            <a:r>
              <a:rPr lang="en-GB" sz="1800" dirty="0" smtClean="0">
                <a:solidFill>
                  <a:prstClr val="black"/>
                </a:solidFill>
                <a:latin typeface="Arial"/>
                <a:ea typeface="+mn-ea"/>
                <a:cs typeface="Arial"/>
              </a:rPr>
              <a:t>Do pupils feel and perform better in indirect LED?</a:t>
            </a:r>
            <a:endParaRPr lang="en-GB" sz="1800" dirty="0">
              <a:solidFill>
                <a:prstClr val="black"/>
              </a:solidFill>
              <a:latin typeface="Arial"/>
              <a:ea typeface="+mn-ea"/>
              <a:cs typeface="Arial"/>
            </a:endParaRPr>
          </a:p>
        </p:txBody>
      </p:sp>
      <p:cxnSp>
        <p:nvCxnSpPr>
          <p:cNvPr id="3" name="Rak 2"/>
          <p:cNvCxnSpPr/>
          <p:nvPr/>
        </p:nvCxnSpPr>
        <p:spPr bwMode="auto">
          <a:xfrm flipV="1">
            <a:off x="1331640" y="3356992"/>
            <a:ext cx="0" cy="720080"/>
          </a:xfrm>
          <a:prstGeom prst="line">
            <a:avLst/>
          </a:prstGeom>
          <a:solidFill>
            <a:schemeClr val="folHlink"/>
          </a:solidFill>
          <a:ln w="9525" cap="flat" cmpd="sng" algn="ctr">
            <a:solidFill>
              <a:schemeClr val="tx1"/>
            </a:solidFill>
            <a:prstDash val="solid"/>
            <a:round/>
            <a:headEnd type="none" w="med" len="med"/>
            <a:tailEnd type="none" w="med" len="med"/>
          </a:ln>
          <a:effectLst/>
        </p:spPr>
      </p:cxnSp>
      <p:cxnSp>
        <p:nvCxnSpPr>
          <p:cNvPr id="22" name="Rak 21"/>
          <p:cNvCxnSpPr/>
          <p:nvPr/>
        </p:nvCxnSpPr>
        <p:spPr bwMode="auto">
          <a:xfrm flipV="1">
            <a:off x="6876256" y="3573016"/>
            <a:ext cx="0" cy="720080"/>
          </a:xfrm>
          <a:prstGeom prst="line">
            <a:avLst/>
          </a:prstGeom>
          <a:solidFill>
            <a:schemeClr val="folHlink"/>
          </a:solidFill>
          <a:ln w="9525" cap="flat" cmpd="sng" algn="ctr">
            <a:solidFill>
              <a:schemeClr val="tx1"/>
            </a:solidFill>
            <a:prstDash val="solid"/>
            <a:round/>
            <a:headEnd type="none" w="med" len="med"/>
            <a:tailEnd type="none" w="med" len="med"/>
          </a:ln>
          <a:effectLst/>
        </p:spPr>
      </p:cxnSp>
      <p:cxnSp>
        <p:nvCxnSpPr>
          <p:cNvPr id="23" name="Rak 22"/>
          <p:cNvCxnSpPr/>
          <p:nvPr/>
        </p:nvCxnSpPr>
        <p:spPr bwMode="auto">
          <a:xfrm flipV="1">
            <a:off x="7740352" y="2060848"/>
            <a:ext cx="0" cy="504056"/>
          </a:xfrm>
          <a:prstGeom prst="line">
            <a:avLst/>
          </a:prstGeom>
          <a:solidFill>
            <a:schemeClr val="folHlink"/>
          </a:solidFill>
          <a:ln w="9525" cap="flat" cmpd="sng" algn="ctr">
            <a:solidFill>
              <a:schemeClr val="tx1"/>
            </a:solidFill>
            <a:prstDash val="solid"/>
            <a:round/>
            <a:headEnd type="none" w="med" len="med"/>
            <a:tailEnd type="none" w="med" len="med"/>
          </a:ln>
          <a:effectLst/>
        </p:spPr>
      </p:cxnSp>
      <p:cxnSp>
        <p:nvCxnSpPr>
          <p:cNvPr id="24" name="Rak 23"/>
          <p:cNvCxnSpPr/>
          <p:nvPr/>
        </p:nvCxnSpPr>
        <p:spPr bwMode="auto">
          <a:xfrm flipV="1">
            <a:off x="5580112" y="2492896"/>
            <a:ext cx="0" cy="504056"/>
          </a:xfrm>
          <a:prstGeom prst="line">
            <a:avLst/>
          </a:prstGeom>
          <a:solidFill>
            <a:schemeClr val="folHlink"/>
          </a:solidFill>
          <a:ln w="9525" cap="flat" cmpd="sng" algn="ctr">
            <a:solidFill>
              <a:schemeClr val="tx1"/>
            </a:solidFill>
            <a:prstDash val="solid"/>
            <a:round/>
            <a:headEnd type="none" w="med" len="med"/>
            <a:tailEnd type="none" w="med" len="med"/>
          </a:ln>
          <a:effectLst/>
        </p:spPr>
      </p:cxnSp>
      <p:cxnSp>
        <p:nvCxnSpPr>
          <p:cNvPr id="25" name="Rak 24"/>
          <p:cNvCxnSpPr/>
          <p:nvPr/>
        </p:nvCxnSpPr>
        <p:spPr bwMode="auto">
          <a:xfrm flipV="1">
            <a:off x="4067944" y="4221088"/>
            <a:ext cx="0" cy="504056"/>
          </a:xfrm>
          <a:prstGeom prst="line">
            <a:avLst/>
          </a:prstGeom>
          <a:solidFill>
            <a:schemeClr val="folHlink"/>
          </a:solidFill>
          <a:ln w="9525" cap="flat" cmpd="sng" algn="ctr">
            <a:solidFill>
              <a:schemeClr val="tx1"/>
            </a:solidFill>
            <a:prstDash val="solid"/>
            <a:round/>
            <a:headEnd type="none" w="med" len="med"/>
            <a:tailEnd type="none" w="med" len="med"/>
          </a:ln>
          <a:effectLst/>
        </p:spPr>
      </p:cxnSp>
      <p:grpSp>
        <p:nvGrpSpPr>
          <p:cNvPr id="26" name="Grupp 25"/>
          <p:cNvGrpSpPr/>
          <p:nvPr/>
        </p:nvGrpSpPr>
        <p:grpSpPr>
          <a:xfrm>
            <a:off x="827584" y="4797152"/>
            <a:ext cx="1944216" cy="1438419"/>
            <a:chOff x="827584" y="4797152"/>
            <a:chExt cx="1944216" cy="1438419"/>
          </a:xfrm>
        </p:grpSpPr>
        <p:sp>
          <p:nvSpPr>
            <p:cNvPr id="27" name="textruta 26"/>
            <p:cNvSpPr txBox="1"/>
            <p:nvPr/>
          </p:nvSpPr>
          <p:spPr>
            <a:xfrm>
              <a:off x="827584" y="5589240"/>
              <a:ext cx="1944216" cy="646331"/>
            </a:xfrm>
            <a:prstGeom prst="rect">
              <a:avLst/>
            </a:prstGeom>
            <a:noFill/>
          </p:spPr>
          <p:txBody>
            <a:bodyPr wrap="square" rtlCol="0">
              <a:spAutoFit/>
            </a:bodyPr>
            <a:lstStyle/>
            <a:p>
              <a:pPr algn="ctr" eaLnBrk="0" hangingPunct="0"/>
              <a:r>
                <a:rPr lang="sv-SE" sz="1800" dirty="0" smtClean="0">
                  <a:solidFill>
                    <a:prstClr val="black"/>
                  </a:solidFill>
                  <a:latin typeface="Arial"/>
                  <a:ea typeface="+mn-ea"/>
                  <a:cs typeface="Arial"/>
                </a:rPr>
                <a:t>The </a:t>
              </a:r>
              <a:r>
                <a:rPr lang="sv-SE" sz="1800" dirty="0" err="1" smtClean="0">
                  <a:solidFill>
                    <a:prstClr val="black"/>
                  </a:solidFill>
                  <a:latin typeface="Arial"/>
                  <a:ea typeface="+mn-ea"/>
                  <a:cs typeface="Arial"/>
                </a:rPr>
                <a:t>third</a:t>
              </a:r>
              <a:r>
                <a:rPr lang="sv-SE" sz="1800" dirty="0" smtClean="0">
                  <a:solidFill>
                    <a:prstClr val="black"/>
                  </a:solidFill>
                  <a:latin typeface="Arial"/>
                  <a:ea typeface="+mn-ea"/>
                  <a:cs typeface="Arial"/>
                </a:rPr>
                <a:t> receptor!</a:t>
              </a:r>
              <a:endParaRPr lang="sv-SE" sz="1800" dirty="0">
                <a:solidFill>
                  <a:prstClr val="black"/>
                </a:solidFill>
                <a:latin typeface="Arial"/>
                <a:ea typeface="+mn-ea"/>
                <a:cs typeface="Arial"/>
              </a:endParaRPr>
            </a:p>
          </p:txBody>
        </p:sp>
        <p:cxnSp>
          <p:nvCxnSpPr>
            <p:cNvPr id="28" name="Rak 27"/>
            <p:cNvCxnSpPr/>
            <p:nvPr/>
          </p:nvCxnSpPr>
          <p:spPr bwMode="auto">
            <a:xfrm flipV="1">
              <a:off x="2195736" y="4797152"/>
              <a:ext cx="0" cy="792088"/>
            </a:xfrm>
            <a:prstGeom prst="line">
              <a:avLst/>
            </a:prstGeom>
            <a:solidFill>
              <a:schemeClr val="folHlink"/>
            </a:solidFill>
            <a:ln w="9525" cap="flat" cmpd="sng" algn="ctr">
              <a:solidFill>
                <a:schemeClr val="tx1"/>
              </a:solidFill>
              <a:prstDash val="solid"/>
              <a:round/>
              <a:headEnd type="none" w="med" len="med"/>
              <a:tailEnd type="none" w="med" len="med"/>
            </a:ln>
            <a:effectLst/>
          </p:spPr>
        </p:cxnSp>
      </p:grpSp>
      <p:grpSp>
        <p:nvGrpSpPr>
          <p:cNvPr id="29" name="Grupp 28"/>
          <p:cNvGrpSpPr/>
          <p:nvPr/>
        </p:nvGrpSpPr>
        <p:grpSpPr>
          <a:xfrm>
            <a:off x="1933530" y="4020458"/>
            <a:ext cx="1342326" cy="713978"/>
            <a:chOff x="1933530" y="4020458"/>
            <a:chExt cx="1342326" cy="713978"/>
          </a:xfrm>
        </p:grpSpPr>
        <p:sp>
          <p:nvSpPr>
            <p:cNvPr id="30" name="Ellips 29"/>
            <p:cNvSpPr/>
            <p:nvPr/>
          </p:nvSpPr>
          <p:spPr bwMode="auto">
            <a:xfrm>
              <a:off x="1933530" y="4020458"/>
              <a:ext cx="576064" cy="576064"/>
            </a:xfrm>
            <a:prstGeom prst="ellipse">
              <a:avLst/>
            </a:prstGeom>
            <a:noFill/>
            <a:ln w="57150" cap="flat" cmpd="sng" algn="ctr">
              <a:solidFill>
                <a:schemeClr val="tx1"/>
              </a:solidFill>
              <a:prstDash val="solid"/>
              <a:round/>
              <a:headEnd type="none" w="med" len="med"/>
              <a:tailEnd type="none" w="med" len="med"/>
            </a:ln>
            <a:effectLst>
              <a:glow rad="139700">
                <a:schemeClr val="accent3">
                  <a:satMod val="175000"/>
                  <a:alpha val="40000"/>
                </a:schemeClr>
              </a:glow>
            </a:effectLst>
          </p:spPr>
          <p:txBody>
            <a:bodyPr vert="horz" wrap="none" lIns="91440" tIns="45720" rIns="91440" bIns="45720" numCol="1" rtlCol="0" anchor="ctr" anchorCtr="0" compatLnSpc="1">
              <a:prstTxWarp prst="textNoShape">
                <a:avLst/>
              </a:prstTxWarp>
            </a:bodyPr>
            <a:lstStyle/>
            <a:p>
              <a:pPr algn="ctr" eaLnBrk="0" hangingPunct="0"/>
              <a:endParaRPr lang="en-GB" sz="1800" b="1" dirty="0" smtClean="0">
                <a:solidFill>
                  <a:prstClr val="black"/>
                </a:solidFill>
                <a:latin typeface="Arial"/>
                <a:ea typeface="+mn-ea"/>
              </a:endParaRPr>
            </a:p>
          </p:txBody>
        </p:sp>
        <p:sp>
          <p:nvSpPr>
            <p:cNvPr id="31" name="Ellips 30"/>
            <p:cNvSpPr/>
            <p:nvPr/>
          </p:nvSpPr>
          <p:spPr bwMode="auto">
            <a:xfrm>
              <a:off x="2005538" y="4092466"/>
              <a:ext cx="432048" cy="432048"/>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hangingPunct="0"/>
              <a:r>
                <a:rPr lang="en-GB" sz="3200" b="1" dirty="0" smtClean="0">
                  <a:solidFill>
                    <a:prstClr val="white"/>
                  </a:solidFill>
                  <a:latin typeface="Arial"/>
                </a:rPr>
                <a:t>!</a:t>
              </a:r>
            </a:p>
          </p:txBody>
        </p:sp>
        <p:sp>
          <p:nvSpPr>
            <p:cNvPr id="32" name="textruta 31"/>
            <p:cNvSpPr txBox="1"/>
            <p:nvPr/>
          </p:nvSpPr>
          <p:spPr>
            <a:xfrm>
              <a:off x="2483768" y="4365104"/>
              <a:ext cx="792088" cy="369332"/>
            </a:xfrm>
            <a:prstGeom prst="rect">
              <a:avLst/>
            </a:prstGeom>
            <a:noFill/>
          </p:spPr>
          <p:txBody>
            <a:bodyPr wrap="square" rtlCol="0">
              <a:spAutoFit/>
            </a:bodyPr>
            <a:lstStyle/>
            <a:p>
              <a:pPr algn="ctr" eaLnBrk="0" hangingPunct="0"/>
              <a:r>
                <a:rPr lang="sv-SE" sz="1800" dirty="0" smtClean="0">
                  <a:solidFill>
                    <a:prstClr val="black"/>
                  </a:solidFill>
                  <a:latin typeface="Arial"/>
                  <a:ea typeface="+mn-ea"/>
                  <a:cs typeface="Arial"/>
                </a:rPr>
                <a:t>2002</a:t>
              </a:r>
              <a:endParaRPr lang="sv-SE" sz="1800" dirty="0">
                <a:solidFill>
                  <a:prstClr val="black"/>
                </a:solidFill>
                <a:latin typeface="Arial"/>
                <a:ea typeface="+mn-ea"/>
                <a:cs typeface="Arial"/>
              </a:endParaRPr>
            </a:p>
          </p:txBody>
        </p:sp>
      </p:grpSp>
    </p:spTree>
    <p:extLst>
      <p:ext uri="{BB962C8B-B14F-4D97-AF65-F5344CB8AC3E}">
        <p14:creationId xmlns:p14="http://schemas.microsoft.com/office/powerpoint/2010/main" val="274340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E7D78"/>
                                      </p:to>
                                    </p:animClr>
                                  </p:sub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7E7D78"/>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subTnLst>
                                    <p:animClr clrSpc="rgb" dir="cw">
                                      <p:cBhvr override="childStyle">
                                        <p:cTn dur="1" fill="hold" display="0" masterRel="nextClick" afterEffect="1"/>
                                        <p:tgtEl>
                                          <p:spTgt spid="26"/>
                                        </p:tgtEl>
                                        <p:attrNameLst>
                                          <p:attrName>ppt_c</p:attrName>
                                        </p:attrNameLst>
                                      </p:cBhvr>
                                      <p:to>
                                        <a:srgbClr val="828282"/>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subTnLst>
                                    <p:animClr clrSpc="rgb" dir="cw">
                                      <p:cBhvr override="childStyle">
                                        <p:cTn dur="1" fill="hold" display="0" masterRel="nextClick" afterEffect="1"/>
                                        <p:tgtEl>
                                          <p:spTgt spid="25"/>
                                        </p:tgtEl>
                                        <p:attrNameLst>
                                          <p:attrName>ppt_c</p:attrName>
                                        </p:attrNameLst>
                                      </p:cBhvr>
                                      <p:to>
                                        <a:srgbClr val="7E7D78"/>
                                      </p:to>
                                    </p:animClr>
                                  </p:sub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7E7D78"/>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7E7D78"/>
                                      </p:to>
                                    </p:animClr>
                                  </p:sub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subTnLst>
                                    <p:animClr clrSpc="rgb" dir="cw">
                                      <p:cBhvr override="childStyle">
                                        <p:cTn dur="1" fill="hold" display="0" masterRel="nextClick" afterEffect="1"/>
                                        <p:tgtEl>
                                          <p:spTgt spid="24"/>
                                        </p:tgtEl>
                                        <p:attrNameLst>
                                          <p:attrName>ppt_c</p:attrName>
                                        </p:attrNameLst>
                                      </p:cBhvr>
                                      <p:to>
                                        <a:srgbClr val="7E7D78"/>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subTnLst>
                                    <p:animClr clrSpc="rgb" dir="cw">
                                      <p:cBhvr override="childStyle">
                                        <p:cTn dur="1" fill="hold" display="0" masterRel="nextClick" afterEffect="1"/>
                                        <p:tgtEl>
                                          <p:spTgt spid="22"/>
                                        </p:tgtEl>
                                        <p:attrNameLst>
                                          <p:attrName>ppt_c</p:attrName>
                                        </p:attrNameLst>
                                      </p:cBhvr>
                                      <p:to>
                                        <a:srgbClr val="7E7D78"/>
                                      </p:to>
                                    </p:animClr>
                                  </p:sub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subTnLst>
                                    <p:animClr clrSpc="rgb" dir="cw">
                                      <p:cBhvr override="childStyle">
                                        <p:cTn dur="1" fill="hold" display="0" masterRel="nextClick" afterEffect="1"/>
                                        <p:tgtEl>
                                          <p:spTgt spid="20"/>
                                        </p:tgtEl>
                                        <p:attrNameLst>
                                          <p:attrName>ppt_c</p:attrName>
                                        </p:attrNameLst>
                                      </p:cBhvr>
                                      <p:to>
                                        <a:srgbClr val="7E7D78"/>
                                      </p:to>
                                    </p:animClr>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Ambient </a:t>
            </a:r>
            <a:r>
              <a:rPr lang="sv-SE" dirty="0" err="1" smtClean="0"/>
              <a:t>light</a:t>
            </a:r>
            <a:r>
              <a:rPr lang="sv-SE" dirty="0" smtClean="0"/>
              <a:t> </a:t>
            </a:r>
            <a:r>
              <a:rPr lang="sv-SE" dirty="0" err="1" smtClean="0"/>
              <a:t>affects</a:t>
            </a:r>
            <a:r>
              <a:rPr lang="sv-SE" dirty="0" smtClean="0"/>
              <a:t> </a:t>
            </a:r>
            <a:r>
              <a:rPr lang="sv-SE" dirty="0" err="1" smtClean="0"/>
              <a:t>learning</a:t>
            </a:r>
            <a:r>
              <a:rPr lang="sv-SE" dirty="0" smtClean="0"/>
              <a:t> in </a:t>
            </a:r>
            <a:r>
              <a:rPr lang="sv-SE" dirty="0" err="1" smtClean="0"/>
              <a:t>schools</a:t>
            </a:r>
            <a:r>
              <a:rPr lang="sv-SE" dirty="0" smtClean="0"/>
              <a:t> and </a:t>
            </a:r>
            <a:r>
              <a:rPr lang="sv-SE" dirty="0" err="1" smtClean="0"/>
              <a:t>can</a:t>
            </a:r>
            <a:r>
              <a:rPr lang="sv-SE" dirty="0" smtClean="0"/>
              <a:t> </a:t>
            </a:r>
            <a:r>
              <a:rPr lang="sv-SE" dirty="0" err="1" smtClean="0"/>
              <a:t>improve</a:t>
            </a:r>
            <a:r>
              <a:rPr lang="sv-SE" dirty="0" smtClean="0"/>
              <a:t> </a:t>
            </a:r>
            <a:r>
              <a:rPr lang="sv-SE" dirty="0" err="1" smtClean="0"/>
              <a:t>grades</a:t>
            </a:r>
            <a:endParaRPr lang="sv-SE" dirty="0"/>
          </a:p>
        </p:txBody>
      </p:sp>
      <p:sp>
        <p:nvSpPr>
          <p:cNvPr id="3" name="Platshållare för innehåll 2"/>
          <p:cNvSpPr>
            <a:spLocks noGrp="1"/>
          </p:cNvSpPr>
          <p:nvPr>
            <p:ph idx="1"/>
          </p:nvPr>
        </p:nvSpPr>
        <p:spPr/>
        <p:txBody>
          <a:bodyPr/>
          <a:lstStyle/>
          <a:p>
            <a:pPr marL="342900" lvl="0" indent="-342900">
              <a:buFont typeface="+mj-lt"/>
              <a:buAutoNum type="arabicPeriod"/>
            </a:pPr>
            <a:r>
              <a:rPr lang="sv-SE" dirty="0" err="1" smtClean="0"/>
              <a:t>Pupils</a:t>
            </a:r>
            <a:r>
              <a:rPr lang="sv-SE" dirty="0" smtClean="0"/>
              <a:t> </a:t>
            </a:r>
            <a:r>
              <a:rPr lang="sv-SE" dirty="0" err="1" smtClean="0"/>
              <a:t>more</a:t>
            </a:r>
            <a:r>
              <a:rPr lang="sv-SE" dirty="0" smtClean="0"/>
              <a:t> alert </a:t>
            </a:r>
            <a:r>
              <a:rPr lang="sv-SE" dirty="0" err="1" smtClean="0"/>
              <a:t>during</a:t>
            </a:r>
            <a:r>
              <a:rPr lang="sv-SE" dirty="0" smtClean="0"/>
              <a:t> dark period</a:t>
            </a:r>
          </a:p>
          <a:p>
            <a:pPr marL="342900" indent="-342900">
              <a:buFont typeface="+mj-lt"/>
              <a:buAutoNum type="arabicPeriod"/>
            </a:pPr>
            <a:r>
              <a:rPr lang="sv-SE" dirty="0" err="1" smtClean="0"/>
              <a:t>Pupils</a:t>
            </a:r>
            <a:r>
              <a:rPr lang="sv-SE" dirty="0" smtClean="0"/>
              <a:t> </a:t>
            </a:r>
            <a:r>
              <a:rPr lang="sv-SE" dirty="0" err="1" smtClean="0"/>
              <a:t>more</a:t>
            </a:r>
            <a:r>
              <a:rPr lang="sv-SE" dirty="0" smtClean="0"/>
              <a:t> </a:t>
            </a:r>
            <a:r>
              <a:rPr lang="sv-SE" dirty="0" err="1" smtClean="0"/>
              <a:t>active</a:t>
            </a:r>
            <a:r>
              <a:rPr lang="sv-SE" dirty="0" smtClean="0"/>
              <a:t> in general</a:t>
            </a:r>
          </a:p>
          <a:p>
            <a:pPr marL="342900" indent="-342900">
              <a:buFont typeface="+mj-lt"/>
              <a:buAutoNum type="arabicPeriod"/>
            </a:pPr>
            <a:r>
              <a:rPr lang="sv-SE" dirty="0" err="1" smtClean="0"/>
              <a:t>Pupils</a:t>
            </a:r>
            <a:r>
              <a:rPr lang="sv-SE" dirty="0" smtClean="0"/>
              <a:t> </a:t>
            </a:r>
            <a:r>
              <a:rPr lang="sv-SE" dirty="0" err="1" smtClean="0"/>
              <a:t>reached</a:t>
            </a:r>
            <a:r>
              <a:rPr lang="sv-SE" dirty="0" smtClean="0"/>
              <a:t> </a:t>
            </a:r>
            <a:r>
              <a:rPr lang="sv-SE" dirty="0" err="1" smtClean="0"/>
              <a:t>better</a:t>
            </a:r>
            <a:r>
              <a:rPr lang="sv-SE" dirty="0" smtClean="0"/>
              <a:t> </a:t>
            </a:r>
            <a:r>
              <a:rPr lang="sv-SE" dirty="0" err="1" smtClean="0"/>
              <a:t>grades</a:t>
            </a:r>
            <a:endParaRPr lang="sv-SE" dirty="0" smtClean="0"/>
          </a:p>
          <a:p>
            <a:pPr marL="346075" indent="-342900">
              <a:buFont typeface="+mj-lt"/>
              <a:buAutoNum type="arabicPeriod"/>
            </a:pPr>
            <a:endParaRPr lang="sv-SE" dirty="0" smtClean="0"/>
          </a:p>
          <a:p>
            <a:pPr marL="3175"/>
            <a:endParaRPr lang="sv-SE" dirty="0"/>
          </a:p>
        </p:txBody>
      </p:sp>
      <p:pic>
        <p:nvPicPr>
          <p:cNvPr id="12" name="Bildobjekt 11" descr="Bild 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88640"/>
            <a:ext cx="2923002" cy="1882237"/>
          </a:xfrm>
          <a:prstGeom prst="rect">
            <a:avLst/>
          </a:prstGeom>
          <a:ln>
            <a:solidFill>
              <a:schemeClr val="tx1"/>
            </a:solidFill>
          </a:ln>
        </p:spPr>
      </p:pic>
      <p:pic>
        <p:nvPicPr>
          <p:cNvPr id="13" name="Bildobjekt 12" descr="Bild 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8997" y="1423106"/>
            <a:ext cx="2923003" cy="1880482"/>
          </a:xfrm>
          <a:prstGeom prst="rect">
            <a:avLst/>
          </a:prstGeom>
          <a:ln>
            <a:solidFill>
              <a:schemeClr val="tx1"/>
            </a:solidFill>
          </a:ln>
        </p:spPr>
      </p:pic>
      <p:pic>
        <p:nvPicPr>
          <p:cNvPr id="10" name="Bildobjekt 9" descr="Bild 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492896"/>
            <a:ext cx="2923003" cy="1878195"/>
          </a:xfrm>
          <a:prstGeom prst="rect">
            <a:avLst/>
          </a:prstGeom>
          <a:ln>
            <a:solidFill>
              <a:schemeClr val="tx1"/>
            </a:solidFill>
          </a:ln>
        </p:spPr>
      </p:pic>
      <p:pic>
        <p:nvPicPr>
          <p:cNvPr id="9" name="Bildobjekt 8" descr="Bild 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3688" y="3573463"/>
            <a:ext cx="2923002" cy="1879602"/>
          </a:xfrm>
          <a:prstGeom prst="rect">
            <a:avLst/>
          </a:prstGeom>
          <a:ln>
            <a:solidFill>
              <a:schemeClr val="tx1"/>
            </a:solidFill>
          </a:ln>
        </p:spPr>
      </p:pic>
      <p:pic>
        <p:nvPicPr>
          <p:cNvPr id="14" name="Bildobjekt 13" descr="Bild 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504" y="4867396"/>
            <a:ext cx="2923003" cy="1873972"/>
          </a:xfrm>
          <a:prstGeom prst="rect">
            <a:avLst/>
          </a:prstGeom>
          <a:ln>
            <a:solidFill>
              <a:schemeClr val="tx1"/>
            </a:solidFill>
          </a:ln>
        </p:spPr>
      </p:pic>
    </p:spTree>
    <p:extLst>
      <p:ext uri="{BB962C8B-B14F-4D97-AF65-F5344CB8AC3E}">
        <p14:creationId xmlns:p14="http://schemas.microsoft.com/office/powerpoint/2010/main" val="88616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ubrik 6"/>
          <p:cNvSpPr>
            <a:spLocks noGrp="1"/>
          </p:cNvSpPr>
          <p:nvPr>
            <p:ph type="title"/>
          </p:nvPr>
        </p:nvSpPr>
        <p:spPr>
          <a:xfrm>
            <a:off x="4787900" y="549275"/>
            <a:ext cx="4356100" cy="1143000"/>
          </a:xfrm>
        </p:spPr>
        <p:txBody>
          <a:bodyPr/>
          <a:lstStyle/>
          <a:p>
            <a:r>
              <a:rPr lang="en-GB" dirty="0" smtClean="0">
                <a:ea typeface="ＭＳ Ｐゴシック" pitchFamily="34" charset="-128"/>
              </a:rPr>
              <a:t>Crystal Clear </a:t>
            </a:r>
            <a:br>
              <a:rPr lang="en-GB" dirty="0" smtClean="0">
                <a:ea typeface="ＭＳ Ｐゴシック" pitchFamily="34" charset="-128"/>
              </a:rPr>
            </a:br>
            <a:r>
              <a:rPr lang="en-GB" dirty="0" smtClean="0">
                <a:ea typeface="ＭＳ Ｐゴシック" pitchFamily="34" charset="-128"/>
              </a:rPr>
              <a:t>– sustainable thinking</a:t>
            </a:r>
          </a:p>
        </p:txBody>
      </p:sp>
      <p:sp>
        <p:nvSpPr>
          <p:cNvPr id="69635" name="Platshållare för innehåll 9"/>
          <p:cNvSpPr>
            <a:spLocks noGrp="1"/>
          </p:cNvSpPr>
          <p:nvPr>
            <p:ph idx="1"/>
          </p:nvPr>
        </p:nvSpPr>
        <p:spPr>
          <a:xfrm>
            <a:off x="4787900" y="1700213"/>
            <a:ext cx="4105275" cy="4465637"/>
          </a:xfrm>
        </p:spPr>
        <p:txBody>
          <a:bodyPr/>
          <a:lstStyle/>
          <a:p>
            <a:pPr>
              <a:spcAft>
                <a:spcPts val="600"/>
              </a:spcAft>
            </a:pPr>
            <a:r>
              <a:rPr lang="en-US" dirty="0" smtClean="0">
                <a:ea typeface="ＭＳ Ｐゴシック" pitchFamily="34" charset="-128"/>
              </a:rPr>
              <a:t>Highly efficient lighting solutions with intelligent controls and LED makes small carbon footprint. </a:t>
            </a:r>
          </a:p>
          <a:p>
            <a:pPr>
              <a:spcAft>
                <a:spcPts val="600"/>
              </a:spcAft>
            </a:pPr>
            <a:r>
              <a:rPr lang="en-US" dirty="0">
                <a:ea typeface="ＭＳ Ｐゴシック" pitchFamily="34" charset="-128"/>
              </a:rPr>
              <a:t>Product design to facilitate recycling.</a:t>
            </a:r>
          </a:p>
          <a:p>
            <a:pPr>
              <a:spcAft>
                <a:spcPts val="600"/>
              </a:spcAft>
            </a:pPr>
            <a:r>
              <a:rPr lang="en-US" dirty="0">
                <a:ea typeface="ＭＳ Ｐゴシック" pitchFamily="34" charset="-128"/>
              </a:rPr>
              <a:t>Choice of non-hazardous material and components.</a:t>
            </a:r>
          </a:p>
          <a:p>
            <a:pPr>
              <a:spcAft>
                <a:spcPts val="600"/>
              </a:spcAft>
            </a:pPr>
            <a:r>
              <a:rPr lang="en-US" altLang="sv-SE" dirty="0" smtClean="0">
                <a:ea typeface="ＭＳ Ｐゴシック" pitchFamily="34" charset="-128"/>
              </a:rPr>
              <a:t>“</a:t>
            </a:r>
            <a:r>
              <a:rPr lang="en-US" dirty="0" smtClean="0">
                <a:ea typeface="ＭＳ Ｐゴシック" pitchFamily="34" charset="-128"/>
              </a:rPr>
              <a:t>Clean and lean</a:t>
            </a:r>
            <a:r>
              <a:rPr lang="en-US" altLang="sv-SE" dirty="0" smtClean="0">
                <a:ea typeface="ＭＳ Ｐゴシック" pitchFamily="34" charset="-128"/>
              </a:rPr>
              <a:t>”</a:t>
            </a:r>
            <a:r>
              <a:rPr lang="en-US" dirty="0" smtClean="0">
                <a:ea typeface="ＭＳ Ｐゴシック" pitchFamily="34" charset="-128"/>
              </a:rPr>
              <a:t> manufacturing </a:t>
            </a:r>
            <a:br>
              <a:rPr lang="en-US" dirty="0" smtClean="0">
                <a:ea typeface="ＭＳ Ｐゴシック" pitchFamily="34" charset="-128"/>
              </a:rPr>
            </a:br>
            <a:r>
              <a:rPr lang="en-US" dirty="0" smtClean="0">
                <a:ea typeface="ＭＳ Ｐゴシック" pitchFamily="34" charset="-128"/>
              </a:rPr>
              <a:t>e.g. use of hydroelectric power. </a:t>
            </a:r>
          </a:p>
          <a:p>
            <a:pPr>
              <a:spcAft>
                <a:spcPts val="600"/>
              </a:spcAft>
            </a:pPr>
            <a:endParaRPr lang="en-US" dirty="0" smtClean="0">
              <a:ea typeface="ＭＳ Ｐゴシック" pitchFamily="34" charset="-128"/>
            </a:endParaRPr>
          </a:p>
          <a:p>
            <a:pPr>
              <a:spcAft>
                <a:spcPts val="600"/>
              </a:spcAft>
            </a:pPr>
            <a:endParaRPr lang="en-US" dirty="0" smtClean="0">
              <a:ea typeface="ＭＳ Ｐゴシック" pitchFamily="34" charset="-128"/>
            </a:endParaRPr>
          </a:p>
          <a:p>
            <a:pPr>
              <a:spcAft>
                <a:spcPts val="600"/>
              </a:spcAft>
            </a:pPr>
            <a:endParaRPr lang="en-GB" dirty="0" smtClean="0">
              <a:ea typeface="ＭＳ Ｐゴシック" pitchFamily="34" charset="-128"/>
            </a:endParaRPr>
          </a:p>
        </p:txBody>
      </p:sp>
      <p:pic>
        <p:nvPicPr>
          <p:cNvPr id="12" name="Platshållare för bild 8" descr="blank.jpg"/>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p:pic>
      <p:pic>
        <p:nvPicPr>
          <p:cNvPr id="69637" name="Bildobjekt 5" descr="crystal_clear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13" y="1038225"/>
            <a:ext cx="29432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8357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179512" y="44624"/>
            <a:ext cx="7558608" cy="1143000"/>
          </a:xfrm>
          <a:prstGeom prst="rect">
            <a:avLst/>
          </a:prstGeom>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sv-SE" sz="2000" b="1" kern="0" dirty="0" err="1" smtClean="0">
                <a:solidFill>
                  <a:schemeClr val="tx2"/>
                </a:solidFill>
                <a:latin typeface="+mj-lt"/>
                <a:ea typeface="+mj-ea"/>
                <a:cs typeface="+mj-cs"/>
              </a:rPr>
              <a:t>Our</a:t>
            </a:r>
            <a:r>
              <a:rPr lang="sv-SE" sz="2000" b="1" kern="0" dirty="0" smtClean="0">
                <a:solidFill>
                  <a:schemeClr val="tx2"/>
                </a:solidFill>
                <a:latin typeface="+mj-lt"/>
                <a:ea typeface="+mj-ea"/>
                <a:cs typeface="+mj-cs"/>
              </a:rPr>
              <a:t> </a:t>
            </a:r>
            <a:r>
              <a:rPr lang="sv-SE" sz="2000" b="1" kern="0" dirty="0" err="1" smtClean="0">
                <a:solidFill>
                  <a:schemeClr val="tx2"/>
                </a:solidFill>
                <a:latin typeface="+mj-lt"/>
                <a:ea typeface="+mj-ea"/>
                <a:cs typeface="+mj-cs"/>
              </a:rPr>
              <a:t>initiatives</a:t>
            </a:r>
            <a:r>
              <a:rPr kumimoji="0" lang="sv-SE" sz="2000" b="1" i="0" u="none" strike="noStrike" kern="0" cap="none" spc="0" normalizeH="0" baseline="0" noProof="0" dirty="0" smtClean="0">
                <a:ln>
                  <a:noFill/>
                </a:ln>
                <a:solidFill>
                  <a:schemeClr val="tx2"/>
                </a:solidFill>
                <a:effectLst/>
                <a:uLnTx/>
                <a:uFillTx/>
                <a:latin typeface="+mj-lt"/>
                <a:ea typeface="+mj-ea"/>
                <a:cs typeface="+mj-cs"/>
              </a:rPr>
              <a:t/>
            </a:r>
            <a:br>
              <a:rPr kumimoji="0" lang="sv-SE" sz="2000" b="1" i="0" u="none" strike="noStrike" kern="0" cap="none" spc="0" normalizeH="0" baseline="0" noProof="0" dirty="0" smtClean="0">
                <a:ln>
                  <a:noFill/>
                </a:ln>
                <a:solidFill>
                  <a:schemeClr val="tx2"/>
                </a:solidFill>
                <a:effectLst/>
                <a:uLnTx/>
                <a:uFillTx/>
                <a:latin typeface="+mj-lt"/>
                <a:ea typeface="+mj-ea"/>
                <a:cs typeface="+mj-cs"/>
              </a:rPr>
            </a:br>
            <a:r>
              <a:rPr kumimoji="0" lang="sv-SE" sz="2000" b="1" i="0" u="none" strike="noStrike" kern="0" cap="none" spc="0" normalizeH="0" baseline="0" noProof="0" dirty="0" smtClean="0">
                <a:ln>
                  <a:noFill/>
                </a:ln>
                <a:solidFill>
                  <a:schemeClr val="tx2"/>
                </a:solidFill>
                <a:effectLst/>
                <a:uLnTx/>
                <a:uFillTx/>
                <a:latin typeface="+mj-lt"/>
                <a:ea typeface="+mj-ea"/>
                <a:cs typeface="+mj-cs"/>
              </a:rPr>
              <a:t/>
            </a:r>
            <a:br>
              <a:rPr kumimoji="0" lang="sv-SE" sz="2000" b="1" i="0" u="none" strike="noStrike" kern="0" cap="none" spc="0" normalizeH="0" baseline="0" noProof="0" dirty="0" smtClean="0">
                <a:ln>
                  <a:noFill/>
                </a:ln>
                <a:solidFill>
                  <a:schemeClr val="tx2"/>
                </a:solidFill>
                <a:effectLst/>
                <a:uLnTx/>
                <a:uFillTx/>
                <a:latin typeface="+mj-lt"/>
                <a:ea typeface="+mj-ea"/>
                <a:cs typeface="+mj-cs"/>
              </a:rPr>
            </a:br>
            <a:endParaRPr kumimoji="0" lang="sv-SE" sz="2000" b="1" i="0" u="none" strike="noStrike" kern="0" cap="none" spc="0" normalizeH="0" baseline="0" noProof="0" dirty="0">
              <a:ln>
                <a:noFill/>
              </a:ln>
              <a:solidFill>
                <a:schemeClr val="tx2"/>
              </a:solidFill>
              <a:effectLst/>
              <a:uLnTx/>
              <a:uFillTx/>
              <a:latin typeface="+mj-lt"/>
              <a:ea typeface="+mj-ea"/>
              <a:cs typeface="+mj-cs"/>
            </a:endParaRPr>
          </a:p>
        </p:txBody>
      </p:sp>
      <p:sp>
        <p:nvSpPr>
          <p:cNvPr id="8" name="textruta 7"/>
          <p:cNvSpPr txBox="1"/>
          <p:nvPr/>
        </p:nvSpPr>
        <p:spPr>
          <a:xfrm>
            <a:off x="4716016" y="2060848"/>
            <a:ext cx="4248472" cy="1600438"/>
          </a:xfrm>
          <a:prstGeom prst="rect">
            <a:avLst/>
          </a:prstGeom>
          <a:noFill/>
        </p:spPr>
        <p:txBody>
          <a:bodyPr wrap="square" rtlCol="0">
            <a:spAutoFit/>
          </a:bodyPr>
          <a:lstStyle/>
          <a:p>
            <a:pPr algn="l"/>
            <a:endParaRPr lang="sv-SE" sz="1400" dirty="0" smtClean="0">
              <a:latin typeface="Arial"/>
              <a:cs typeface="Arial"/>
            </a:endParaRPr>
          </a:p>
          <a:p>
            <a:pPr marL="285750" indent="-285750" algn="l">
              <a:buFont typeface="Arial"/>
              <a:buChar char="•"/>
            </a:pPr>
            <a:r>
              <a:rPr lang="sv-SE" sz="1400" dirty="0" smtClean="0">
                <a:latin typeface="Arial"/>
                <a:cs typeface="Arial"/>
              </a:rPr>
              <a:t>LEED</a:t>
            </a:r>
          </a:p>
          <a:p>
            <a:pPr algn="l"/>
            <a:endParaRPr lang="sv-SE" sz="1400" dirty="0">
              <a:latin typeface="Arial"/>
              <a:cs typeface="Arial"/>
            </a:endParaRPr>
          </a:p>
          <a:p>
            <a:pPr marL="285750" indent="-285750" algn="l">
              <a:buFont typeface="Arial"/>
              <a:buChar char="•"/>
            </a:pPr>
            <a:r>
              <a:rPr lang="sv-SE" sz="1400" dirty="0" smtClean="0">
                <a:latin typeface="Arial"/>
                <a:cs typeface="Arial"/>
              </a:rPr>
              <a:t>BREEAM</a:t>
            </a:r>
            <a:br>
              <a:rPr lang="sv-SE" sz="1400" dirty="0" smtClean="0">
                <a:latin typeface="Arial"/>
                <a:cs typeface="Arial"/>
              </a:rPr>
            </a:br>
            <a:endParaRPr lang="sv-SE" sz="1400" dirty="0">
              <a:latin typeface="Arial"/>
              <a:cs typeface="Arial"/>
            </a:endParaRPr>
          </a:p>
          <a:p>
            <a:pPr marL="285750" indent="-285750" algn="l">
              <a:buFont typeface="Arial"/>
              <a:buChar char="•"/>
            </a:pPr>
            <a:r>
              <a:rPr lang="sv-SE" sz="1400" dirty="0" smtClean="0">
                <a:latin typeface="Arial"/>
                <a:cs typeface="Arial"/>
              </a:rPr>
              <a:t>Green Building Council </a:t>
            </a:r>
            <a:endParaRPr lang="sv-SE" sz="1400" dirty="0">
              <a:latin typeface="Arial"/>
              <a:cs typeface="Arial"/>
            </a:endParaRPr>
          </a:p>
          <a:p>
            <a:pPr marL="285750" indent="-285750" algn="l">
              <a:buFont typeface="Arial"/>
              <a:buChar char="•"/>
            </a:pPr>
            <a:endParaRPr lang="sv-SE" sz="1400" dirty="0">
              <a:latin typeface="Arial"/>
              <a:cs typeface="Arial"/>
            </a:endParaRPr>
          </a:p>
        </p:txBody>
      </p:sp>
      <p:sp>
        <p:nvSpPr>
          <p:cNvPr id="9" name="Rubrik 1"/>
          <p:cNvSpPr txBox="1">
            <a:spLocks/>
          </p:cNvSpPr>
          <p:nvPr/>
        </p:nvSpPr>
        <p:spPr>
          <a:xfrm>
            <a:off x="4572001" y="1317342"/>
            <a:ext cx="4248472" cy="692696"/>
          </a:xfrm>
          <a:prstGeom prst="rect">
            <a:avLst/>
          </a:prstGeom>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kern="0" dirty="0" smtClean="0">
                <a:solidFill>
                  <a:schemeClr val="tx2"/>
                </a:solidFill>
                <a:latin typeface="+mj-lt"/>
                <a:ea typeface="+mj-ea"/>
                <a:cs typeface="+mj-cs"/>
              </a:rPr>
              <a:t>Environmental classification</a:t>
            </a:r>
            <a:endParaRPr kumimoji="0" lang="en-GB" sz="1800" b="1" i="0" u="none" strike="noStrike" kern="0" cap="none" spc="0" normalizeH="0" baseline="0" dirty="0">
              <a:ln>
                <a:noFill/>
              </a:ln>
              <a:solidFill>
                <a:schemeClr val="tx2"/>
              </a:solidFill>
              <a:effectLst/>
              <a:uLnTx/>
              <a:uFillTx/>
              <a:latin typeface="+mj-lt"/>
              <a:ea typeface="+mj-ea"/>
              <a:cs typeface="+mj-cs"/>
            </a:endParaRPr>
          </a:p>
        </p:txBody>
      </p:sp>
      <p:pic>
        <p:nvPicPr>
          <p:cNvPr id="2" name="Bildobjekt 1" descr="i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344" y="2276872"/>
            <a:ext cx="3998344" cy="2448272"/>
          </a:xfrm>
          <a:prstGeom prst="rect">
            <a:avLst/>
          </a:prstGeom>
        </p:spPr>
      </p:pic>
    </p:spTree>
    <p:extLst>
      <p:ext uri="{BB962C8B-B14F-4D97-AF65-F5344CB8AC3E}">
        <p14:creationId xmlns:p14="http://schemas.microsoft.com/office/powerpoint/2010/main" val="30397494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tshållare för innehåll 19"/>
          <p:cNvPicPr>
            <a:picLocks noGrp="1"/>
          </p:cNvPicPr>
          <p:nvPr>
            <p:ph idx="10"/>
          </p:nvPr>
        </p:nvPicPr>
        <p:blipFill>
          <a:blip r:embed="rId3" cstate="email">
            <a:extLst>
              <a:ext uri="{28A0092B-C50C-407E-A947-70E740481C1C}">
                <a14:useLocalDpi xmlns:a14="http://schemas.microsoft.com/office/drawing/2010/main"/>
              </a:ext>
            </a:extLst>
          </a:blip>
          <a:stretch>
            <a:fillRect/>
          </a:stretch>
        </p:blipFill>
        <p:spPr>
          <a:xfrm>
            <a:off x="253113" y="678655"/>
            <a:ext cx="2731422" cy="2592000"/>
          </a:xfrm>
        </p:spPr>
      </p:pic>
      <p:pic>
        <p:nvPicPr>
          <p:cNvPr id="24" name="Platshållare för innehåll 23"/>
          <p:cNvPicPr>
            <a:picLocks noGrp="1"/>
          </p:cNvPicPr>
          <p:nvPr>
            <p:ph idx="21"/>
          </p:nvPr>
        </p:nvPicPr>
        <p:blipFill>
          <a:blip r:embed="rId4" cstate="email">
            <a:extLst>
              <a:ext uri="{28A0092B-C50C-407E-A947-70E740481C1C}">
                <a14:useLocalDpi xmlns:a14="http://schemas.microsoft.com/office/drawing/2010/main"/>
              </a:ext>
            </a:extLst>
          </a:blip>
          <a:stretch>
            <a:fillRect/>
          </a:stretch>
        </p:blipFill>
        <p:spPr>
          <a:xfrm>
            <a:off x="3200510" y="678655"/>
            <a:ext cx="2731422" cy="2592000"/>
          </a:xfrm>
        </p:spPr>
      </p:pic>
      <p:pic>
        <p:nvPicPr>
          <p:cNvPr id="27" name="Platshållare för innehåll 26"/>
          <p:cNvPicPr>
            <a:picLocks noGrp="1"/>
          </p:cNvPicPr>
          <p:nvPr>
            <p:ph idx="19"/>
          </p:nvPr>
        </p:nvPicPr>
        <p:blipFill>
          <a:blip r:embed="rId5" cstate="email">
            <a:extLst>
              <a:ext uri="{28A0092B-C50C-407E-A947-70E740481C1C}">
                <a14:useLocalDpi xmlns:a14="http://schemas.microsoft.com/office/drawing/2010/main"/>
              </a:ext>
            </a:extLst>
          </a:blip>
          <a:stretch>
            <a:fillRect/>
          </a:stretch>
        </p:blipFill>
        <p:spPr>
          <a:xfrm>
            <a:off x="6147907" y="678655"/>
            <a:ext cx="2731422" cy="2591999"/>
          </a:xfrm>
        </p:spPr>
      </p:pic>
      <p:pic>
        <p:nvPicPr>
          <p:cNvPr id="29" name="Platshållare för innehåll 28"/>
          <p:cNvPicPr>
            <a:picLocks noGrp="1"/>
          </p:cNvPicPr>
          <p:nvPr>
            <p:ph idx="30"/>
          </p:nvPr>
        </p:nvPicPr>
        <p:blipFill>
          <a:blip r:embed="rId6" cstate="email">
            <a:extLst>
              <a:ext uri="{28A0092B-C50C-407E-A947-70E740481C1C}">
                <a14:useLocalDpi xmlns:a14="http://schemas.microsoft.com/office/drawing/2010/main"/>
              </a:ext>
            </a:extLst>
          </a:blip>
          <a:stretch>
            <a:fillRect/>
          </a:stretch>
        </p:blipFill>
        <p:spPr>
          <a:xfrm>
            <a:off x="278736" y="3572427"/>
            <a:ext cx="2731422" cy="2592000"/>
          </a:xfrm>
        </p:spPr>
      </p:pic>
      <p:pic>
        <p:nvPicPr>
          <p:cNvPr id="31" name="Platshållare för innehåll 30"/>
          <p:cNvPicPr>
            <a:picLocks noGrp="1"/>
          </p:cNvPicPr>
          <p:nvPr>
            <p:ph idx="28"/>
          </p:nvPr>
        </p:nvPicPr>
        <p:blipFill>
          <a:blip r:embed="rId7" cstate="email">
            <a:extLst>
              <a:ext uri="{28A0092B-C50C-407E-A947-70E740481C1C}">
                <a14:useLocalDpi xmlns:a14="http://schemas.microsoft.com/office/drawing/2010/main"/>
              </a:ext>
            </a:extLst>
          </a:blip>
          <a:stretch>
            <a:fillRect/>
          </a:stretch>
        </p:blipFill>
        <p:spPr>
          <a:xfrm>
            <a:off x="3218600" y="3572427"/>
            <a:ext cx="2731422" cy="2592000"/>
          </a:xfrm>
        </p:spPr>
      </p:pic>
      <p:pic>
        <p:nvPicPr>
          <p:cNvPr id="33" name="Platshållare för innehåll 32"/>
          <p:cNvPicPr>
            <a:picLocks noGrp="1"/>
          </p:cNvPicPr>
          <p:nvPr>
            <p:ph idx="26"/>
          </p:nvPr>
        </p:nvPicPr>
        <p:blipFill>
          <a:blip r:embed="rId8" cstate="email">
            <a:extLst>
              <a:ext uri="{28A0092B-C50C-407E-A947-70E740481C1C}">
                <a14:useLocalDpi xmlns:a14="http://schemas.microsoft.com/office/drawing/2010/main"/>
              </a:ext>
            </a:extLst>
          </a:blip>
          <a:stretch>
            <a:fillRect/>
          </a:stretch>
        </p:blipFill>
        <p:spPr>
          <a:xfrm>
            <a:off x="6158465" y="3572427"/>
            <a:ext cx="2731422" cy="2592000"/>
          </a:xfrm>
        </p:spPr>
      </p:pic>
      <p:sp>
        <p:nvSpPr>
          <p:cNvPr id="8" name="Rubrik 7"/>
          <p:cNvSpPr>
            <a:spLocks noGrp="1"/>
          </p:cNvSpPr>
          <p:nvPr>
            <p:ph type="title"/>
          </p:nvPr>
        </p:nvSpPr>
        <p:spPr/>
        <p:txBody>
          <a:bodyPr/>
          <a:lstStyle/>
          <a:p>
            <a:r>
              <a:rPr lang="en-GB" dirty="0" smtClean="0"/>
              <a:t>The Activity </a:t>
            </a:r>
            <a:r>
              <a:rPr lang="en-GB" dirty="0"/>
              <a:t>B</a:t>
            </a:r>
            <a:r>
              <a:rPr lang="en-GB" dirty="0" smtClean="0"/>
              <a:t>ased </a:t>
            </a:r>
            <a:r>
              <a:rPr lang="en-GB" dirty="0"/>
              <a:t>O</a:t>
            </a:r>
            <a:r>
              <a:rPr lang="en-GB" dirty="0" smtClean="0"/>
              <a:t>ffice</a:t>
            </a:r>
            <a:endParaRPr lang="en-GB" dirty="0"/>
          </a:p>
        </p:txBody>
      </p:sp>
      <p:sp>
        <p:nvSpPr>
          <p:cNvPr id="9" name="Platshållare för innehåll 8"/>
          <p:cNvSpPr>
            <a:spLocks noGrp="1"/>
          </p:cNvSpPr>
          <p:nvPr>
            <p:ph idx="18"/>
          </p:nvPr>
        </p:nvSpPr>
        <p:spPr/>
        <p:txBody>
          <a:bodyPr/>
          <a:lstStyle/>
          <a:p>
            <a:r>
              <a:rPr lang="en-GB" smtClean="0"/>
              <a:t>The entrance</a:t>
            </a:r>
          </a:p>
          <a:p>
            <a:endParaRPr lang="en-GB"/>
          </a:p>
        </p:txBody>
      </p:sp>
      <p:sp>
        <p:nvSpPr>
          <p:cNvPr id="10" name="Platshållare för innehåll 9"/>
          <p:cNvSpPr>
            <a:spLocks noGrp="1"/>
          </p:cNvSpPr>
          <p:nvPr>
            <p:ph idx="20"/>
          </p:nvPr>
        </p:nvSpPr>
        <p:spPr/>
        <p:txBody>
          <a:bodyPr/>
          <a:lstStyle/>
          <a:p>
            <a:r>
              <a:rPr lang="en-GB" smtClean="0"/>
              <a:t>The cellular office</a:t>
            </a:r>
          </a:p>
          <a:p>
            <a:endParaRPr lang="en-GB"/>
          </a:p>
        </p:txBody>
      </p:sp>
      <p:sp>
        <p:nvSpPr>
          <p:cNvPr id="11" name="Platshållare för innehåll 10"/>
          <p:cNvSpPr>
            <a:spLocks noGrp="1"/>
          </p:cNvSpPr>
          <p:nvPr>
            <p:ph idx="22"/>
          </p:nvPr>
        </p:nvSpPr>
        <p:spPr/>
        <p:txBody>
          <a:bodyPr/>
          <a:lstStyle/>
          <a:p>
            <a:r>
              <a:rPr lang="en-GB" smtClean="0"/>
              <a:t>The open plan office</a:t>
            </a:r>
            <a:endParaRPr lang="en-GB"/>
          </a:p>
        </p:txBody>
      </p:sp>
      <p:sp>
        <p:nvSpPr>
          <p:cNvPr id="12" name="Platshållare för innehåll 11"/>
          <p:cNvSpPr>
            <a:spLocks noGrp="1"/>
          </p:cNvSpPr>
          <p:nvPr>
            <p:ph idx="25"/>
          </p:nvPr>
        </p:nvSpPr>
        <p:spPr/>
        <p:txBody>
          <a:bodyPr/>
          <a:lstStyle/>
          <a:p>
            <a:r>
              <a:rPr lang="en-GB" smtClean="0"/>
              <a:t>Activity area</a:t>
            </a:r>
            <a:endParaRPr lang="en-GB"/>
          </a:p>
        </p:txBody>
      </p:sp>
      <p:sp>
        <p:nvSpPr>
          <p:cNvPr id="13" name="Platshållare för innehåll 12"/>
          <p:cNvSpPr>
            <a:spLocks noGrp="1"/>
          </p:cNvSpPr>
          <p:nvPr>
            <p:ph idx="27"/>
          </p:nvPr>
        </p:nvSpPr>
        <p:spPr/>
        <p:txBody>
          <a:bodyPr/>
          <a:lstStyle/>
          <a:p>
            <a:r>
              <a:rPr lang="en-GB" smtClean="0"/>
              <a:t>Other rooms</a:t>
            </a:r>
            <a:endParaRPr lang="en-GB"/>
          </a:p>
        </p:txBody>
      </p:sp>
      <p:sp>
        <p:nvSpPr>
          <p:cNvPr id="14" name="Platshållare för innehåll 13"/>
          <p:cNvSpPr>
            <a:spLocks noGrp="1"/>
          </p:cNvSpPr>
          <p:nvPr>
            <p:ph idx="29"/>
          </p:nvPr>
        </p:nvSpPr>
        <p:spPr/>
        <p:txBody>
          <a:bodyPr/>
          <a:lstStyle/>
          <a:p>
            <a:r>
              <a:rPr lang="en-GB" smtClean="0"/>
              <a:t>Meeting rooms</a:t>
            </a:r>
            <a:endParaRPr lang="en-GB"/>
          </a:p>
        </p:txBody>
      </p:sp>
      <p:sp>
        <p:nvSpPr>
          <p:cNvPr id="2" name="Rectangle 1"/>
          <p:cNvSpPr/>
          <p:nvPr/>
        </p:nvSpPr>
        <p:spPr>
          <a:xfrm>
            <a:off x="0" y="6184589"/>
            <a:ext cx="7236296" cy="646331"/>
          </a:xfrm>
          <a:prstGeom prst="rect">
            <a:avLst/>
          </a:prstGeom>
        </p:spPr>
        <p:txBody>
          <a:bodyPr wrap="square">
            <a:spAutoFit/>
          </a:bodyPr>
          <a:lstStyle/>
          <a:p>
            <a:r>
              <a:rPr lang="en-GB" sz="1200" dirty="0"/>
              <a:t>The Activity Based Office challenge the lighting designer – for workplace and ambient light.</a:t>
            </a:r>
          </a:p>
          <a:p>
            <a:r>
              <a:rPr lang="en-GB" sz="1200" dirty="0" smtClean="0"/>
              <a:t>– </a:t>
            </a:r>
            <a:r>
              <a:rPr lang="en-GB" sz="1200" dirty="0"/>
              <a:t>what is a workplace and what is a </a:t>
            </a:r>
            <a:r>
              <a:rPr lang="en-GB" sz="1200" dirty="0" err="1"/>
              <a:t>coffe</a:t>
            </a:r>
            <a:r>
              <a:rPr lang="en-GB" sz="1200" dirty="0"/>
              <a:t> table in an Activity Based Office?</a:t>
            </a:r>
          </a:p>
          <a:p>
            <a:r>
              <a:rPr lang="en-GB" sz="1200" dirty="0" smtClean="0"/>
              <a:t>How </a:t>
            </a:r>
            <a:r>
              <a:rPr lang="en-GB" sz="1200" dirty="0"/>
              <a:t>to create enough ambient lighting in a room with no walls to light?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innehåll 16" descr="green homes.jpg"/>
          <p:cNvPicPr>
            <a:picLocks noGrp="1" noChangeAspect="1"/>
          </p:cNvPicPr>
          <p:nvPr>
            <p:ph idx="14"/>
          </p:nvPr>
        </p:nvPicPr>
        <p:blipFill>
          <a:blip r:embed="rId2" cstate="email">
            <a:extLst>
              <a:ext uri="{28A0092B-C50C-407E-A947-70E740481C1C}">
                <a14:useLocalDpi xmlns:a14="http://schemas.microsoft.com/office/drawing/2010/main"/>
              </a:ext>
            </a:extLst>
          </a:blip>
          <a:srcRect/>
          <a:stretch>
            <a:fillRect/>
          </a:stretch>
        </p:blipFill>
        <p:spPr/>
      </p:pic>
      <p:pic>
        <p:nvPicPr>
          <p:cNvPr id="11" name="Platshållare för innehåll 8"/>
          <p:cNvPicPr>
            <a:picLocks noGrp="1" noChangeAspect="1"/>
          </p:cNvPicPr>
          <p:nvPr>
            <p:ph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Rubrik 2"/>
          <p:cNvSpPr>
            <a:spLocks noGrp="1"/>
          </p:cNvSpPr>
          <p:nvPr>
            <p:ph type="title"/>
          </p:nvPr>
        </p:nvSpPr>
        <p:spPr>
          <a:ln>
            <a:noFill/>
          </a:ln>
        </p:spPr>
        <p:txBody>
          <a:bodyPr/>
          <a:lstStyle/>
          <a:p>
            <a:r>
              <a:rPr lang="en-US" i="1" dirty="0">
                <a:solidFill>
                  <a:srgbClr val="69A12B"/>
                </a:solidFill>
              </a:rPr>
              <a:t>The office in new light  </a:t>
            </a:r>
            <a:r>
              <a:rPr lang="en-US" dirty="0"/>
              <a:t>Main </a:t>
            </a:r>
            <a:r>
              <a:rPr lang="en-US" dirty="0" smtClean="0"/>
              <a:t>messages/story</a:t>
            </a:r>
            <a:endParaRPr lang="en-GB" dirty="0"/>
          </a:p>
        </p:txBody>
      </p:sp>
      <p:pic>
        <p:nvPicPr>
          <p:cNvPr id="12" name="Platshållare för innehåll 11" descr="lighting-control.jpg"/>
          <p:cNvPicPr>
            <a:picLocks noGrp="1" noChangeAspect="1"/>
          </p:cNvPicPr>
          <p:nvPr>
            <p:ph idx="13"/>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latshållare för innehåll 14" descr="Energy-27.jpg"/>
          <p:cNvPicPr>
            <a:picLocks noGrp="1" noChangeAspect="1"/>
          </p:cNvPicPr>
          <p:nvPr>
            <p:ph idx="15"/>
          </p:nvPr>
        </p:nvPicPr>
        <p:blipFill>
          <a:blip r:embed="rId5" cstate="email">
            <a:extLst>
              <a:ext uri="{28A0092B-C50C-407E-A947-70E740481C1C}">
                <a14:useLocalDpi xmlns:a14="http://schemas.microsoft.com/office/drawing/2010/main"/>
              </a:ext>
            </a:extLst>
          </a:blip>
          <a:srcRect/>
          <a:stretch>
            <a:fillRect/>
          </a:stretch>
        </p:blipFill>
        <p:spPr>
          <a:xfrm>
            <a:off x="250825" y="3565525"/>
            <a:ext cx="4175125" cy="2600325"/>
          </a:xfrm>
        </p:spPr>
      </p:pic>
      <p:sp>
        <p:nvSpPr>
          <p:cNvPr id="7" name="Platshållare för innehåll 6"/>
          <p:cNvSpPr>
            <a:spLocks noGrp="1"/>
          </p:cNvSpPr>
          <p:nvPr>
            <p:ph idx="16"/>
          </p:nvPr>
        </p:nvSpPr>
        <p:spPr/>
        <p:txBody>
          <a:bodyPr/>
          <a:lstStyle/>
          <a:p>
            <a:r>
              <a:rPr lang="en-GB" dirty="0" smtClean="0"/>
              <a:t>Innovative LED solutions for all areas </a:t>
            </a:r>
            <a:r>
              <a:rPr lang="en-GB" dirty="0" smtClean="0">
                <a:latin typeface="Wingdings"/>
                <a:ea typeface="Wingdings"/>
                <a:cs typeface="Wingdings"/>
                <a:sym typeface="Wingdings"/>
              </a:rPr>
              <a:t></a:t>
            </a:r>
            <a:endParaRPr lang="en-GB" dirty="0"/>
          </a:p>
        </p:txBody>
      </p:sp>
      <p:sp>
        <p:nvSpPr>
          <p:cNvPr id="8" name="Platshållare för innehåll 7"/>
          <p:cNvSpPr>
            <a:spLocks noGrp="1"/>
          </p:cNvSpPr>
          <p:nvPr>
            <p:ph idx="17"/>
          </p:nvPr>
        </p:nvSpPr>
        <p:spPr/>
        <p:txBody>
          <a:bodyPr>
            <a:normAutofit/>
          </a:bodyPr>
          <a:lstStyle/>
          <a:p>
            <a:r>
              <a:rPr lang="en-GB" dirty="0" smtClean="0">
                <a:latin typeface="Wingdings"/>
                <a:ea typeface="Wingdings"/>
                <a:cs typeface="Wingdings"/>
                <a:sym typeface="Wingdings"/>
              </a:rPr>
              <a:t></a:t>
            </a:r>
            <a:r>
              <a:rPr lang="en-GB" dirty="0">
                <a:sym typeface="Wingdings"/>
              </a:rPr>
              <a:t> </a:t>
            </a:r>
            <a:r>
              <a:rPr lang="en-GB" dirty="0" smtClean="0">
                <a:sym typeface="Wingdings"/>
              </a:rPr>
              <a:t>combined with s</a:t>
            </a:r>
            <a:r>
              <a:rPr lang="en-GB" dirty="0" smtClean="0"/>
              <a:t>mart lighting control </a:t>
            </a:r>
            <a:r>
              <a:rPr lang="en-GB" dirty="0" smtClean="0">
                <a:latin typeface="Wingdings"/>
                <a:ea typeface="Wingdings"/>
                <a:cs typeface="Wingdings"/>
                <a:sym typeface="Wingdings"/>
              </a:rPr>
              <a:t></a:t>
            </a:r>
            <a:endParaRPr lang="en-GB" dirty="0"/>
          </a:p>
        </p:txBody>
      </p:sp>
      <p:sp>
        <p:nvSpPr>
          <p:cNvPr id="9" name="Platshållare för innehåll 8"/>
          <p:cNvSpPr>
            <a:spLocks noGrp="1"/>
          </p:cNvSpPr>
          <p:nvPr>
            <p:ph idx="18"/>
          </p:nvPr>
        </p:nvSpPr>
        <p:spPr/>
        <p:txBody>
          <a:bodyPr/>
          <a:lstStyle/>
          <a:p>
            <a:pPr algn="ctr"/>
            <a:r>
              <a:rPr lang="en-GB" dirty="0" smtClean="0">
                <a:latin typeface="Wingdings"/>
                <a:ea typeface="Wingdings"/>
                <a:cs typeface="Wingdings"/>
                <a:sym typeface="Wingdings"/>
              </a:rPr>
              <a:t></a:t>
            </a:r>
            <a:r>
              <a:rPr lang="en-GB" dirty="0">
                <a:sym typeface="Wingdings"/>
              </a:rPr>
              <a:t> </a:t>
            </a:r>
            <a:r>
              <a:rPr lang="en-GB" dirty="0" smtClean="0">
                <a:sym typeface="Wingdings"/>
              </a:rPr>
              <a:t>that leads to a “green” building </a:t>
            </a:r>
            <a:endParaRPr lang="en-GB" dirty="0"/>
          </a:p>
        </p:txBody>
      </p:sp>
      <p:sp>
        <p:nvSpPr>
          <p:cNvPr id="10" name="Platshållare för innehåll 9"/>
          <p:cNvSpPr>
            <a:spLocks noGrp="1"/>
          </p:cNvSpPr>
          <p:nvPr>
            <p:ph idx="19"/>
          </p:nvPr>
        </p:nvSpPr>
        <p:spPr/>
        <p:txBody>
          <a:bodyPr/>
          <a:lstStyle/>
          <a:p>
            <a:r>
              <a:rPr lang="en-GB" dirty="0" smtClean="0">
                <a:latin typeface="Wingdings"/>
                <a:ea typeface="Wingdings"/>
                <a:cs typeface="Wingdings"/>
                <a:sym typeface="Wingdings"/>
              </a:rPr>
              <a:t></a:t>
            </a:r>
            <a:r>
              <a:rPr lang="en-GB" dirty="0" smtClean="0">
                <a:sym typeface="Wingdings"/>
              </a:rPr>
              <a:t> reduces energy use </a:t>
            </a:r>
            <a:r>
              <a:rPr lang="en-GB" dirty="0" smtClean="0">
                <a:latin typeface="Wingdings"/>
                <a:ea typeface="Wingdings"/>
                <a:cs typeface="Wingdings"/>
                <a:sym typeface="Wingdings"/>
              </a:rPr>
              <a:t></a:t>
            </a:r>
            <a:endParaRPr lang="en-GB" dirty="0"/>
          </a:p>
        </p:txBody>
      </p:sp>
    </p:spTree>
    <p:extLst>
      <p:ext uri="{BB962C8B-B14F-4D97-AF65-F5344CB8AC3E}">
        <p14:creationId xmlns:p14="http://schemas.microsoft.com/office/powerpoint/2010/main" val="34425920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140602-6_DSC_87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78020" cy="6858000"/>
          </a:xfrm>
          <a:prstGeom prst="rect">
            <a:avLst/>
          </a:prstGeom>
        </p:spPr>
      </p:pic>
      <p:sp>
        <p:nvSpPr>
          <p:cNvPr id="3" name="Rectangle 3"/>
          <p:cNvSpPr>
            <a:spLocks noChangeArrowheads="1"/>
          </p:cNvSpPr>
          <p:nvPr/>
        </p:nvSpPr>
        <p:spPr bwMode="auto">
          <a:xfrm>
            <a:off x="0" y="2524472"/>
            <a:ext cx="9144000" cy="2344688"/>
          </a:xfrm>
          <a:prstGeom prst="rect">
            <a:avLst/>
          </a:prstGeom>
          <a:solidFill>
            <a:schemeClr val="bg1">
              <a:alpha val="90000"/>
            </a:schemeClr>
          </a:solidFill>
          <a:ln w="9525">
            <a:noFill/>
            <a:miter lim="800000"/>
            <a:headEnd/>
            <a:tailEnd/>
          </a:ln>
        </p:spPr>
        <p:txBody>
          <a:bodyPr wrap="none" anchor="ctr"/>
          <a:lstStyle/>
          <a:p>
            <a:endParaRPr lang="en-US">
              <a:latin typeface="Times" charset="0"/>
            </a:endParaRPr>
          </a:p>
        </p:txBody>
      </p:sp>
      <p:sp>
        <p:nvSpPr>
          <p:cNvPr id="4" name="Rektangel 3"/>
          <p:cNvSpPr/>
          <p:nvPr/>
        </p:nvSpPr>
        <p:spPr>
          <a:xfrm>
            <a:off x="-28416" y="4221088"/>
            <a:ext cx="9172415" cy="400110"/>
          </a:xfrm>
          <a:prstGeom prst="rect">
            <a:avLst/>
          </a:prstGeom>
        </p:spPr>
        <p:txBody>
          <a:bodyPr wrap="square">
            <a:spAutoFit/>
          </a:bodyPr>
          <a:lstStyle/>
          <a:p>
            <a:r>
              <a:rPr lang="sv-SE" sz="2000" b="1" kern="0" dirty="0" smtClean="0">
                <a:solidFill>
                  <a:srgbClr val="000000"/>
                </a:solidFill>
                <a:latin typeface="Arial"/>
                <a:ea typeface="+mj-ea"/>
                <a:cs typeface="+mj-cs"/>
              </a:rPr>
              <a:t>Intelligent </a:t>
            </a:r>
            <a:r>
              <a:rPr lang="sv-SE" sz="2000" b="1" kern="0" dirty="0" err="1" smtClean="0">
                <a:solidFill>
                  <a:srgbClr val="000000"/>
                </a:solidFill>
                <a:latin typeface="Arial"/>
                <a:ea typeface="+mj-ea"/>
                <a:cs typeface="+mj-cs"/>
              </a:rPr>
              <a:t>control</a:t>
            </a:r>
            <a:r>
              <a:rPr lang="sv-SE" sz="2000" b="1" kern="0" dirty="0" smtClean="0">
                <a:solidFill>
                  <a:srgbClr val="000000"/>
                </a:solidFill>
                <a:latin typeface="Arial"/>
                <a:ea typeface="+mj-ea"/>
                <a:cs typeface="+mj-cs"/>
              </a:rPr>
              <a:t> – </a:t>
            </a:r>
            <a:r>
              <a:rPr lang="sv-SE" sz="2000" b="1" kern="0" dirty="0" err="1" smtClean="0">
                <a:solidFill>
                  <a:srgbClr val="000000"/>
                </a:solidFill>
                <a:latin typeface="Arial"/>
                <a:ea typeface="+mj-ea"/>
                <a:cs typeface="+mj-cs"/>
              </a:rPr>
              <a:t>sustainable</a:t>
            </a:r>
            <a:r>
              <a:rPr lang="sv-SE" sz="2000" b="1" kern="0" dirty="0" smtClean="0">
                <a:solidFill>
                  <a:srgbClr val="000000"/>
                </a:solidFill>
                <a:latin typeface="Arial"/>
                <a:ea typeface="+mj-ea"/>
                <a:cs typeface="+mj-cs"/>
              </a:rPr>
              <a:t> LED-solutions</a:t>
            </a:r>
            <a:endParaRPr lang="sv-SE" sz="1800" b="1" dirty="0"/>
          </a:p>
        </p:txBody>
      </p:sp>
      <p:pic>
        <p:nvPicPr>
          <p:cNvPr id="5" name="Picture 6" descr="Fagerhult"/>
          <p:cNvPicPr>
            <a:picLocks noChangeAspect="1" noChangeArrowheads="1"/>
          </p:cNvPicPr>
          <p:nvPr/>
        </p:nvPicPr>
        <p:blipFill>
          <a:blip r:embed="rId4" cstate="email"/>
          <a:srcRect/>
          <a:stretch>
            <a:fillRect/>
          </a:stretch>
        </p:blipFill>
        <p:spPr bwMode="auto">
          <a:xfrm>
            <a:off x="2102531" y="3112502"/>
            <a:ext cx="5016726" cy="617504"/>
          </a:xfrm>
          <a:prstGeom prst="rect">
            <a:avLst/>
          </a:prstGeom>
          <a:noFill/>
          <a:ln w="9525">
            <a:noFill/>
            <a:miter lim="800000"/>
            <a:headEnd/>
            <a:tailEnd/>
          </a:ln>
        </p:spPr>
      </p:pic>
    </p:spTree>
    <p:extLst>
      <p:ext uri="{BB962C8B-B14F-4D97-AF65-F5344CB8AC3E}">
        <p14:creationId xmlns:p14="http://schemas.microsoft.com/office/powerpoint/2010/main" val="149776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a:xfrm>
            <a:off x="250825" y="0"/>
            <a:ext cx="8605838" cy="979488"/>
          </a:xfrm>
        </p:spPr>
        <p:txBody>
          <a:bodyPr/>
          <a:lstStyle/>
          <a:p>
            <a:r>
              <a:rPr lang="en-GB" sz="3200" dirty="0" err="1" smtClean="0">
                <a:ea typeface="Gulim" pitchFamily="34" charset="-127"/>
              </a:rPr>
              <a:t>Fagerhult</a:t>
            </a:r>
            <a:r>
              <a:rPr lang="en-GB" sz="3200" dirty="0" smtClean="0">
                <a:ea typeface="Gulim" pitchFamily="34" charset="-127"/>
              </a:rPr>
              <a:t> Group</a:t>
            </a:r>
            <a:endParaRPr lang="en-GB" sz="3200" dirty="0" smtClean="0">
              <a:ea typeface="ＭＳ Ｐゴシック" pitchFamily="34" charset="-128"/>
            </a:endParaRPr>
          </a:p>
        </p:txBody>
      </p:sp>
      <p:pic>
        <p:nvPicPr>
          <p:cNvPr id="30723" name="Platshållare för bild 4" descr="Bild7.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836712"/>
            <a:ext cx="9144000" cy="5473700"/>
          </a:xfrm>
        </p:spPr>
      </p:pic>
      <p:sp>
        <p:nvSpPr>
          <p:cNvPr id="30724" name="Rectangle 3"/>
          <p:cNvSpPr>
            <a:spLocks noChangeArrowheads="1"/>
          </p:cNvSpPr>
          <p:nvPr/>
        </p:nvSpPr>
        <p:spPr bwMode="auto">
          <a:xfrm>
            <a:off x="0" y="2636838"/>
            <a:ext cx="9144000" cy="187166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de-DE" dirty="0"/>
          </a:p>
        </p:txBody>
      </p:sp>
      <p:sp>
        <p:nvSpPr>
          <p:cNvPr id="9" name="Rectangle 5"/>
          <p:cNvSpPr txBox="1">
            <a:spLocks noChangeArrowheads="1"/>
          </p:cNvSpPr>
          <p:nvPr/>
        </p:nvSpPr>
        <p:spPr bwMode="auto">
          <a:xfrm>
            <a:off x="1065213" y="2805113"/>
            <a:ext cx="7899400" cy="1954212"/>
          </a:xfrm>
          <a:prstGeom prst="rect">
            <a:avLst/>
          </a:prstGeom>
          <a:noFill/>
          <a:ln w="9525">
            <a:noFill/>
            <a:miter lim="800000"/>
            <a:headEnd/>
            <a:tailEnd/>
          </a:ln>
        </p:spPr>
        <p:txBody>
          <a:bodyPr/>
          <a:lstStyle/>
          <a:p>
            <a:pPr marL="265113" indent="-265113">
              <a:tabLst>
                <a:tab pos="795338" algn="l"/>
                <a:tab pos="1087438" algn="l"/>
              </a:tabLst>
            </a:pPr>
            <a:r>
              <a:rPr lang="en-GB" sz="2000" dirty="0">
                <a:latin typeface="+mn-lt"/>
                <a:ea typeface="ＭＳ Ｐゴシック" pitchFamily="34" charset="-128"/>
              </a:rPr>
              <a:t>Net sales € </a:t>
            </a:r>
            <a:r>
              <a:rPr lang="en-GB" sz="2000" dirty="0" smtClean="0">
                <a:latin typeface="+mn-lt"/>
                <a:ea typeface="ＭＳ Ｐゴシック" pitchFamily="34" charset="-128"/>
              </a:rPr>
              <a:t>450 </a:t>
            </a:r>
            <a:r>
              <a:rPr lang="en-GB" sz="2000" dirty="0">
                <a:latin typeface="+mn-lt"/>
                <a:ea typeface="ＭＳ Ｐゴシック" pitchFamily="34" charset="-128"/>
              </a:rPr>
              <a:t>m</a:t>
            </a:r>
          </a:p>
          <a:p>
            <a:pPr marL="265113" indent="-265113">
              <a:lnSpc>
                <a:spcPct val="95000"/>
              </a:lnSpc>
              <a:spcBef>
                <a:spcPct val="30000"/>
              </a:spcBef>
              <a:tabLst>
                <a:tab pos="1104900" algn="l"/>
              </a:tabLst>
              <a:defRPr/>
            </a:pPr>
            <a:r>
              <a:rPr lang="en-GB" sz="2000" kern="0" dirty="0" smtClean="0">
                <a:solidFill>
                  <a:schemeClr val="tx1">
                    <a:lumMod val="75000"/>
                    <a:lumOff val="25000"/>
                  </a:schemeClr>
                </a:solidFill>
                <a:latin typeface="+mn-lt"/>
              </a:rPr>
              <a:t>2 </a:t>
            </a:r>
            <a:r>
              <a:rPr lang="en-GB" sz="2000" kern="0" dirty="0">
                <a:solidFill>
                  <a:schemeClr val="tx1">
                    <a:lumMod val="75000"/>
                    <a:lumOff val="25000"/>
                  </a:schemeClr>
                </a:solidFill>
                <a:latin typeface="+mn-lt"/>
              </a:rPr>
              <a:t>7</a:t>
            </a:r>
            <a:r>
              <a:rPr lang="en-GB" sz="2000" kern="0" dirty="0" smtClean="0">
                <a:solidFill>
                  <a:schemeClr val="tx1">
                    <a:lumMod val="75000"/>
                    <a:lumOff val="25000"/>
                  </a:schemeClr>
                </a:solidFill>
                <a:latin typeface="+mn-lt"/>
              </a:rPr>
              <a:t>00 employees worldwide</a:t>
            </a:r>
          </a:p>
          <a:p>
            <a:pPr marL="265113" indent="-265113">
              <a:lnSpc>
                <a:spcPct val="95000"/>
              </a:lnSpc>
              <a:spcBef>
                <a:spcPct val="30000"/>
              </a:spcBef>
              <a:tabLst>
                <a:tab pos="1104900" algn="l"/>
              </a:tabLst>
              <a:defRPr/>
            </a:pPr>
            <a:r>
              <a:rPr lang="en-GB" sz="2000" kern="0" dirty="0" smtClean="0">
                <a:solidFill>
                  <a:schemeClr val="tx1">
                    <a:lumMod val="75000"/>
                    <a:lumOff val="25000"/>
                  </a:schemeClr>
                </a:solidFill>
                <a:latin typeface="+mn-lt"/>
              </a:rPr>
              <a:t>Sales companies in 17 countries </a:t>
            </a:r>
          </a:p>
          <a:p>
            <a:pPr marL="265113" indent="-265113">
              <a:lnSpc>
                <a:spcPct val="95000"/>
              </a:lnSpc>
              <a:spcBef>
                <a:spcPct val="30000"/>
              </a:spcBef>
              <a:tabLst>
                <a:tab pos="1104900" algn="l"/>
              </a:tabLst>
              <a:defRPr/>
            </a:pPr>
            <a:r>
              <a:rPr lang="en-GB" sz="2000" kern="0" dirty="0" smtClean="0">
                <a:solidFill>
                  <a:schemeClr val="tx1">
                    <a:lumMod val="75000"/>
                    <a:lumOff val="25000"/>
                  </a:schemeClr>
                </a:solidFill>
                <a:latin typeface="+mn-lt"/>
              </a:rPr>
              <a:t>Production in Europe, Asia and the Pacific</a:t>
            </a:r>
          </a:p>
          <a:p>
            <a:pPr marL="265113" indent="-265113">
              <a:lnSpc>
                <a:spcPct val="95000"/>
              </a:lnSpc>
              <a:spcBef>
                <a:spcPct val="30000"/>
              </a:spcBef>
              <a:tabLst>
                <a:tab pos="1104900" algn="l"/>
              </a:tabLst>
              <a:defRPr/>
            </a:pPr>
            <a:endParaRPr lang="en-GB" sz="2000" kern="0" dirty="0">
              <a:solidFill>
                <a:schemeClr val="tx1">
                  <a:lumMod val="75000"/>
                  <a:lumOff val="25000"/>
                </a:schemeClr>
              </a:solidFill>
              <a:latin typeface="+mn-lt"/>
              <a:ea typeface="+mn-ea"/>
            </a:endParaRPr>
          </a:p>
        </p:txBody>
      </p:sp>
    </p:spTree>
    <p:extLst>
      <p:ext uri="{BB962C8B-B14F-4D97-AF65-F5344CB8AC3E}">
        <p14:creationId xmlns:p14="http://schemas.microsoft.com/office/powerpoint/2010/main" val="17498284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innehåll 16" descr="green homes.jpg"/>
          <p:cNvPicPr>
            <a:picLocks noGrp="1" noChangeAspect="1"/>
          </p:cNvPicPr>
          <p:nvPr>
            <p:ph idx="14"/>
          </p:nvPr>
        </p:nvPicPr>
        <p:blipFill>
          <a:blip r:embed="rId2" cstate="email">
            <a:extLst>
              <a:ext uri="{28A0092B-C50C-407E-A947-70E740481C1C}">
                <a14:useLocalDpi xmlns:a14="http://schemas.microsoft.com/office/drawing/2010/main"/>
              </a:ext>
            </a:extLst>
          </a:blip>
          <a:srcRect/>
          <a:stretch>
            <a:fillRect/>
          </a:stretch>
        </p:blipFill>
        <p:spPr/>
      </p:pic>
      <p:pic>
        <p:nvPicPr>
          <p:cNvPr id="11" name="Platshållare för innehåll 8"/>
          <p:cNvPicPr>
            <a:picLocks noGrp="1" noChangeAspect="1"/>
          </p:cNvPicPr>
          <p:nvPr>
            <p:ph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Rubrik 2"/>
          <p:cNvSpPr>
            <a:spLocks noGrp="1"/>
          </p:cNvSpPr>
          <p:nvPr>
            <p:ph type="title"/>
          </p:nvPr>
        </p:nvSpPr>
        <p:spPr>
          <a:ln>
            <a:noFill/>
          </a:ln>
        </p:spPr>
        <p:txBody>
          <a:bodyPr/>
          <a:lstStyle/>
          <a:p>
            <a:r>
              <a:rPr lang="en-US" i="1" dirty="0">
                <a:solidFill>
                  <a:srgbClr val="69A12B"/>
                </a:solidFill>
              </a:rPr>
              <a:t>The office in new light  </a:t>
            </a:r>
            <a:r>
              <a:rPr lang="en-US" dirty="0"/>
              <a:t>Main </a:t>
            </a:r>
            <a:r>
              <a:rPr lang="en-US" dirty="0" smtClean="0"/>
              <a:t>messages/story</a:t>
            </a:r>
            <a:endParaRPr lang="en-GB" dirty="0"/>
          </a:p>
        </p:txBody>
      </p:sp>
      <p:pic>
        <p:nvPicPr>
          <p:cNvPr id="12" name="Platshållare för innehåll 11" descr="lighting-control.jpg"/>
          <p:cNvPicPr>
            <a:picLocks noGrp="1" noChangeAspect="1"/>
          </p:cNvPicPr>
          <p:nvPr>
            <p:ph idx="13"/>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latshållare för innehåll 14" descr="Energy-27.jpg"/>
          <p:cNvPicPr>
            <a:picLocks noGrp="1" noChangeAspect="1"/>
          </p:cNvPicPr>
          <p:nvPr>
            <p:ph idx="15"/>
          </p:nvPr>
        </p:nvPicPr>
        <p:blipFill>
          <a:blip r:embed="rId5" cstate="email">
            <a:extLst>
              <a:ext uri="{28A0092B-C50C-407E-A947-70E740481C1C}">
                <a14:useLocalDpi xmlns:a14="http://schemas.microsoft.com/office/drawing/2010/main"/>
              </a:ext>
            </a:extLst>
          </a:blip>
          <a:srcRect/>
          <a:stretch>
            <a:fillRect/>
          </a:stretch>
        </p:blipFill>
        <p:spPr>
          <a:xfrm>
            <a:off x="250825" y="3565525"/>
            <a:ext cx="4175125" cy="2600325"/>
          </a:xfrm>
        </p:spPr>
      </p:pic>
      <p:sp>
        <p:nvSpPr>
          <p:cNvPr id="7" name="Platshållare för innehåll 6"/>
          <p:cNvSpPr>
            <a:spLocks noGrp="1"/>
          </p:cNvSpPr>
          <p:nvPr>
            <p:ph idx="16"/>
          </p:nvPr>
        </p:nvSpPr>
        <p:spPr/>
        <p:txBody>
          <a:bodyPr/>
          <a:lstStyle/>
          <a:p>
            <a:r>
              <a:rPr lang="en-GB" dirty="0" smtClean="0"/>
              <a:t>Innovative LED solutions for all areas </a:t>
            </a:r>
            <a:r>
              <a:rPr lang="en-GB" dirty="0" smtClean="0">
                <a:latin typeface="Wingdings"/>
                <a:ea typeface="Wingdings"/>
                <a:cs typeface="Wingdings"/>
                <a:sym typeface="Wingdings"/>
              </a:rPr>
              <a:t></a:t>
            </a:r>
            <a:endParaRPr lang="en-GB" dirty="0"/>
          </a:p>
        </p:txBody>
      </p:sp>
      <p:sp>
        <p:nvSpPr>
          <p:cNvPr id="8" name="Platshållare för innehåll 7"/>
          <p:cNvSpPr>
            <a:spLocks noGrp="1"/>
          </p:cNvSpPr>
          <p:nvPr>
            <p:ph idx="17"/>
          </p:nvPr>
        </p:nvSpPr>
        <p:spPr/>
        <p:txBody>
          <a:bodyPr>
            <a:normAutofit/>
          </a:bodyPr>
          <a:lstStyle/>
          <a:p>
            <a:r>
              <a:rPr lang="en-GB" dirty="0" smtClean="0">
                <a:latin typeface="Wingdings"/>
                <a:ea typeface="Wingdings"/>
                <a:cs typeface="Wingdings"/>
                <a:sym typeface="Wingdings"/>
              </a:rPr>
              <a:t></a:t>
            </a:r>
            <a:r>
              <a:rPr lang="en-GB" dirty="0">
                <a:sym typeface="Wingdings"/>
              </a:rPr>
              <a:t> </a:t>
            </a:r>
            <a:r>
              <a:rPr lang="en-GB" dirty="0" smtClean="0">
                <a:sym typeface="Wingdings"/>
              </a:rPr>
              <a:t>combined with s</a:t>
            </a:r>
            <a:r>
              <a:rPr lang="en-GB" dirty="0" smtClean="0"/>
              <a:t>mart lighting control </a:t>
            </a:r>
            <a:r>
              <a:rPr lang="en-GB" dirty="0" smtClean="0">
                <a:latin typeface="Wingdings"/>
                <a:ea typeface="Wingdings"/>
                <a:cs typeface="Wingdings"/>
                <a:sym typeface="Wingdings"/>
              </a:rPr>
              <a:t></a:t>
            </a:r>
            <a:endParaRPr lang="en-GB" dirty="0"/>
          </a:p>
        </p:txBody>
      </p:sp>
      <p:sp>
        <p:nvSpPr>
          <p:cNvPr id="9" name="Platshållare för innehåll 8"/>
          <p:cNvSpPr>
            <a:spLocks noGrp="1"/>
          </p:cNvSpPr>
          <p:nvPr>
            <p:ph idx="18"/>
          </p:nvPr>
        </p:nvSpPr>
        <p:spPr/>
        <p:txBody>
          <a:bodyPr/>
          <a:lstStyle/>
          <a:p>
            <a:pPr algn="ctr"/>
            <a:r>
              <a:rPr lang="en-GB" dirty="0" smtClean="0">
                <a:latin typeface="Wingdings"/>
                <a:ea typeface="Wingdings"/>
                <a:cs typeface="Wingdings"/>
                <a:sym typeface="Wingdings"/>
              </a:rPr>
              <a:t></a:t>
            </a:r>
            <a:r>
              <a:rPr lang="en-GB" dirty="0">
                <a:sym typeface="Wingdings"/>
              </a:rPr>
              <a:t> </a:t>
            </a:r>
            <a:r>
              <a:rPr lang="en-GB" dirty="0" smtClean="0">
                <a:sym typeface="Wingdings"/>
              </a:rPr>
              <a:t>that leads to a “green” building </a:t>
            </a:r>
            <a:endParaRPr lang="en-GB" dirty="0"/>
          </a:p>
        </p:txBody>
      </p:sp>
      <p:sp>
        <p:nvSpPr>
          <p:cNvPr id="10" name="Platshållare för innehåll 9"/>
          <p:cNvSpPr>
            <a:spLocks noGrp="1"/>
          </p:cNvSpPr>
          <p:nvPr>
            <p:ph idx="19"/>
          </p:nvPr>
        </p:nvSpPr>
        <p:spPr/>
        <p:txBody>
          <a:bodyPr/>
          <a:lstStyle/>
          <a:p>
            <a:r>
              <a:rPr lang="en-GB" dirty="0" smtClean="0">
                <a:latin typeface="Wingdings"/>
                <a:ea typeface="Wingdings"/>
                <a:cs typeface="Wingdings"/>
                <a:sym typeface="Wingdings"/>
              </a:rPr>
              <a:t></a:t>
            </a:r>
            <a:r>
              <a:rPr lang="en-GB" dirty="0" smtClean="0">
                <a:sym typeface="Wingdings"/>
              </a:rPr>
              <a:t> reduces energy use </a:t>
            </a:r>
            <a:r>
              <a:rPr lang="en-GB" dirty="0" smtClean="0">
                <a:latin typeface="Wingdings"/>
                <a:ea typeface="Wingdings"/>
                <a:cs typeface="Wingdings"/>
                <a:sym typeface="Wingdings"/>
              </a:rPr>
              <a:t></a:t>
            </a:r>
            <a:endParaRPr lang="en-GB" dirty="0"/>
          </a:p>
        </p:txBody>
      </p:sp>
    </p:spTree>
    <p:extLst>
      <p:ext uri="{BB962C8B-B14F-4D97-AF65-F5344CB8AC3E}">
        <p14:creationId xmlns:p14="http://schemas.microsoft.com/office/powerpoint/2010/main" val="2179513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Lobby_Night_Lar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09923" name="Rectangle 3"/>
          <p:cNvSpPr>
            <a:spLocks noChangeArrowheads="1"/>
          </p:cNvSpPr>
          <p:nvPr/>
        </p:nvSpPr>
        <p:spPr bwMode="auto">
          <a:xfrm>
            <a:off x="3991240" y="941288"/>
            <a:ext cx="4680520" cy="1800200"/>
          </a:xfrm>
          <a:prstGeom prst="rect">
            <a:avLst/>
          </a:prstGeom>
          <a:solidFill>
            <a:schemeClr val="bg1">
              <a:alpha val="92940"/>
            </a:schemeClr>
          </a:solidFill>
          <a:ln w="9525">
            <a:noFill/>
            <a:miter lim="800000"/>
            <a:headEnd/>
            <a:tailEnd/>
          </a:ln>
        </p:spPr>
        <p:txBody>
          <a:bodyPr wrap="none" anchor="ctr"/>
          <a:lstStyle/>
          <a:p>
            <a:endParaRPr lang="en-GB"/>
          </a:p>
        </p:txBody>
      </p:sp>
      <p:sp>
        <p:nvSpPr>
          <p:cNvPr id="209925" name="Rectangle 5"/>
          <p:cNvSpPr>
            <a:spLocks noGrp="1" noChangeArrowheads="1"/>
          </p:cNvSpPr>
          <p:nvPr>
            <p:ph type="body" idx="1"/>
          </p:nvPr>
        </p:nvSpPr>
        <p:spPr>
          <a:xfrm>
            <a:off x="3923928" y="980728"/>
            <a:ext cx="5018955" cy="1760760"/>
          </a:xfrm>
        </p:spPr>
        <p:txBody>
          <a:bodyPr/>
          <a:lstStyle/>
          <a:p>
            <a:pPr marL="265113" indent="-265113">
              <a:buNone/>
              <a:tabLst>
                <a:tab pos="1104900" algn="l"/>
              </a:tabLst>
            </a:pPr>
            <a:r>
              <a:rPr lang="sv-SE" sz="2800" dirty="0" err="1" smtClean="0">
                <a:latin typeface="Arial" charset="0"/>
                <a:ea typeface="굴림" pitchFamily="24" charset="-127"/>
              </a:rPr>
              <a:t>What</a:t>
            </a:r>
            <a:r>
              <a:rPr lang="sv-SE" sz="2800" dirty="0" smtClean="0">
                <a:latin typeface="Arial" charset="0"/>
                <a:ea typeface="굴림" pitchFamily="24" charset="-127"/>
              </a:rPr>
              <a:t> </a:t>
            </a:r>
            <a:r>
              <a:rPr lang="sv-SE" sz="2800" dirty="0">
                <a:latin typeface="Arial" charset="0"/>
                <a:ea typeface="굴림" pitchFamily="24" charset="-127"/>
              </a:rPr>
              <a:t>is LED</a:t>
            </a:r>
            <a:r>
              <a:rPr lang="sv-SE" dirty="0">
                <a:latin typeface="Arial" charset="0"/>
                <a:ea typeface="굴림" pitchFamily="24" charset="-127"/>
              </a:rPr>
              <a:t>?</a:t>
            </a:r>
          </a:p>
          <a:p>
            <a:pPr marL="265113" indent="-265113" eaLnBrk="1" hangingPunct="1">
              <a:buFontTx/>
              <a:buNone/>
              <a:tabLst>
                <a:tab pos="1104900" algn="l"/>
              </a:tabLst>
            </a:pPr>
            <a:r>
              <a:rPr lang="sv-SE" dirty="0" smtClean="0"/>
              <a:t>- </a:t>
            </a:r>
            <a:r>
              <a:rPr lang="sv-SE" dirty="0" err="1" smtClean="0"/>
              <a:t>Light</a:t>
            </a:r>
            <a:r>
              <a:rPr lang="sv-SE" dirty="0" smtClean="0"/>
              <a:t> </a:t>
            </a:r>
            <a:r>
              <a:rPr lang="sv-SE" dirty="0" err="1" smtClean="0"/>
              <a:t>Emitting</a:t>
            </a:r>
            <a:r>
              <a:rPr lang="sv-SE" dirty="0" smtClean="0"/>
              <a:t> </a:t>
            </a:r>
            <a:r>
              <a:rPr lang="sv-SE" dirty="0" err="1" smtClean="0"/>
              <a:t>Diode</a:t>
            </a:r>
            <a:r>
              <a:rPr lang="sv-SE" dirty="0" smtClean="0"/>
              <a:t> </a:t>
            </a:r>
          </a:p>
          <a:p>
            <a:pPr eaLnBrk="1" hangingPunct="1">
              <a:buFontTx/>
              <a:buChar char="-"/>
              <a:tabLst>
                <a:tab pos="1104900" algn="l"/>
              </a:tabLst>
            </a:pPr>
            <a:r>
              <a:rPr lang="sv-SE" dirty="0" smtClean="0"/>
              <a:t>LED </a:t>
            </a:r>
            <a:r>
              <a:rPr lang="sv-SE" dirty="0" smtClean="0"/>
              <a:t>is an </a:t>
            </a:r>
            <a:r>
              <a:rPr lang="sv-SE" dirty="0" err="1" smtClean="0"/>
              <a:t>electronic</a:t>
            </a:r>
            <a:r>
              <a:rPr lang="sv-SE" dirty="0" smtClean="0"/>
              <a:t> </a:t>
            </a:r>
            <a:r>
              <a:rPr lang="sv-SE" dirty="0" err="1" smtClean="0"/>
              <a:t>component</a:t>
            </a:r>
            <a:r>
              <a:rPr lang="sv-SE" dirty="0" smtClean="0"/>
              <a:t>, </a:t>
            </a:r>
            <a:r>
              <a:rPr lang="sv-SE" dirty="0" err="1" smtClean="0"/>
              <a:t>which</a:t>
            </a:r>
            <a:r>
              <a:rPr lang="sv-SE" dirty="0" smtClean="0"/>
              <a:t> transforms </a:t>
            </a:r>
            <a:r>
              <a:rPr lang="sv-SE" dirty="0" err="1" smtClean="0"/>
              <a:t>electric</a:t>
            </a:r>
            <a:r>
              <a:rPr lang="sv-SE" dirty="0" smtClean="0"/>
              <a:t> </a:t>
            </a:r>
            <a:r>
              <a:rPr lang="sv-SE" dirty="0" err="1" smtClean="0"/>
              <a:t>power</a:t>
            </a:r>
            <a:r>
              <a:rPr lang="sv-SE" dirty="0" smtClean="0"/>
              <a:t> </a:t>
            </a:r>
            <a:r>
              <a:rPr lang="sv-SE" dirty="0" err="1" smtClean="0"/>
              <a:t>into</a:t>
            </a:r>
            <a:r>
              <a:rPr lang="sv-SE" dirty="0" smtClean="0"/>
              <a:t> </a:t>
            </a:r>
            <a:r>
              <a:rPr lang="sv-SE" dirty="0" err="1" smtClean="0"/>
              <a:t>light</a:t>
            </a:r>
            <a:endParaRPr lang="sv-SE" dirty="0" smtClean="0"/>
          </a:p>
        </p:txBody>
      </p:sp>
      <p:pic>
        <p:nvPicPr>
          <p:cNvPr id="47110" name="Picture 7" descr="Fagerhult"/>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7440613" y="6481763"/>
            <a:ext cx="1524000" cy="187325"/>
          </a:xfrm>
          <a:prstGeom prst="rect">
            <a:avLst/>
          </a:prstGeom>
          <a:noFill/>
          <a:ln w="9525">
            <a:noFill/>
            <a:miter lim="800000"/>
            <a:headEnd/>
            <a:tailEnd/>
          </a:ln>
        </p:spPr>
      </p:pic>
    </p:spTree>
    <p:extLst>
      <p:ext uri="{BB962C8B-B14F-4D97-AF65-F5344CB8AC3E}">
        <p14:creationId xmlns:p14="http://schemas.microsoft.com/office/powerpoint/2010/main" val="659503034"/>
      </p:ext>
    </p:extLst>
  </p:cSld>
  <p:clrMapOvr>
    <a:masterClrMapping/>
  </p:clrMapOvr>
  <p:transition xmlns:p14="http://schemas.microsoft.com/office/powerpoint/2010/main">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barn(outHorizontal)">
                                      <p:cBhvr>
                                        <p:cTn id="7" dur="500"/>
                                        <p:tgtEl>
                                          <p:spTgt spid="2099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9925">
                                            <p:txEl>
                                              <p:pRg st="0" end="0"/>
                                            </p:txEl>
                                          </p:spTgt>
                                        </p:tgtEl>
                                        <p:attrNameLst>
                                          <p:attrName>style.visibility</p:attrName>
                                        </p:attrNameLst>
                                      </p:cBhvr>
                                      <p:to>
                                        <p:strVal val="visible"/>
                                      </p:to>
                                    </p:set>
                                    <p:animEffect transition="in" filter="fade">
                                      <p:cBhvr>
                                        <p:cTn id="11" dur="1000"/>
                                        <p:tgtEl>
                                          <p:spTgt spid="20992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9925">
                                            <p:txEl>
                                              <p:pRg st="1" end="1"/>
                                            </p:txEl>
                                          </p:spTgt>
                                        </p:tgtEl>
                                        <p:attrNameLst>
                                          <p:attrName>style.visibility</p:attrName>
                                        </p:attrNameLst>
                                      </p:cBhvr>
                                      <p:to>
                                        <p:strVal val="visible"/>
                                      </p:to>
                                    </p:set>
                                    <p:animEffect transition="in" filter="fade">
                                      <p:cBhvr>
                                        <p:cTn id="15" dur="1000"/>
                                        <p:tgtEl>
                                          <p:spTgt spid="20992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09925">
                                            <p:txEl>
                                              <p:pRg st="2" end="2"/>
                                            </p:txEl>
                                          </p:spTgt>
                                        </p:tgtEl>
                                        <p:attrNameLst>
                                          <p:attrName>style.visibility</p:attrName>
                                        </p:attrNameLst>
                                      </p:cBhvr>
                                      <p:to>
                                        <p:strVal val="visible"/>
                                      </p:to>
                                    </p:set>
                                    <p:animEffect transition="in" filter="fade">
                                      <p:cBhvr>
                                        <p:cTn id="19" dur="1000"/>
                                        <p:tgtEl>
                                          <p:spTgt spid="2099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nimBg="1"/>
      <p:bldP spid="20992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3464" y="13801"/>
            <a:ext cx="4600536" cy="2088232"/>
          </a:xfrm>
          <a:prstGeom prst="rect">
            <a:avLst/>
          </a:prstGeom>
        </p:spPr>
      </p:pic>
      <p:pic>
        <p:nvPicPr>
          <p:cNvPr id="5" name="Bildobjek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41" y="4005064"/>
            <a:ext cx="4158799" cy="2852936"/>
          </a:xfrm>
          <a:prstGeom prst="rect">
            <a:avLst/>
          </a:prstGeom>
        </p:spPr>
      </p:pic>
      <p:pic>
        <p:nvPicPr>
          <p:cNvPr id="6" name="Bildobjekt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3934" y="908720"/>
            <a:ext cx="2160066" cy="4725144"/>
          </a:xfrm>
          <a:prstGeom prst="rect">
            <a:avLst/>
          </a:prstGeom>
        </p:spPr>
      </p:pic>
      <p:pic>
        <p:nvPicPr>
          <p:cNvPr id="7" name="Bildobjekt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3928" y="3645024"/>
            <a:ext cx="2333666" cy="2342406"/>
          </a:xfrm>
          <a:prstGeom prst="rect">
            <a:avLst/>
          </a:prstGeom>
        </p:spPr>
      </p:pic>
      <p:pic>
        <p:nvPicPr>
          <p:cNvPr id="8" name="Bildobjekt 7"/>
          <p:cNvPicPr>
            <a:picLocks noChangeAspect="1"/>
          </p:cNvPicPr>
          <p:nvPr/>
        </p:nvPicPr>
        <p:blipFill>
          <a:blip r:embed="rId6"/>
          <a:stretch>
            <a:fillRect/>
          </a:stretch>
        </p:blipFill>
        <p:spPr>
          <a:xfrm>
            <a:off x="0" y="-504056"/>
            <a:ext cx="4716016" cy="4716016"/>
          </a:xfrm>
          <a:prstGeom prst="rect">
            <a:avLst/>
          </a:prstGeom>
        </p:spPr>
      </p:pic>
    </p:spTree>
    <p:extLst>
      <p:ext uri="{BB962C8B-B14F-4D97-AF65-F5344CB8AC3E}">
        <p14:creationId xmlns:p14="http://schemas.microsoft.com/office/powerpoint/2010/main" val="3280149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innehåll 17"/>
          <p:cNvPicPr>
            <a:picLocks noGrp="1"/>
          </p:cNvPicPr>
          <p:nvPr>
            <p:ph idx="30"/>
          </p:nvPr>
        </p:nvPicPr>
        <p:blipFill>
          <a:blip r:embed="rId3" cstate="email">
            <a:extLst>
              <a:ext uri="{28A0092B-C50C-407E-A947-70E740481C1C}">
                <a14:useLocalDpi xmlns:a14="http://schemas.microsoft.com/office/drawing/2010/main"/>
              </a:ext>
            </a:extLst>
          </a:blip>
          <a:stretch>
            <a:fillRect/>
          </a:stretch>
        </p:blipFill>
        <p:spPr>
          <a:xfrm>
            <a:off x="323824" y="3573462"/>
            <a:ext cx="2592000" cy="2592000"/>
          </a:xfrm>
        </p:spPr>
      </p:pic>
      <p:pic>
        <p:nvPicPr>
          <p:cNvPr id="7" name="Platshållare för innehåll 6"/>
          <p:cNvPicPr>
            <a:picLocks noGrp="1" noChangeAspect="1"/>
          </p:cNvPicPr>
          <p:nvPr>
            <p:ph idx="21"/>
          </p:nvPr>
        </p:nvPicPr>
        <p:blipFill>
          <a:blip r:embed="rId4" cstate="email">
            <a:extLst>
              <a:ext uri="{28A0092B-C50C-407E-A947-70E740481C1C}">
                <a14:useLocalDpi xmlns:a14="http://schemas.microsoft.com/office/drawing/2010/main"/>
              </a:ext>
            </a:extLst>
          </a:blip>
          <a:stretch>
            <a:fillRect/>
          </a:stretch>
        </p:blipFill>
        <p:spPr>
          <a:xfrm>
            <a:off x="5148064" y="620688"/>
            <a:ext cx="2730158" cy="2590800"/>
          </a:xfrm>
          <a:ln w="3175">
            <a:solidFill>
              <a:schemeClr val="tx1"/>
            </a:solidFill>
          </a:ln>
        </p:spPr>
      </p:pic>
      <p:pic>
        <p:nvPicPr>
          <p:cNvPr id="5" name="Platshållare för innehåll 4"/>
          <p:cNvPicPr>
            <a:picLocks noGrp="1" noChangeAspect="1"/>
          </p:cNvPicPr>
          <p:nvPr>
            <p:ph idx="10"/>
          </p:nvPr>
        </p:nvPicPr>
        <p:blipFill>
          <a:blip r:embed="rId5" cstate="email">
            <a:extLst>
              <a:ext uri="{28A0092B-C50C-407E-A947-70E740481C1C}">
                <a14:useLocalDpi xmlns:a14="http://schemas.microsoft.com/office/drawing/2010/main"/>
              </a:ext>
            </a:extLst>
          </a:blip>
          <a:stretch>
            <a:fillRect/>
          </a:stretch>
        </p:blipFill>
        <p:spPr>
          <a:xfrm>
            <a:off x="1259632" y="620688"/>
            <a:ext cx="2590800" cy="2590800"/>
          </a:xfrm>
          <a:ln w="3175">
            <a:solidFill>
              <a:schemeClr val="tx1"/>
            </a:solidFill>
          </a:ln>
        </p:spPr>
      </p:pic>
      <p:sp>
        <p:nvSpPr>
          <p:cNvPr id="8" name="Rubrik 7"/>
          <p:cNvSpPr>
            <a:spLocks noGrp="1"/>
          </p:cNvSpPr>
          <p:nvPr>
            <p:ph type="title"/>
          </p:nvPr>
        </p:nvSpPr>
        <p:spPr/>
        <p:txBody>
          <a:bodyPr/>
          <a:lstStyle/>
          <a:p>
            <a:r>
              <a:rPr lang="sv-SE" dirty="0" smtClean="0"/>
              <a:t>The new </a:t>
            </a:r>
            <a:r>
              <a:rPr lang="sv-SE" dirty="0" err="1" smtClean="0"/>
              <a:t>lighting</a:t>
            </a:r>
            <a:r>
              <a:rPr lang="sv-SE" dirty="0" smtClean="0"/>
              <a:t> for the new </a:t>
            </a:r>
            <a:r>
              <a:rPr lang="sv-SE" dirty="0" err="1" smtClean="0"/>
              <a:t>office</a:t>
            </a:r>
            <a:endParaRPr lang="sv-SE" dirty="0"/>
          </a:p>
        </p:txBody>
      </p:sp>
      <p:sp>
        <p:nvSpPr>
          <p:cNvPr id="9" name="Platshållare för innehåll 8"/>
          <p:cNvSpPr>
            <a:spLocks noGrp="1"/>
          </p:cNvSpPr>
          <p:nvPr>
            <p:ph idx="18"/>
          </p:nvPr>
        </p:nvSpPr>
        <p:spPr>
          <a:xfrm>
            <a:off x="1259632" y="2852936"/>
            <a:ext cx="2736303" cy="360040"/>
          </a:xfrm>
        </p:spPr>
        <p:txBody>
          <a:bodyPr/>
          <a:lstStyle/>
          <a:p>
            <a:r>
              <a:rPr lang="sv-SE" dirty="0" err="1" smtClean="0"/>
              <a:t>Combilume</a:t>
            </a:r>
            <a:endParaRPr lang="sv-SE" dirty="0" smtClean="0"/>
          </a:p>
          <a:p>
            <a:endParaRPr lang="sv-SE" dirty="0"/>
          </a:p>
        </p:txBody>
      </p:sp>
      <p:sp>
        <p:nvSpPr>
          <p:cNvPr id="11" name="Platshållare för innehåll 10"/>
          <p:cNvSpPr>
            <a:spLocks noGrp="1"/>
          </p:cNvSpPr>
          <p:nvPr>
            <p:ph idx="22"/>
          </p:nvPr>
        </p:nvSpPr>
        <p:spPr>
          <a:xfrm>
            <a:off x="5220072" y="2924944"/>
            <a:ext cx="2736303" cy="360040"/>
          </a:xfrm>
        </p:spPr>
        <p:txBody>
          <a:bodyPr/>
          <a:lstStyle/>
          <a:p>
            <a:r>
              <a:rPr lang="sv-SE" dirty="0" smtClean="0"/>
              <a:t>Classic LED</a:t>
            </a:r>
            <a:endParaRPr lang="sv-SE" dirty="0"/>
          </a:p>
        </p:txBody>
      </p:sp>
      <p:sp>
        <p:nvSpPr>
          <p:cNvPr id="12" name="Platshållare för innehåll 11"/>
          <p:cNvSpPr>
            <a:spLocks noGrp="1"/>
          </p:cNvSpPr>
          <p:nvPr>
            <p:ph idx="25"/>
          </p:nvPr>
        </p:nvSpPr>
        <p:spPr/>
        <p:txBody>
          <a:bodyPr/>
          <a:lstStyle/>
          <a:p>
            <a:r>
              <a:rPr lang="sv-SE" dirty="0" err="1" smtClean="0"/>
              <a:t>Multilume</a:t>
            </a:r>
            <a:endParaRPr lang="sv-SE" dirty="0"/>
          </a:p>
        </p:txBody>
      </p:sp>
      <p:pic>
        <p:nvPicPr>
          <p:cNvPr id="21" name="Platshållare för innehåll 20"/>
          <p:cNvPicPr>
            <a:picLocks noGrp="1" noChangeAspect="1"/>
          </p:cNvPicPr>
          <p:nvPr>
            <p:ph idx="28"/>
          </p:nvPr>
        </p:nvPicPr>
        <p:blipFill rotWithShape="1">
          <a:blip r:embed="rId6" cstate="email">
            <a:extLst>
              <a:ext uri="{28A0092B-C50C-407E-A947-70E740481C1C}">
                <a14:useLocalDpi xmlns:a14="http://schemas.microsoft.com/office/drawing/2010/main"/>
              </a:ext>
            </a:extLst>
          </a:blip>
          <a:srcRect/>
          <a:stretch/>
        </p:blipFill>
        <p:spPr>
          <a:xfrm>
            <a:off x="3203575" y="3586419"/>
            <a:ext cx="2736850" cy="1066717"/>
          </a:xfrm>
          <a:ln w="3175">
            <a:solidFill>
              <a:schemeClr val="tx1"/>
            </a:solidFill>
          </a:ln>
        </p:spPr>
      </p:pic>
      <p:pic>
        <p:nvPicPr>
          <p:cNvPr id="34" name="Platshållare för innehåll 20"/>
          <p:cNvPicPr>
            <a:picLocks noGrp="1"/>
          </p:cNvPicPr>
          <p:nvPr>
            <p:ph idx="28"/>
          </p:nvPr>
        </p:nvPicPr>
        <p:blipFill rotWithShape="1">
          <a:blip r:embed="rId7" cstate="email">
            <a:extLst>
              <a:ext uri="{28A0092B-C50C-407E-A947-70E740481C1C}">
                <a14:useLocalDpi xmlns:a14="http://schemas.microsoft.com/office/drawing/2010/main"/>
              </a:ext>
            </a:extLst>
          </a:blip>
          <a:srcRect l="-6"/>
          <a:stretch/>
        </p:blipFill>
        <p:spPr>
          <a:xfrm>
            <a:off x="3203847" y="5099704"/>
            <a:ext cx="2736000" cy="1065600"/>
          </a:xfrm>
          <a:ln w="3175">
            <a:solidFill>
              <a:schemeClr val="tx1"/>
            </a:solidFill>
          </a:ln>
        </p:spPr>
      </p:pic>
      <p:sp>
        <p:nvSpPr>
          <p:cNvPr id="14" name="Platshållare för innehåll 13"/>
          <p:cNvSpPr>
            <a:spLocks noGrp="1"/>
          </p:cNvSpPr>
          <p:nvPr>
            <p:ph idx="29"/>
          </p:nvPr>
        </p:nvSpPr>
        <p:spPr>
          <a:xfrm>
            <a:off x="3203848" y="4702566"/>
            <a:ext cx="2736304" cy="360040"/>
          </a:xfrm>
        </p:spPr>
        <p:txBody>
          <a:bodyPr/>
          <a:lstStyle/>
          <a:p>
            <a:r>
              <a:rPr lang="sv-SE" dirty="0" err="1" smtClean="0"/>
              <a:t>Pleiad</a:t>
            </a:r>
            <a:endParaRPr lang="sv-SE" dirty="0"/>
          </a:p>
        </p:txBody>
      </p:sp>
      <p:pic>
        <p:nvPicPr>
          <p:cNvPr id="2" name="Platshållare för innehåll 1" descr="2.jpg"/>
          <p:cNvPicPr>
            <a:picLocks noGrp="1" noChangeAspect="1"/>
          </p:cNvPicPr>
          <p:nvPr>
            <p:ph idx="28"/>
          </p:nvPr>
        </p:nvPicPr>
        <p:blipFill>
          <a:blip r:embed="rId8" cstate="email">
            <a:extLst>
              <a:ext uri="{28A0092B-C50C-407E-A947-70E740481C1C}">
                <a14:useLocalDpi xmlns:a14="http://schemas.microsoft.com/office/drawing/2010/main"/>
              </a:ext>
            </a:extLst>
          </a:blip>
          <a:srcRect/>
          <a:stretch>
            <a:fillRect/>
          </a:stretch>
        </p:blipFill>
        <p:spPr>
          <a:xfrm>
            <a:off x="6156325" y="3573463"/>
            <a:ext cx="2736850" cy="2592387"/>
          </a:xfrm>
        </p:spPr>
      </p:pic>
      <p:sp>
        <p:nvSpPr>
          <p:cNvPr id="19" name="Platshållare för innehåll 11"/>
          <p:cNvSpPr>
            <a:spLocks noGrp="1"/>
          </p:cNvSpPr>
          <p:nvPr>
            <p:ph idx="25"/>
          </p:nvPr>
        </p:nvSpPr>
        <p:spPr>
          <a:xfrm>
            <a:off x="6156176" y="5733256"/>
            <a:ext cx="2736304" cy="360040"/>
          </a:xfrm>
        </p:spPr>
        <p:txBody>
          <a:bodyPr/>
          <a:lstStyle/>
          <a:p>
            <a:r>
              <a:rPr lang="sv-SE" dirty="0" smtClean="0"/>
              <a:t>Indigo LED</a:t>
            </a:r>
            <a:endParaRPr lang="sv-SE" dirty="0"/>
          </a:p>
        </p:txBody>
      </p:sp>
    </p:spTree>
    <p:extLst>
      <p:ext uri="{BB962C8B-B14F-4D97-AF65-F5344CB8AC3E}">
        <p14:creationId xmlns:p14="http://schemas.microsoft.com/office/powerpoint/2010/main" val="2947156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door_white">
  <a:themeElements>
    <a:clrScheme name="1_PPT_template_Fagerhult_2008 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1_PPT_template_Fagerhult_2008 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_template_Fagerhult_2008 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_template_Fagerhult_2008 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_template_Fagerhult_2008 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_template_Fagerhult_2008 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_template_Fagerhult_2008 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_template_Fagerhult_2008 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Indoor_white</Template>
  <TotalTime>13478</TotalTime>
  <Words>4095</Words>
  <Application>Microsoft Macintosh PowerPoint</Application>
  <PresentationFormat>Bildspel på skärmen (4:3)</PresentationFormat>
  <Paragraphs>461</Paragraphs>
  <Slides>52</Slides>
  <Notes>43</Notes>
  <HiddenSlides>1</HiddenSlides>
  <MMClips>0</MMClips>
  <ScaleCrop>false</ScaleCrop>
  <HeadingPairs>
    <vt:vector size="4" baseType="variant">
      <vt:variant>
        <vt:lpstr>Tema</vt:lpstr>
      </vt:variant>
      <vt:variant>
        <vt:i4>1</vt:i4>
      </vt:variant>
      <vt:variant>
        <vt:lpstr>Bildrubriker</vt:lpstr>
      </vt:variant>
      <vt:variant>
        <vt:i4>52</vt:i4>
      </vt:variant>
    </vt:vector>
  </HeadingPairs>
  <TitlesOfParts>
    <vt:vector size="53" baseType="lpstr">
      <vt:lpstr>Indoor_white</vt:lpstr>
      <vt:lpstr> LED and intelligent controls provides comfortable, energy efficient and sustainable lighting solutions    Fagerhult Presentation at  KONFERENCE ”ENERGY &amp; WATER EFFICIENCY” by  Patrik Malin / FAGERHULT</vt:lpstr>
      <vt:lpstr>PowerPoint-presentation</vt:lpstr>
      <vt:lpstr>Office work is flexible today</vt:lpstr>
      <vt:lpstr>Standard for workplace lighting EN 12464-1,     - ambient light is also defined.</vt:lpstr>
      <vt:lpstr>The Activity Based Office</vt:lpstr>
      <vt:lpstr>The office in new light  Main messages/story</vt:lpstr>
      <vt:lpstr>PowerPoint-presentation</vt:lpstr>
      <vt:lpstr>PowerPoint-presentation</vt:lpstr>
      <vt:lpstr>The new lighting for the new office</vt:lpstr>
      <vt:lpstr>Why use lighting controls!!</vt:lpstr>
      <vt:lpstr>Light control in Individual offices </vt:lpstr>
      <vt:lpstr>Functions for Lighting control</vt:lpstr>
      <vt:lpstr>Absence control</vt:lpstr>
      <vt:lpstr>Presence control</vt:lpstr>
      <vt:lpstr>Daylight control</vt:lpstr>
      <vt:lpstr>How to save energy with controls?</vt:lpstr>
      <vt:lpstr>Energy efficient luminaires + controls = lower energy cost</vt:lpstr>
      <vt:lpstr>Combilume Direct/indirect</vt:lpstr>
      <vt:lpstr>Multilume Flat</vt:lpstr>
      <vt:lpstr>Technology today – DALI Device Type 8</vt:lpstr>
      <vt:lpstr>The entrance – a welcoming area for work and informal meetings</vt:lpstr>
      <vt:lpstr>The open office – lighting for many demands</vt:lpstr>
      <vt:lpstr>The cellular office – a room for focus and concentration</vt:lpstr>
      <vt:lpstr>All areas can be used – not only for walking around</vt:lpstr>
      <vt:lpstr>The small meeting room – a creative bubble</vt:lpstr>
      <vt:lpstr>The small conference room – a place for smart meetings</vt:lpstr>
      <vt:lpstr>The large conference room – let’s do some business</vt:lpstr>
      <vt:lpstr>Open areas – room for work and meetings</vt:lpstr>
      <vt:lpstr>Parc with Allfive LED</vt:lpstr>
      <vt:lpstr>Well lit and fresh in restrooms </vt:lpstr>
      <vt:lpstr>Light for activity and well-being</vt:lpstr>
      <vt:lpstr>Tunable white –  different situations require different light.  </vt:lpstr>
      <vt:lpstr>Advanced fully controllable office luminare</vt:lpstr>
      <vt:lpstr>Personal light in the cellular office</vt:lpstr>
      <vt:lpstr>Cellular office 2700 K</vt:lpstr>
      <vt:lpstr>Cellular office 3000 K</vt:lpstr>
      <vt:lpstr>Cellular office 4000 K</vt:lpstr>
      <vt:lpstr>Cellular office 5000 K</vt:lpstr>
      <vt:lpstr>Cellular office 6500 K</vt:lpstr>
      <vt:lpstr>Dynamic in the open plan office</vt:lpstr>
      <vt:lpstr>Open plan office 2700 K</vt:lpstr>
      <vt:lpstr>Open plan office 3000 K</vt:lpstr>
      <vt:lpstr>Open plan office 4000 K</vt:lpstr>
      <vt:lpstr>Open plan office 5000 K</vt:lpstr>
      <vt:lpstr>Open plan office 6500 K</vt:lpstr>
      <vt:lpstr>University research about ambient lighting and health</vt:lpstr>
      <vt:lpstr>Ambient light affects learning in schools and can improve grades</vt:lpstr>
      <vt:lpstr>Crystal Clear  – sustainable thinking</vt:lpstr>
      <vt:lpstr>PowerPoint-presentation</vt:lpstr>
      <vt:lpstr>The office in new light  Main messages/story</vt:lpstr>
      <vt:lpstr>PowerPoint-presentation</vt:lpstr>
      <vt:lpstr>Fagerhult Group</vt:lpstr>
    </vt:vector>
  </TitlesOfParts>
  <Company>Fagerhults Belysning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Klas Andersson</dc:creator>
  <cp:lastModifiedBy>Patrik Malin</cp:lastModifiedBy>
  <cp:revision>633</cp:revision>
  <cp:lastPrinted>2012-01-11T12:27:20Z</cp:lastPrinted>
  <dcterms:created xsi:type="dcterms:W3CDTF">2012-01-17T06:43:46Z</dcterms:created>
  <dcterms:modified xsi:type="dcterms:W3CDTF">2016-09-26T12:43:16Z</dcterms:modified>
</cp:coreProperties>
</file>